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2/6/2022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ing.com/videos/search?q=freeedom+for+children+watch&amp;qs=n&amp;msbsrank=0_1__0&amp;sp=-1&amp;pq=freeedom+for+children+watch&amp;sc=1-27&amp;sk=&amp;cvid=16246E19E0F14595839C9F2EACE0CFF4&amp;ru=%2fsearch%3fq%3dfreeedom%2bfor%2bchildren%2bwatch%26qs%3dn%26form%3dQBRE%26msbsrank%3d0_1__0%26sp%3d-1%26pq%3dfreeedom%2bfor%2bchildren%2bwatch%26sc%3d1-27%26sk%3d%26cvid%3d16246E19E0F14595839C9F2EACE0CFF4&amp;view=detail&amp;mmscn=vwrc&amp;mid=CB570A20C46CCA21424FCB570A20C46CCA21424F&amp;FORM=WRVORC"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newsround/33121569"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unicef.org/media/60981/file/convention-rights-child-text-child-friendly-version.pdf"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bbc.co.uk/bitesize/guides/zqv7hyc/revision/2" TargetMode="External"/><Relationship Id="rId2" Type="http://schemas.openxmlformats.org/officeDocument/2006/relationships/hyperlink" Target="https://www.bbc.co.uk/bitesize/clips/zpww2hv"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56145" y="369455"/>
            <a:ext cx="9845964" cy="580043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105891" y="914400"/>
            <a:ext cx="8312727" cy="4770537"/>
          </a:xfrm>
          <a:prstGeom prst="rect">
            <a:avLst/>
          </a:prstGeom>
          <a:noFill/>
        </p:spPr>
        <p:txBody>
          <a:bodyPr wrap="square" rtlCol="0">
            <a:spAutoFit/>
          </a:bodyPr>
          <a:lstStyle/>
          <a:p>
            <a:r>
              <a:rPr lang="en-GB" sz="4000" dirty="0" smtClean="0">
                <a:solidFill>
                  <a:schemeClr val="bg1"/>
                </a:solidFill>
                <a:latin typeface="Comic Sans MS" panose="030F0702030302020204" pitchFamily="66" charset="0"/>
              </a:rPr>
              <a:t>Tuesday 8 February 2022</a:t>
            </a:r>
          </a:p>
          <a:p>
            <a:endParaRPr lang="en-GB" sz="4000" dirty="0">
              <a:solidFill>
                <a:schemeClr val="bg1"/>
              </a:solidFill>
              <a:latin typeface="Comic Sans MS" panose="030F0702030302020204" pitchFamily="66" charset="0"/>
            </a:endParaRPr>
          </a:p>
          <a:p>
            <a:pPr fontAlgn="base"/>
            <a:r>
              <a:rPr lang="en-GB" sz="3200" dirty="0" smtClean="0">
                <a:solidFill>
                  <a:schemeClr val="bg1"/>
                </a:solidFill>
                <a:latin typeface="Comic Sans MS" panose="030F0702030302020204" pitchFamily="66" charset="0"/>
              </a:rPr>
              <a:t>LO: </a:t>
            </a:r>
            <a:r>
              <a:rPr lang="en-GB" sz="3200" dirty="0">
                <a:solidFill>
                  <a:schemeClr val="bg1"/>
                </a:solidFill>
                <a:latin typeface="Comic Sans MS" panose="030F0702030302020204" pitchFamily="66" charset="0"/>
              </a:rPr>
              <a:t>To write with purpose</a:t>
            </a:r>
          </a:p>
          <a:p>
            <a:pPr fontAlgn="base"/>
            <a:endParaRPr lang="en-GB" sz="3200" dirty="0" smtClean="0">
              <a:solidFill>
                <a:schemeClr val="bg1"/>
              </a:solidFill>
              <a:latin typeface="Comic Sans MS" panose="030F0702030302020204" pitchFamily="66" charset="0"/>
            </a:endParaRPr>
          </a:p>
          <a:p>
            <a:pPr fontAlgn="base"/>
            <a:r>
              <a:rPr lang="en-GB" sz="3200" dirty="0" smtClean="0">
                <a:solidFill>
                  <a:schemeClr val="bg1"/>
                </a:solidFill>
                <a:latin typeface="Comic Sans MS" panose="030F0702030302020204" pitchFamily="66" charset="0"/>
              </a:rPr>
              <a:t>C</a:t>
            </a:r>
            <a:r>
              <a:rPr lang="en-GB" sz="3200" dirty="0">
                <a:solidFill>
                  <a:schemeClr val="bg1"/>
                </a:solidFill>
                <a:latin typeface="Comic Sans MS" panose="030F0702030302020204" pitchFamily="66" charset="0"/>
              </a:rPr>
              <a:t>: Jemmy Button </a:t>
            </a:r>
          </a:p>
          <a:p>
            <a:pPr fontAlgn="base"/>
            <a:r>
              <a:rPr lang="en-GB" sz="3200" dirty="0">
                <a:solidFill>
                  <a:schemeClr val="bg1"/>
                </a:solidFill>
                <a:latin typeface="Comic Sans MS" panose="030F0702030302020204" pitchFamily="66" charset="0"/>
              </a:rPr>
              <a:t>UN Convention on the rights of the </a:t>
            </a:r>
            <a:r>
              <a:rPr lang="en-GB" sz="3200" dirty="0" smtClean="0">
                <a:solidFill>
                  <a:schemeClr val="bg1"/>
                </a:solidFill>
                <a:latin typeface="Comic Sans MS" panose="030F0702030302020204" pitchFamily="66" charset="0"/>
              </a:rPr>
              <a:t>child</a:t>
            </a:r>
          </a:p>
          <a:p>
            <a:pPr fontAlgn="base"/>
            <a:endParaRPr lang="en-GB" sz="3200" dirty="0">
              <a:solidFill>
                <a:schemeClr val="bg1"/>
              </a:solidFill>
              <a:latin typeface="Comic Sans MS" panose="030F0702030302020204" pitchFamily="66" charset="0"/>
            </a:endParaRPr>
          </a:p>
          <a:p>
            <a:pPr fontAlgn="base"/>
            <a:r>
              <a:rPr lang="en-GB" sz="3200" b="1" u="sng" dirty="0">
                <a:solidFill>
                  <a:schemeClr val="bg1"/>
                </a:solidFill>
                <a:latin typeface="Comic Sans MS" panose="030F0702030302020204" pitchFamily="66" charset="0"/>
              </a:rPr>
              <a:t>History Link</a:t>
            </a:r>
            <a:r>
              <a:rPr lang="en-GB" sz="3200" dirty="0">
                <a:solidFill>
                  <a:schemeClr val="bg1"/>
                </a:solidFill>
                <a:latin typeface="Comic Sans MS" panose="030F0702030302020204" pitchFamily="66" charset="0"/>
              </a:rPr>
              <a:t>:</a:t>
            </a:r>
          </a:p>
          <a:p>
            <a:r>
              <a:rPr lang="en-US" sz="3200" dirty="0">
                <a:solidFill>
                  <a:schemeClr val="bg1"/>
                </a:solidFill>
                <a:latin typeface="Comic Sans MS" panose="030F0702030302020204" pitchFamily="66" charset="0"/>
              </a:rPr>
              <a:t>To investigate and interpret the past</a:t>
            </a:r>
            <a:endParaRPr lang="en-GB" sz="32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622967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665" y="441902"/>
            <a:ext cx="8775988" cy="598026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411854" y="738908"/>
            <a:ext cx="2466109" cy="5016758"/>
          </a:xfrm>
          <a:prstGeom prst="rect">
            <a:avLst/>
          </a:prstGeom>
          <a:noFill/>
        </p:spPr>
        <p:txBody>
          <a:bodyPr wrap="square" rtlCol="0">
            <a:spAutoFit/>
          </a:bodyPr>
          <a:lstStyle/>
          <a:p>
            <a:r>
              <a:rPr lang="en-GB" sz="2000" dirty="0" smtClean="0">
                <a:latin typeface="Comic Sans MS" panose="030F0702030302020204" pitchFamily="66" charset="0"/>
              </a:rPr>
              <a:t>One of the visitors opened his hand to reveal a button made from the ocean’s most magnificent pearl. </a:t>
            </a:r>
          </a:p>
          <a:p>
            <a:r>
              <a:rPr lang="en-GB" sz="2000" dirty="0" smtClean="0">
                <a:latin typeface="Comic Sans MS" panose="030F0702030302020204" pitchFamily="66" charset="0"/>
              </a:rPr>
              <a:t>They gave it to the boy’s family.</a:t>
            </a:r>
          </a:p>
          <a:p>
            <a:endParaRPr lang="en-GB" sz="2000" dirty="0">
              <a:latin typeface="Comic Sans MS" panose="030F0702030302020204" pitchFamily="66" charset="0"/>
            </a:endParaRPr>
          </a:p>
          <a:p>
            <a:r>
              <a:rPr lang="en-GB" sz="2000" dirty="0" smtClean="0">
                <a:latin typeface="Comic Sans MS" panose="030F0702030302020204" pitchFamily="66" charset="0"/>
              </a:rPr>
              <a:t>‘We will call you Jemmy Button,’ the visitors said and even the wind seemed to whisper, ‘Jemmy Button, Jemmy Button.’</a:t>
            </a:r>
            <a:endParaRPr lang="en-GB" sz="2000" dirty="0">
              <a:latin typeface="Comic Sans MS" panose="030F0702030302020204" pitchFamily="66" charset="0"/>
            </a:endParaRPr>
          </a:p>
        </p:txBody>
      </p:sp>
    </p:spTree>
    <p:extLst>
      <p:ext uri="{BB962C8B-B14F-4D97-AF65-F5344CB8AC3E}">
        <p14:creationId xmlns:p14="http://schemas.microsoft.com/office/powerpoint/2010/main" val="2954433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83855" y="397164"/>
            <a:ext cx="9956800" cy="6391563"/>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2521528" y="556783"/>
            <a:ext cx="8552872" cy="4401205"/>
          </a:xfrm>
          <a:prstGeom prst="rect">
            <a:avLst/>
          </a:prstGeom>
        </p:spPr>
        <p:txBody>
          <a:bodyPr wrap="square">
            <a:spAutoFit/>
          </a:bodyPr>
          <a:lstStyle/>
          <a:p>
            <a:pPr fontAlgn="base">
              <a:spcAft>
                <a:spcPts val="0"/>
              </a:spcAft>
            </a:pPr>
            <a:r>
              <a:rPr lang="en-GB" sz="2800" dirty="0">
                <a:solidFill>
                  <a:schemeClr val="bg1"/>
                </a:solidFill>
                <a:latin typeface="Comic Sans MS" panose="030F0702030302020204" pitchFamily="66" charset="0"/>
                <a:ea typeface="Times New Roman" panose="02020603050405020304" pitchFamily="18" charset="0"/>
              </a:rPr>
              <a:t>What would you swap me for this button? Maybe another button, a ruler, a rubber, a </a:t>
            </a:r>
            <a:r>
              <a:rPr lang="en-GB" sz="2800" dirty="0" smtClean="0">
                <a:solidFill>
                  <a:schemeClr val="bg1"/>
                </a:solidFill>
                <a:latin typeface="Comic Sans MS" panose="030F0702030302020204" pitchFamily="66" charset="0"/>
                <a:ea typeface="Times New Roman" panose="02020603050405020304" pitchFamily="18" charset="0"/>
              </a:rPr>
              <a:t>marble</a:t>
            </a:r>
            <a:r>
              <a:rPr lang="en-GB" sz="2800" dirty="0">
                <a:solidFill>
                  <a:schemeClr val="bg1"/>
                </a:solidFill>
                <a:latin typeface="Comic Sans MS" panose="030F0702030302020204" pitchFamily="66" charset="0"/>
                <a:ea typeface="Times New Roman" panose="02020603050405020304" pitchFamily="18" charset="0"/>
              </a:rPr>
              <a:t>?</a:t>
            </a:r>
            <a:endParaRPr lang="en-GB" sz="28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endParaRPr lang="en-GB" sz="2800" dirty="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GB" sz="2800" dirty="0" smtClean="0">
                <a:solidFill>
                  <a:schemeClr val="bg1"/>
                </a:solidFill>
                <a:latin typeface="Comic Sans MS" panose="030F0702030302020204" pitchFamily="66" charset="0"/>
                <a:ea typeface="Times New Roman" panose="02020603050405020304" pitchFamily="18" charset="0"/>
              </a:rPr>
              <a:t>What </a:t>
            </a:r>
            <a:r>
              <a:rPr lang="en-GB" sz="2800" dirty="0">
                <a:solidFill>
                  <a:schemeClr val="bg1"/>
                </a:solidFill>
                <a:latin typeface="Comic Sans MS" panose="030F0702030302020204" pitchFamily="66" charset="0"/>
                <a:ea typeface="Times New Roman" panose="02020603050405020304" pitchFamily="18" charset="0"/>
              </a:rPr>
              <a:t>makes a swap fair? Why? </a:t>
            </a:r>
            <a:endParaRPr lang="en-GB" sz="28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endParaRPr lang="en-GB" sz="2800" dirty="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GB" sz="2800" dirty="0" smtClean="0">
                <a:solidFill>
                  <a:schemeClr val="bg1"/>
                </a:solidFill>
                <a:latin typeface="Comic Sans MS" panose="030F0702030302020204" pitchFamily="66" charset="0"/>
                <a:ea typeface="Times New Roman" panose="02020603050405020304" pitchFamily="18" charset="0"/>
              </a:rPr>
              <a:t>The </a:t>
            </a:r>
            <a:r>
              <a:rPr lang="en-GB" sz="2800" dirty="0">
                <a:solidFill>
                  <a:schemeClr val="bg1"/>
                </a:solidFill>
                <a:latin typeface="Comic Sans MS" panose="030F0702030302020204" pitchFamily="66" charset="0"/>
                <a:ea typeface="Times New Roman" panose="02020603050405020304" pitchFamily="18" charset="0"/>
              </a:rPr>
              <a:t>visitor ‘exchanged’ Jemmy for a button. How does this make you feel? Do you think it is acceptable to swap money or objects for people? </a:t>
            </a:r>
            <a:endParaRPr lang="en-GB" sz="2800" dirty="0" smtClean="0">
              <a:solidFill>
                <a:schemeClr val="bg1"/>
              </a:solidFill>
              <a:latin typeface="Comic Sans MS" panose="030F0702030302020204" pitchFamily="66" charset="0"/>
              <a:ea typeface="Times New Roman" panose="02020603050405020304" pitchFamily="18" charset="0"/>
            </a:endParaRPr>
          </a:p>
          <a:p>
            <a:pPr fontAlgn="base">
              <a:spcAft>
                <a:spcPts val="0"/>
              </a:spcAft>
            </a:pPr>
            <a:endParaRPr lang="en-GB" sz="2800" dirty="0">
              <a:solidFill>
                <a:schemeClr val="bg1"/>
              </a:solidFill>
              <a:latin typeface="Comic Sans MS" panose="030F0702030302020204" pitchFamily="66" charset="0"/>
              <a:ea typeface="Times New Roman" panose="02020603050405020304" pitchFamily="18" charset="0"/>
            </a:endParaRPr>
          </a:p>
          <a:p>
            <a:pPr fontAlgn="base">
              <a:spcAft>
                <a:spcPts val="0"/>
              </a:spcAft>
            </a:pPr>
            <a:r>
              <a:rPr lang="en-GB" sz="2800" dirty="0" smtClean="0">
                <a:solidFill>
                  <a:schemeClr val="bg1"/>
                </a:solidFill>
                <a:latin typeface="Comic Sans MS" panose="030F0702030302020204" pitchFamily="66" charset="0"/>
                <a:ea typeface="Times New Roman" panose="02020603050405020304" pitchFamily="18" charset="0"/>
              </a:rPr>
              <a:t>Define </a:t>
            </a:r>
            <a:r>
              <a:rPr lang="en-GB" sz="2800" dirty="0">
                <a:solidFill>
                  <a:schemeClr val="bg1"/>
                </a:solidFill>
                <a:latin typeface="Comic Sans MS" panose="030F0702030302020204" pitchFamily="66" charset="0"/>
                <a:ea typeface="Times New Roman" panose="02020603050405020304" pitchFamily="18" charset="0"/>
              </a:rPr>
              <a:t>freedom. What does it mean to you?</a:t>
            </a:r>
            <a:endParaRPr lang="en-GB" sz="2800"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3943811" y="5231614"/>
            <a:ext cx="3934923" cy="369332"/>
          </a:xfrm>
          <a:prstGeom prst="rect">
            <a:avLst/>
          </a:prstGeom>
        </p:spPr>
        <p:txBody>
          <a:bodyPr wrap="none">
            <a:spAutoFit/>
          </a:bodyPr>
          <a:lstStyle/>
          <a:p>
            <a:r>
              <a:rPr lang="en-US" u="sng" dirty="0">
                <a:solidFill>
                  <a:schemeClr val="bg1"/>
                </a:solidFill>
                <a:latin typeface="Cambria" panose="02040503050406030204" pitchFamily="18" charset="0"/>
                <a:ea typeface="Cambria" panose="02040503050406030204" pitchFamily="18" charset="0"/>
                <a:cs typeface="Times New Roman" panose="02020603050405020304" pitchFamily="18" charset="0"/>
                <a:hlinkClick r:id="rId2"/>
              </a:rPr>
              <a:t>Kids on Words – Freedom - Bing video</a:t>
            </a:r>
            <a:endParaRPr lang="en-GB" dirty="0">
              <a:solidFill>
                <a:schemeClr val="bg1"/>
              </a:solidFill>
            </a:endParaRPr>
          </a:p>
        </p:txBody>
      </p:sp>
      <p:pic>
        <p:nvPicPr>
          <p:cNvPr id="2050"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611" y="2128651"/>
            <a:ext cx="1691606" cy="2184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0014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4218" y="5276381"/>
            <a:ext cx="6096000" cy="646331"/>
          </a:xfrm>
          <a:prstGeom prst="rect">
            <a:avLst/>
          </a:prstGeom>
        </p:spPr>
        <p:txBody>
          <a:bodyPr>
            <a:spAutoFit/>
          </a:bodyPr>
          <a:lstStyle/>
          <a:p>
            <a:r>
              <a:rPr lang="en-US" dirty="0">
                <a:solidFill>
                  <a:srgbClr val="0000FF"/>
                </a:solidFill>
                <a:latin typeface="Comic Sans MS" panose="030F0702030302020204" pitchFamily="66" charset="0"/>
                <a:ea typeface="Cambria" panose="02040503050406030204" pitchFamily="18" charset="0"/>
                <a:cs typeface="Times New Roman" panose="02020603050405020304" pitchFamily="18" charset="0"/>
                <a:hlinkClick r:id="rId2"/>
              </a:rPr>
              <a:t>What is the UN Convention on Rights of the Child? - CBBC </a:t>
            </a:r>
            <a:r>
              <a:rPr lang="en-US" dirty="0" err="1">
                <a:solidFill>
                  <a:srgbClr val="0000FF"/>
                </a:solidFill>
                <a:latin typeface="Comic Sans MS" panose="030F0702030302020204" pitchFamily="66" charset="0"/>
                <a:ea typeface="Cambria" panose="02040503050406030204" pitchFamily="18" charset="0"/>
                <a:cs typeface="Times New Roman" panose="02020603050405020304" pitchFamily="18" charset="0"/>
                <a:hlinkClick r:id="rId2"/>
              </a:rPr>
              <a:t>Newsround</a:t>
            </a:r>
            <a:endParaRPr lang="en-GB" dirty="0"/>
          </a:p>
        </p:txBody>
      </p:sp>
      <p:sp>
        <p:nvSpPr>
          <p:cNvPr id="3" name="TextBox 2"/>
          <p:cNvSpPr txBox="1"/>
          <p:nvPr/>
        </p:nvSpPr>
        <p:spPr>
          <a:xfrm>
            <a:off x="1782618" y="436221"/>
            <a:ext cx="8839200" cy="646331"/>
          </a:xfrm>
          <a:prstGeom prst="rect">
            <a:avLst/>
          </a:prstGeom>
          <a:noFill/>
        </p:spPr>
        <p:txBody>
          <a:bodyPr wrap="square" rtlCol="0">
            <a:spAutoFit/>
          </a:bodyPr>
          <a:lstStyle/>
          <a:p>
            <a:r>
              <a:rPr lang="en-GB" sz="3600" dirty="0" smtClean="0"/>
              <a:t>The UN Convention on the rights of the child </a:t>
            </a:r>
            <a:endParaRPr lang="en-GB" sz="3600" dirty="0"/>
          </a:p>
        </p:txBody>
      </p:sp>
      <p:sp>
        <p:nvSpPr>
          <p:cNvPr id="4" name="Rectangle 3"/>
          <p:cNvSpPr/>
          <p:nvPr/>
        </p:nvSpPr>
        <p:spPr>
          <a:xfrm>
            <a:off x="1274618" y="1323448"/>
            <a:ext cx="9855200" cy="3416320"/>
          </a:xfrm>
          <a:prstGeom prst="rect">
            <a:avLst/>
          </a:prstGeom>
        </p:spPr>
        <p:txBody>
          <a:bodyPr wrap="square">
            <a:spAutoFit/>
          </a:bodyPr>
          <a:lstStyle/>
          <a:p>
            <a:r>
              <a:rPr lang="en-GB" sz="2400" dirty="0">
                <a:solidFill>
                  <a:srgbClr val="111111"/>
                </a:solidFill>
                <a:latin typeface="Comic Sans MS" panose="030F0702030302020204" pitchFamily="66" charset="0"/>
              </a:rPr>
              <a:t>The United Nations Convention on the Rights of the Child is an </a:t>
            </a:r>
            <a:r>
              <a:rPr lang="en-GB" sz="2400" b="1" dirty="0">
                <a:solidFill>
                  <a:srgbClr val="111111"/>
                </a:solidFill>
                <a:latin typeface="Comic Sans MS" panose="030F0702030302020204" pitchFamily="66" charset="0"/>
              </a:rPr>
              <a:t>important agreement by countries who have promised to protect children’s rights</a:t>
            </a:r>
            <a:r>
              <a:rPr lang="en-GB" sz="2400" dirty="0">
                <a:solidFill>
                  <a:srgbClr val="111111"/>
                </a:solidFill>
                <a:latin typeface="Comic Sans MS" panose="030F0702030302020204" pitchFamily="66" charset="0"/>
              </a:rPr>
              <a:t>. The Convention explains who children are, all their rights, and the responsibilities of governments. All the rights are connected, they are all equally important and they cannot be taken away from </a:t>
            </a:r>
            <a:r>
              <a:rPr lang="en-GB" sz="2400" dirty="0" smtClean="0">
                <a:solidFill>
                  <a:srgbClr val="111111"/>
                </a:solidFill>
                <a:latin typeface="Comic Sans MS" panose="030F0702030302020204" pitchFamily="66" charset="0"/>
              </a:rPr>
              <a:t>children.</a:t>
            </a:r>
          </a:p>
          <a:p>
            <a:endParaRPr lang="en-GB" sz="2400" dirty="0">
              <a:solidFill>
                <a:srgbClr val="111111"/>
              </a:solidFill>
              <a:latin typeface="Comic Sans MS" panose="030F0702030302020204" pitchFamily="66" charset="0"/>
            </a:endParaRPr>
          </a:p>
          <a:p>
            <a:r>
              <a:rPr lang="en-GB" sz="2400" dirty="0" smtClean="0">
                <a:solidFill>
                  <a:srgbClr val="111111"/>
                </a:solidFill>
                <a:latin typeface="Comic Sans MS" panose="030F0702030302020204" pitchFamily="66" charset="0"/>
              </a:rPr>
              <a:t>The convention came into force in the UK in 1992. The story of Jemmy Button took place in the early 1800s.</a:t>
            </a:r>
            <a:endParaRPr lang="en-GB" sz="2400" dirty="0">
              <a:latin typeface="Comic Sans MS" panose="030F0702030302020204" pitchFamily="66" charset="0"/>
            </a:endParaRPr>
          </a:p>
        </p:txBody>
      </p:sp>
    </p:spTree>
    <p:extLst>
      <p:ext uri="{BB962C8B-B14F-4D97-AF65-F5344CB8AC3E}">
        <p14:creationId xmlns:p14="http://schemas.microsoft.com/office/powerpoint/2010/main" val="40995897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4837" y="4921178"/>
            <a:ext cx="6096000" cy="646331"/>
          </a:xfrm>
          <a:prstGeom prst="rect">
            <a:avLst/>
          </a:prstGeom>
        </p:spPr>
        <p:txBody>
          <a:bodyPr>
            <a:spAutoFit/>
          </a:bodyPr>
          <a:lstStyle/>
          <a:p>
            <a:r>
              <a:rPr lang="en-US" dirty="0">
                <a:solidFill>
                  <a:srgbClr val="0000FF"/>
                </a:solidFill>
                <a:latin typeface="Comic Sans MS" panose="030F0702030302020204" pitchFamily="66" charset="0"/>
                <a:ea typeface="Cambria" panose="02040503050406030204" pitchFamily="18" charset="0"/>
                <a:cs typeface="Times New Roman" panose="02020603050405020304" pitchFamily="18" charset="0"/>
                <a:hlinkClick r:id="rId2"/>
              </a:rPr>
              <a:t>convention-rights-child-text-child-friendly-version.pdf (unicef.org)</a:t>
            </a:r>
            <a:endParaRPr lang="en-GB" dirty="0"/>
          </a:p>
        </p:txBody>
      </p:sp>
      <p:sp>
        <p:nvSpPr>
          <p:cNvPr id="3" name="TextBox 2"/>
          <p:cNvSpPr txBox="1"/>
          <p:nvPr/>
        </p:nvSpPr>
        <p:spPr>
          <a:xfrm>
            <a:off x="1330037" y="646545"/>
            <a:ext cx="10058400" cy="3108543"/>
          </a:xfrm>
          <a:prstGeom prst="rect">
            <a:avLst/>
          </a:prstGeom>
          <a:noFill/>
        </p:spPr>
        <p:txBody>
          <a:bodyPr wrap="square" rtlCol="0">
            <a:spAutoFit/>
          </a:bodyPr>
          <a:lstStyle/>
          <a:p>
            <a:r>
              <a:rPr lang="en-GB" sz="2800" dirty="0" smtClean="0">
                <a:solidFill>
                  <a:schemeClr val="bg1"/>
                </a:solidFill>
                <a:latin typeface="Comic Sans MS" panose="030F0702030302020204" pitchFamily="66" charset="0"/>
              </a:rPr>
              <a:t>Take a look at the right listed on the convention. In particular, look at numbers </a:t>
            </a:r>
          </a:p>
          <a:p>
            <a:endParaRPr lang="en-GB" sz="2800" dirty="0">
              <a:solidFill>
                <a:schemeClr val="bg1"/>
              </a:solidFill>
              <a:latin typeface="Comic Sans MS" panose="030F0702030302020204" pitchFamily="66" charset="0"/>
            </a:endParaRPr>
          </a:p>
          <a:p>
            <a:r>
              <a:rPr lang="en-GB" sz="2800" dirty="0" smtClean="0">
                <a:solidFill>
                  <a:schemeClr val="bg1"/>
                </a:solidFill>
                <a:latin typeface="Comic Sans MS" panose="030F0702030302020204" pitchFamily="66" charset="0"/>
              </a:rPr>
              <a:t>1, 2, 3, 7, 8, 9, 10, 11, 20, 25, 27, 30, </a:t>
            </a:r>
            <a:r>
              <a:rPr lang="en-GB" sz="2800" b="1" dirty="0" smtClean="0">
                <a:solidFill>
                  <a:schemeClr val="bg1"/>
                </a:solidFill>
                <a:latin typeface="Comic Sans MS" panose="030F0702030302020204" pitchFamily="66" charset="0"/>
              </a:rPr>
              <a:t>35.</a:t>
            </a:r>
          </a:p>
          <a:p>
            <a:endParaRPr lang="en-GB" sz="2800" b="1" dirty="0">
              <a:solidFill>
                <a:schemeClr val="bg1"/>
              </a:solidFill>
              <a:latin typeface="Comic Sans MS" panose="030F0702030302020204" pitchFamily="66" charset="0"/>
            </a:endParaRPr>
          </a:p>
          <a:p>
            <a:r>
              <a:rPr lang="en-GB" sz="2800" b="1" dirty="0" smtClean="0">
                <a:solidFill>
                  <a:schemeClr val="bg1"/>
                </a:solidFill>
                <a:latin typeface="Comic Sans MS" panose="030F0702030302020204" pitchFamily="66" charset="0"/>
              </a:rPr>
              <a:t>Have a think about how these link to Jemmy Button and his situation.</a:t>
            </a:r>
            <a:endParaRPr lang="en-GB" sz="2800" b="1" dirty="0">
              <a:solidFill>
                <a:schemeClr val="bg1"/>
              </a:solidFill>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8922327" y="3487738"/>
            <a:ext cx="2146847" cy="2866880"/>
          </a:xfrm>
          <a:prstGeom prst="rect">
            <a:avLst/>
          </a:prstGeom>
        </p:spPr>
      </p:pic>
    </p:spTree>
    <p:extLst>
      <p:ext uri="{BB962C8B-B14F-4D97-AF65-F5344CB8AC3E}">
        <p14:creationId xmlns:p14="http://schemas.microsoft.com/office/powerpoint/2010/main" val="29988770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60946" y="461818"/>
            <a:ext cx="9365672" cy="5957454"/>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3048000" y="2903215"/>
            <a:ext cx="6096000" cy="1051570"/>
          </a:xfrm>
          <a:prstGeom prst="rect">
            <a:avLst/>
          </a:prstGeom>
        </p:spPr>
        <p:txBody>
          <a:bodyPr>
            <a:spAutoFit/>
          </a:bodyPr>
          <a:lstStyle/>
          <a:p>
            <a:pPr>
              <a:spcAft>
                <a:spcPts val="1000"/>
              </a:spcAft>
            </a:pPr>
            <a:r>
              <a:rPr lang="en-GB" dirty="0">
                <a:latin typeface="Comic Sans MS" panose="030F0702030302020204" pitchFamily="66" charset="0"/>
                <a:ea typeface="Cambria" panose="02040503050406030204" pitchFamily="18" charset="0"/>
                <a:cs typeface="Times New Roman" panose="02020603050405020304" pitchFamily="18" charset="0"/>
              </a:rPr>
              <a:t> </a:t>
            </a:r>
            <a:endParaRPr lang="en-GB" sz="3200" dirty="0">
              <a:latin typeface="Cambria" panose="02040503050406030204" pitchFamily="18" charset="0"/>
              <a:ea typeface="Cambria" panose="02040503050406030204" pitchFamily="18" charset="0"/>
              <a:cs typeface="Times New Roman" panose="02020603050405020304" pitchFamily="18" charset="0"/>
            </a:endParaRPr>
          </a:p>
          <a:p>
            <a:pPr>
              <a:spcAft>
                <a:spcPts val="1000"/>
              </a:spcAft>
            </a:pPr>
            <a:r>
              <a:rPr lang="en-US" dirty="0">
                <a:solidFill>
                  <a:schemeClr val="bg1"/>
                </a:solidFill>
                <a:latin typeface="Comic Sans MS" panose="030F0702030302020204" pitchFamily="66" charset="0"/>
                <a:ea typeface="Cambria" panose="02040503050406030204" pitchFamily="18" charset="0"/>
                <a:cs typeface="Times New Roman" panose="02020603050405020304" pitchFamily="18" charset="0"/>
                <a:hlinkClick r:id="rId2"/>
              </a:rPr>
              <a:t>The African slave trade - National 4 History - BBC </a:t>
            </a:r>
            <a:r>
              <a:rPr lang="en-US" dirty="0" err="1">
                <a:solidFill>
                  <a:schemeClr val="bg1"/>
                </a:solidFill>
                <a:latin typeface="Comic Sans MS" panose="030F0702030302020204" pitchFamily="66" charset="0"/>
                <a:ea typeface="Cambria" panose="02040503050406030204" pitchFamily="18" charset="0"/>
                <a:cs typeface="Times New Roman" panose="02020603050405020304" pitchFamily="18" charset="0"/>
                <a:hlinkClick r:id="rId2"/>
              </a:rPr>
              <a:t>Bitesize</a:t>
            </a:r>
            <a:endParaRPr lang="en-GB" sz="3200" dirty="0">
              <a:solidFill>
                <a:schemeClr val="bg1"/>
              </a:solidFill>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3" name="Rectangle 2"/>
          <p:cNvSpPr/>
          <p:nvPr/>
        </p:nvSpPr>
        <p:spPr>
          <a:xfrm>
            <a:off x="3149600" y="4620598"/>
            <a:ext cx="6096000" cy="646331"/>
          </a:xfrm>
          <a:prstGeom prst="rect">
            <a:avLst/>
          </a:prstGeom>
        </p:spPr>
        <p:txBody>
          <a:bodyPr>
            <a:spAutoFit/>
          </a:bodyPr>
          <a:lstStyle/>
          <a:p>
            <a:pPr>
              <a:spcAft>
                <a:spcPts val="1000"/>
              </a:spcAft>
            </a:pPr>
            <a:r>
              <a:rPr lang="en-US">
                <a:solidFill>
                  <a:srgbClr val="0000FF"/>
                </a:solidFill>
                <a:latin typeface="Comic Sans MS" panose="030F0702030302020204" pitchFamily="66" charset="0"/>
                <a:ea typeface="Cambria" panose="02040503050406030204" pitchFamily="18" charset="0"/>
                <a:cs typeface="Times New Roman" panose="02020603050405020304" pitchFamily="18" charset="0"/>
                <a:hlinkClick r:id="rId3"/>
              </a:rPr>
              <a:t>The slave trade - The triangular trade - National 5 History Revision - BBC </a:t>
            </a:r>
            <a:r>
              <a:rPr lang="en-US" dirty="0" err="1">
                <a:solidFill>
                  <a:srgbClr val="0000FF"/>
                </a:solidFill>
                <a:latin typeface="Comic Sans MS" panose="030F0702030302020204" pitchFamily="66" charset="0"/>
                <a:ea typeface="Cambria" panose="02040503050406030204" pitchFamily="18" charset="0"/>
                <a:cs typeface="Times New Roman" panose="02020603050405020304" pitchFamily="18" charset="0"/>
                <a:hlinkClick r:id="rId3"/>
              </a:rPr>
              <a:t>Bitesize</a:t>
            </a:r>
            <a:endParaRPr lang="en-GB" sz="32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5" name="TextBox 4"/>
          <p:cNvSpPr txBox="1"/>
          <p:nvPr/>
        </p:nvSpPr>
        <p:spPr>
          <a:xfrm>
            <a:off x="2373746" y="822037"/>
            <a:ext cx="8266545" cy="1200329"/>
          </a:xfrm>
          <a:prstGeom prst="rect">
            <a:avLst/>
          </a:prstGeom>
          <a:noFill/>
        </p:spPr>
        <p:txBody>
          <a:bodyPr wrap="square" rtlCol="0">
            <a:spAutoFit/>
          </a:bodyPr>
          <a:lstStyle/>
          <a:p>
            <a:r>
              <a:rPr lang="en-GB" sz="2400" dirty="0" smtClean="0">
                <a:solidFill>
                  <a:schemeClr val="bg1"/>
                </a:solidFill>
                <a:latin typeface="Comic Sans MS" panose="030F0702030302020204" pitchFamily="66" charset="0"/>
              </a:rPr>
              <a:t>If your freedom is taken away from you, or you are sold, this links to slavery. Let’s look at the following links and see what we can find out about slavery in the past.</a:t>
            </a:r>
            <a:endParaRPr lang="en-GB" sz="2400" dirty="0">
              <a:latin typeface="Comic Sans MS" panose="030F0702030302020204" pitchFamily="66" charset="0"/>
            </a:endParaRPr>
          </a:p>
        </p:txBody>
      </p:sp>
    </p:spTree>
    <p:extLst>
      <p:ext uri="{BB962C8B-B14F-4D97-AF65-F5344CB8AC3E}">
        <p14:creationId xmlns:p14="http://schemas.microsoft.com/office/powerpoint/2010/main" val="26883834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2727" y="286327"/>
            <a:ext cx="10926618" cy="6326909"/>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smtClean="0">
              <a:solidFill>
                <a:schemeClr val="bg1"/>
              </a:solidFill>
              <a:latin typeface="Comic Sans MS" panose="030F0702030302020204" pitchFamily="66" charset="0"/>
            </a:endParaRPr>
          </a:p>
          <a:p>
            <a:pPr algn="ctr"/>
            <a:endParaRPr lang="en-US" sz="3600" dirty="0">
              <a:solidFill>
                <a:schemeClr val="bg1"/>
              </a:solidFill>
              <a:latin typeface="Comic Sans MS" panose="030F0702030302020204" pitchFamily="66" charset="0"/>
            </a:endParaRPr>
          </a:p>
          <a:p>
            <a:pPr algn="ctr"/>
            <a:r>
              <a:rPr lang="en-US" sz="3600" u="sng" dirty="0" smtClean="0">
                <a:solidFill>
                  <a:schemeClr val="bg1"/>
                </a:solidFill>
                <a:latin typeface="Comic Sans MS" panose="030F0702030302020204" pitchFamily="66" charset="0"/>
              </a:rPr>
              <a:t>Rights Respecting Poster on A4 Paper</a:t>
            </a:r>
          </a:p>
          <a:p>
            <a:pPr algn="ctr"/>
            <a:endParaRPr lang="en-US" sz="3600" dirty="0">
              <a:solidFill>
                <a:schemeClr val="bg1"/>
              </a:solidFill>
              <a:latin typeface="Comic Sans MS" panose="030F0702030302020204" pitchFamily="66" charset="0"/>
            </a:endParaRPr>
          </a:p>
          <a:p>
            <a:pPr algn="ctr"/>
            <a:r>
              <a:rPr lang="en-US" sz="3600" dirty="0" smtClean="0">
                <a:solidFill>
                  <a:schemeClr val="bg1"/>
                </a:solidFill>
                <a:latin typeface="Comic Sans MS" panose="030F0702030302020204" pitchFamily="66" charset="0"/>
              </a:rPr>
              <a:t>Choose </a:t>
            </a:r>
            <a:r>
              <a:rPr lang="en-US" sz="3600" dirty="0">
                <a:solidFill>
                  <a:schemeClr val="bg1"/>
                </a:solidFill>
                <a:latin typeface="Comic Sans MS" panose="030F0702030302020204" pitchFamily="66" charset="0"/>
              </a:rPr>
              <a:t>one important right from today </a:t>
            </a:r>
            <a:endParaRPr lang="en-US" sz="3600" dirty="0" smtClean="0">
              <a:solidFill>
                <a:schemeClr val="bg1"/>
              </a:solidFill>
              <a:latin typeface="Comic Sans MS" panose="030F0702030302020204" pitchFamily="66" charset="0"/>
            </a:endParaRPr>
          </a:p>
          <a:p>
            <a:pPr algn="ctr"/>
            <a:r>
              <a:rPr lang="en-US" sz="3600" dirty="0" smtClean="0">
                <a:solidFill>
                  <a:schemeClr val="bg1"/>
                </a:solidFill>
                <a:latin typeface="Comic Sans MS" panose="030F0702030302020204" pitchFamily="66" charset="0"/>
              </a:rPr>
              <a:t>and </a:t>
            </a:r>
            <a:r>
              <a:rPr lang="en-US" sz="3600" dirty="0">
                <a:solidFill>
                  <a:schemeClr val="bg1"/>
                </a:solidFill>
                <a:latin typeface="Comic Sans MS" panose="030F0702030302020204" pitchFamily="66" charset="0"/>
              </a:rPr>
              <a:t>create a poster explaining that right</a:t>
            </a:r>
            <a:r>
              <a:rPr lang="en-US" sz="3600" dirty="0" smtClean="0">
                <a:solidFill>
                  <a:schemeClr val="bg1"/>
                </a:solidFill>
                <a:latin typeface="Comic Sans MS" panose="030F0702030302020204" pitchFamily="66" charset="0"/>
              </a:rPr>
              <a:t>. Use bright </a:t>
            </a:r>
            <a:r>
              <a:rPr lang="en-US" sz="3600" dirty="0" err="1" smtClean="0">
                <a:solidFill>
                  <a:schemeClr val="bg1"/>
                </a:solidFill>
                <a:latin typeface="Comic Sans MS" panose="030F0702030302020204" pitchFamily="66" charset="0"/>
              </a:rPr>
              <a:t>colours</a:t>
            </a:r>
            <a:r>
              <a:rPr lang="en-US" sz="3600" dirty="0" smtClean="0">
                <a:solidFill>
                  <a:schemeClr val="bg1"/>
                </a:solidFill>
                <a:latin typeface="Comic Sans MS" panose="030F0702030302020204" pitchFamily="66" charset="0"/>
              </a:rPr>
              <a:t> and pictures, as well as words and phrases.</a:t>
            </a:r>
          </a:p>
          <a:p>
            <a:pPr algn="ctr"/>
            <a:r>
              <a:rPr lang="en-US" sz="3600" dirty="0" smtClean="0">
                <a:solidFill>
                  <a:schemeClr val="bg1"/>
                </a:solidFill>
                <a:latin typeface="Comic Sans MS" panose="030F0702030302020204" pitchFamily="66" charset="0"/>
              </a:rPr>
              <a:t> </a:t>
            </a:r>
            <a:endParaRPr lang="en-GB" sz="3600" dirty="0">
              <a:solidFill>
                <a:schemeClr val="bg1"/>
              </a:solidFill>
              <a:latin typeface="Comic Sans MS" panose="030F0702030302020204" pitchFamily="66" charset="0"/>
            </a:endParaRPr>
          </a:p>
        </p:txBody>
      </p:sp>
      <p:sp>
        <p:nvSpPr>
          <p:cNvPr id="3" name="TextBox 2"/>
          <p:cNvSpPr txBox="1"/>
          <p:nvPr/>
        </p:nvSpPr>
        <p:spPr>
          <a:xfrm>
            <a:off x="2105891" y="840509"/>
            <a:ext cx="8349673" cy="830997"/>
          </a:xfrm>
          <a:prstGeom prst="rect">
            <a:avLst/>
          </a:prstGeom>
          <a:noFill/>
        </p:spPr>
        <p:txBody>
          <a:bodyPr wrap="square" rtlCol="0">
            <a:spAutoFit/>
          </a:bodyPr>
          <a:lstStyle/>
          <a:p>
            <a:pPr algn="ctr"/>
            <a:r>
              <a:rPr lang="en-GB" sz="4800" dirty="0" smtClean="0">
                <a:solidFill>
                  <a:schemeClr val="bg1"/>
                </a:solidFill>
                <a:latin typeface="Comic Sans MS" panose="030F0702030302020204" pitchFamily="66" charset="0"/>
              </a:rPr>
              <a:t>Activity</a:t>
            </a:r>
            <a:endParaRPr lang="en-GB" sz="48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4196796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2727" y="286327"/>
            <a:ext cx="10926618" cy="6326909"/>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bg1"/>
                </a:solidFill>
                <a:latin typeface="Comic Sans MS" panose="030F0702030302020204" pitchFamily="66" charset="0"/>
              </a:rPr>
              <a:t> </a:t>
            </a:r>
            <a:endParaRPr lang="en-GB" sz="3600" dirty="0">
              <a:solidFill>
                <a:schemeClr val="bg1"/>
              </a:solidFill>
              <a:latin typeface="Comic Sans MS" panose="030F0702030302020204" pitchFamily="66" charset="0"/>
            </a:endParaRPr>
          </a:p>
        </p:txBody>
      </p:sp>
      <p:sp>
        <p:nvSpPr>
          <p:cNvPr id="3" name="TextBox 2"/>
          <p:cNvSpPr txBox="1"/>
          <p:nvPr/>
        </p:nvSpPr>
        <p:spPr>
          <a:xfrm>
            <a:off x="2105891" y="840509"/>
            <a:ext cx="8349673" cy="3416320"/>
          </a:xfrm>
          <a:prstGeom prst="rect">
            <a:avLst/>
          </a:prstGeom>
          <a:noFill/>
        </p:spPr>
        <p:txBody>
          <a:bodyPr wrap="square" rtlCol="0">
            <a:spAutoFit/>
          </a:bodyPr>
          <a:lstStyle/>
          <a:p>
            <a:pPr algn="ctr"/>
            <a:r>
              <a:rPr lang="en-GB" sz="4800" b="1" dirty="0" smtClean="0">
                <a:solidFill>
                  <a:srgbClr val="FF0000"/>
                </a:solidFill>
                <a:latin typeface="Comic Sans MS" panose="030F0702030302020204" pitchFamily="66" charset="0"/>
              </a:rPr>
              <a:t>Red Pen:</a:t>
            </a:r>
          </a:p>
          <a:p>
            <a:pPr algn="ctr"/>
            <a:endParaRPr lang="en-GB" sz="2800" b="1" dirty="0">
              <a:solidFill>
                <a:srgbClr val="FF0000"/>
              </a:solidFill>
              <a:latin typeface="Comic Sans MS" panose="030F0702030302020204" pitchFamily="66" charset="0"/>
            </a:endParaRPr>
          </a:p>
          <a:p>
            <a:pPr algn="ctr"/>
            <a:r>
              <a:rPr lang="en-US" sz="2800" b="1" dirty="0">
                <a:solidFill>
                  <a:srgbClr val="FF0000"/>
                </a:solidFill>
                <a:latin typeface="Comic Sans MS" panose="030F0702030302020204" pitchFamily="66" charset="0"/>
              </a:rPr>
              <a:t>What rights were taken away from </a:t>
            </a:r>
            <a:r>
              <a:rPr lang="en-US" sz="2800" b="1" dirty="0" err="1" smtClean="0">
                <a:solidFill>
                  <a:srgbClr val="FF0000"/>
                </a:solidFill>
                <a:latin typeface="Comic Sans MS" panose="030F0702030302020204" pitchFamily="66" charset="0"/>
              </a:rPr>
              <a:t>Jemmy</a:t>
            </a:r>
            <a:r>
              <a:rPr lang="en-US" sz="2800" b="1" dirty="0" smtClean="0">
                <a:solidFill>
                  <a:srgbClr val="FF0000"/>
                </a:solidFill>
                <a:latin typeface="Comic Sans MS" panose="030F0702030302020204" pitchFamily="66" charset="0"/>
              </a:rPr>
              <a:t> Button? </a:t>
            </a:r>
            <a:r>
              <a:rPr lang="en-US" sz="2800" b="1" dirty="0">
                <a:solidFill>
                  <a:srgbClr val="FF0000"/>
                </a:solidFill>
                <a:latin typeface="Comic Sans MS" panose="030F0702030302020204" pitchFamily="66" charset="0"/>
              </a:rPr>
              <a:t>Explain your reasoning. </a:t>
            </a:r>
            <a:endParaRPr lang="en-US" sz="2800" b="1" dirty="0" smtClean="0">
              <a:solidFill>
                <a:srgbClr val="FF0000"/>
              </a:solidFill>
              <a:latin typeface="Comic Sans MS" panose="030F0702030302020204" pitchFamily="66" charset="0"/>
            </a:endParaRPr>
          </a:p>
          <a:p>
            <a:pPr algn="ctr"/>
            <a:endParaRPr lang="en-US" sz="2800" b="1" dirty="0">
              <a:solidFill>
                <a:srgbClr val="FF0000"/>
              </a:solidFill>
              <a:latin typeface="Comic Sans MS" panose="030F0702030302020204" pitchFamily="66" charset="0"/>
            </a:endParaRPr>
          </a:p>
          <a:p>
            <a:pPr algn="ctr"/>
            <a:r>
              <a:rPr lang="en-US" sz="2800" b="1" dirty="0" smtClean="0">
                <a:solidFill>
                  <a:srgbClr val="FF0000"/>
                </a:solidFill>
                <a:latin typeface="Comic Sans MS" panose="030F0702030302020204" pitchFamily="66" charset="0"/>
              </a:rPr>
              <a:t>How </a:t>
            </a:r>
            <a:r>
              <a:rPr lang="en-US" sz="2800" b="1" dirty="0">
                <a:solidFill>
                  <a:srgbClr val="FF0000"/>
                </a:solidFill>
                <a:latin typeface="Comic Sans MS" panose="030F0702030302020204" pitchFamily="66" charset="0"/>
              </a:rPr>
              <a:t>would you feel to have that right taken away from you?</a:t>
            </a:r>
            <a:endParaRPr lang="en-GB" sz="28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1832781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97ECCC31-8429-4523-BE8D-8F09B7A4D46D}"/>
    </a:ext>
  </a:extLst>
</a:theme>
</file>

<file path=docProps/app.xml><?xml version="1.0" encoding="utf-8"?>
<Properties xmlns="http://schemas.openxmlformats.org/officeDocument/2006/extended-properties" xmlns:vt="http://schemas.openxmlformats.org/officeDocument/2006/docPropsVTypes">
  <Template>TM04033919[[fn=Circuit]]</Template>
  <TotalTime>34</TotalTime>
  <Words>377</Words>
  <Application>Microsoft Office PowerPoint</Application>
  <PresentationFormat>Widescreen</PresentationFormat>
  <Paragraphs>50</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Cambria</vt:lpstr>
      <vt:lpstr>Comic Sans MS</vt:lpstr>
      <vt:lpstr>Times New Roman</vt:lpstr>
      <vt:lpstr>Trebuchet MS</vt:lpstr>
      <vt:lpstr>Tw Cen MT</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1</cp:revision>
  <dcterms:created xsi:type="dcterms:W3CDTF">2022-02-06T21:07:07Z</dcterms:created>
  <dcterms:modified xsi:type="dcterms:W3CDTF">2022-02-06T21:41:46Z</dcterms:modified>
</cp:coreProperties>
</file>