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5" r:id="rId8"/>
    <p:sldId id="264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70F71573-6CD4-4604-86E8-B812B10B5A0B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40FA7996-748F-447A-8DF6-DE53B79B6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520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1573-6CD4-4604-86E8-B812B10B5A0B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A7996-748F-447A-8DF6-DE53B79B6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529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1573-6CD4-4604-86E8-B812B10B5A0B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A7996-748F-447A-8DF6-DE53B79B6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924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1573-6CD4-4604-86E8-B812B10B5A0B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A7996-748F-447A-8DF6-DE53B79B6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155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1573-6CD4-4604-86E8-B812B10B5A0B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A7996-748F-447A-8DF6-DE53B79B6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46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1573-6CD4-4604-86E8-B812B10B5A0B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A7996-748F-447A-8DF6-DE53B79B6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82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1573-6CD4-4604-86E8-B812B10B5A0B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A7996-748F-447A-8DF6-DE53B79B6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161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1573-6CD4-4604-86E8-B812B10B5A0B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A7996-748F-447A-8DF6-DE53B79B6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328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1573-6CD4-4604-86E8-B812B10B5A0B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A7996-748F-447A-8DF6-DE53B79B6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37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1573-6CD4-4604-86E8-B812B10B5A0B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A7996-748F-447A-8DF6-DE53B79B6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837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1573-6CD4-4604-86E8-B812B10B5A0B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A7996-748F-447A-8DF6-DE53B79B6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382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1573-6CD4-4604-86E8-B812B10B5A0B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A7996-748F-447A-8DF6-DE53B79B6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5652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1573-6CD4-4604-86E8-B812B10B5A0B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A7996-748F-447A-8DF6-DE53B79B6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9714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1573-6CD4-4604-86E8-B812B10B5A0B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A7996-748F-447A-8DF6-DE53B79B6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1417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1573-6CD4-4604-86E8-B812B10B5A0B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A7996-748F-447A-8DF6-DE53B79B6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9853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1573-6CD4-4604-86E8-B812B10B5A0B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A7996-748F-447A-8DF6-DE53B79B6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6568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1573-6CD4-4604-86E8-B812B10B5A0B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A7996-748F-447A-8DF6-DE53B79B6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093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0F71573-6CD4-4604-86E8-B812B10B5A0B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40FA7996-748F-447A-8DF6-DE53B79B6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156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nhm.ac.uk/our-science/departments-and-staff/library-and-archives/collections/modern-botanical-illustration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178E05-995A-4CD9-B9F3-785A489F679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8413FF-191F-49CB-BD14-DFD3A77455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4777379"/>
            <a:ext cx="8825658" cy="1350043"/>
          </a:xfrm>
        </p:spPr>
        <p:txBody>
          <a:bodyPr>
            <a:normAutofit/>
          </a:bodyPr>
          <a:lstStyle/>
          <a:p>
            <a:r>
              <a:rPr lang="en-GB" sz="2100" cap="none" dirty="0">
                <a:latin typeface="Comic Sans MS" panose="030F0702030302020204" pitchFamily="66" charset="0"/>
              </a:rPr>
              <a:t>LO: To investigate living things</a:t>
            </a:r>
          </a:p>
          <a:p>
            <a:r>
              <a:rPr lang="en-GB" sz="2100" cap="none" dirty="0">
                <a:latin typeface="Comic Sans MS" panose="030F0702030302020204" pitchFamily="66" charset="0"/>
              </a:rPr>
              <a:t>	To work scientifically</a:t>
            </a:r>
          </a:p>
          <a:p>
            <a:r>
              <a:rPr lang="en-GB" sz="2100" cap="none" dirty="0">
                <a:latin typeface="Comic Sans MS" panose="030F0702030302020204" pitchFamily="66" charset="0"/>
              </a:rPr>
              <a:t>C: Classification Keys</a:t>
            </a:r>
          </a:p>
        </p:txBody>
      </p:sp>
    </p:spTree>
    <p:extLst>
      <p:ext uri="{BB962C8B-B14F-4D97-AF65-F5344CB8AC3E}">
        <p14:creationId xmlns:p14="http://schemas.microsoft.com/office/powerpoint/2010/main" val="4052806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6AE19-5F3B-4EEE-B3D9-77EF4B66E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67EED4-AB65-4D70-84B6-08FBF79760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603500"/>
            <a:ext cx="4567116" cy="3416300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If you are able to, you are going to see what trees are outside (in your garden)!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You will be looking for a range of trees to classify.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Prediction: </a:t>
            </a:r>
            <a:r>
              <a:rPr lang="en-GB" sz="2100" dirty="0">
                <a:latin typeface="Comic Sans MS" panose="030F0702030302020204" pitchFamily="66" charset="0"/>
              </a:rPr>
              <a:t>which tree species do you think you will find? </a:t>
            </a:r>
          </a:p>
        </p:txBody>
      </p:sp>
      <p:pic>
        <p:nvPicPr>
          <p:cNvPr id="1026" name="Picture 2" descr="Tree Collection. Cartoon Natural Trees Clipart Isolated On White Background  For Naturally Vector Illustrations Royalty Free Cliparts, Vectors, And  Stock Illustration. Image 115060691.">
            <a:extLst>
              <a:ext uri="{FF2B5EF4-FFF2-40B4-BE49-F238E27FC236}">
                <a16:creationId xmlns:a16="http://schemas.microsoft.com/office/drawing/2014/main" id="{DAB1ED9D-078C-4278-B06E-10D12E2C6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164" y="2328420"/>
            <a:ext cx="5539298" cy="4529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5884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D0B167-6F9F-46AA-9816-42502F68A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9355BA-39A5-4F1D-80D2-FD2B788EDA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2554" y="2738094"/>
            <a:ext cx="4523985" cy="3700806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You will be sketching the trees outside (in your garden).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Artists who produce have to observe their subjects very carefully.</a:t>
            </a:r>
          </a:p>
          <a:p>
            <a:r>
              <a:rPr lang="en-GB" sz="2100" dirty="0">
                <a:latin typeface="Comic Sans MS" panose="030F0702030302020204" pitchFamily="66" charset="0"/>
                <a:hlinkClick r:id="rId2"/>
              </a:rPr>
              <a:t>https://www.nhm.ac.uk/our-science/departments-and-staff/library-and-archives/collections/modern-botanical-illustration.html</a:t>
            </a:r>
            <a:r>
              <a:rPr lang="en-GB" sz="21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7C4D54-8472-4FA6-9F45-AD07C209401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954" t="20756" r="42397" b="10516"/>
          <a:stretch/>
        </p:blipFill>
        <p:spPr>
          <a:xfrm>
            <a:off x="7889023" y="2318994"/>
            <a:ext cx="4302977" cy="45390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54582E-9333-4FE1-B1FD-FD294321892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138" t="19107" r="45567" b="12222"/>
          <a:stretch/>
        </p:blipFill>
        <p:spPr>
          <a:xfrm>
            <a:off x="0" y="2318994"/>
            <a:ext cx="3089841" cy="4539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673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ree Sketching Cliparts, Download Free Sketching Cliparts png images, Free  ClipArts on Clipart Library">
            <a:extLst>
              <a:ext uri="{FF2B5EF4-FFF2-40B4-BE49-F238E27FC236}">
                <a16:creationId xmlns:a16="http://schemas.microsoft.com/office/drawing/2014/main" id="{B6502082-A0B0-4E1D-86EA-6B5F9F39E2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4917404"/>
            <a:ext cx="3205113" cy="1940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4C682CF-E872-4FEE-ABF6-28AB57E96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Outside (in your garden)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86B115-5778-4390-88D6-65109DA203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1. Sketch approx. 6 </a:t>
            </a:r>
            <a:r>
              <a:rPr lang="en-GB" sz="2100" i="1" dirty="0">
                <a:latin typeface="Comic Sans MS" panose="030F0702030302020204" pitchFamily="66" charset="0"/>
              </a:rPr>
              <a:t>different</a:t>
            </a:r>
            <a:r>
              <a:rPr lang="en-GB" sz="2100" dirty="0">
                <a:latin typeface="Comic Sans MS" panose="030F0702030302020204" pitchFamily="66" charset="0"/>
              </a:rPr>
              <a:t> trees or wildflowers that you can see outside (in your garden) and label these with either their names (f known) or A, B, C etc.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2. Collect leaf samples from the 6-8 trees/wildflowers that you drew outside (in your garden).</a:t>
            </a:r>
          </a:p>
        </p:txBody>
      </p:sp>
      <p:pic>
        <p:nvPicPr>
          <p:cNvPr id="2052" name="Picture 4" descr="Three Leaf Specimens PNG Image &amp;amp; PSD File Free Download - Lovepik |  401168125">
            <a:extLst>
              <a:ext uri="{FF2B5EF4-FFF2-40B4-BE49-F238E27FC236}">
                <a16:creationId xmlns:a16="http://schemas.microsoft.com/office/drawing/2014/main" id="{69C75631-F22C-4585-98F7-D721BC292A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256" b="90000" l="10000" r="90000">
                        <a14:foregroundMark x1="16628" y1="11047" x2="20581" y2="11279"/>
                        <a14:foregroundMark x1="44535" y1="71512" x2="48488" y2="78721"/>
                        <a14:foregroundMark x1="48488" y1="78721" x2="49767" y2="85930"/>
                        <a14:foregroundMark x1="49767" y1="85930" x2="49070" y2="87674"/>
                        <a14:foregroundMark x1="55000" y1="75698" x2="60930" y2="50000"/>
                        <a14:foregroundMark x1="60930" y1="50000" x2="73605" y2="42907"/>
                        <a14:foregroundMark x1="73605" y1="42907" x2="74535" y2="51163"/>
                        <a14:foregroundMark x1="74535" y1="51163" x2="71860" y2="60116"/>
                        <a14:foregroundMark x1="71860" y1="60116" x2="65698" y2="65349"/>
                        <a14:foregroundMark x1="65698" y1="65349" x2="54767" y2="68953"/>
                        <a14:foregroundMark x1="67326" y1="79419" x2="70814" y2="72907"/>
                        <a14:foregroundMark x1="70814" y1="72907" x2="77209" y2="68605"/>
                        <a14:foregroundMark x1="77209" y1="68605" x2="75581" y2="75698"/>
                        <a14:foregroundMark x1="75581" y1="75698" x2="69651" y2="76512"/>
                        <a14:foregroundMark x1="15698" y1="8256" x2="17326" y2="138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661662" y="3327662"/>
            <a:ext cx="3530338" cy="353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37706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88A17-FEF0-4EB1-B1C8-A38FAE053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Activity 1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ECA945-3EDB-45A4-9EF5-607DE6B4DA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474" y="2790334"/>
            <a:ext cx="7494310" cy="3648172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Once you have collected your specimens, look at your tree/wildflower sketches and add a detailed sketch of the leaf next to your tree/wildflower sketch.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Remember to focus on drawing what you see and using back and forth movements of the pencil to create accurately shaped lines.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Create </a:t>
            </a:r>
            <a:r>
              <a:rPr lang="en-GB" sz="2100" b="1" u="sng" dirty="0">
                <a:latin typeface="Comic Sans MS" panose="030F0702030302020204" pitchFamily="66" charset="0"/>
              </a:rPr>
              <a:t>leaf features files </a:t>
            </a:r>
            <a:r>
              <a:rPr lang="en-GB" sz="2100" dirty="0">
                <a:latin typeface="Comic Sans MS" panose="030F0702030302020204" pitchFamily="66" charset="0"/>
              </a:rPr>
              <a:t>to ensure that you have noted the very specific features of the leaf.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213802-B7CB-4E3A-8A34-71CE0A8183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284" t="27904" r="45335" b="12028"/>
          <a:stretch/>
        </p:blipFill>
        <p:spPr>
          <a:xfrm>
            <a:off x="8210747" y="2279559"/>
            <a:ext cx="3981254" cy="4578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1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B80092-A2C0-4A67-B287-CB69DA2B2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Activity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D9E04B-4BBF-4063-ABD7-ADD8295283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079" y="2309567"/>
            <a:ext cx="6733624" cy="3416300"/>
          </a:xfrm>
        </p:spPr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Create a classification key to classify your leaves.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Remember to look for obvious differences to separate the leaves into two groups first.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Then look at each group separately (there may be another obvious difference or there may be a smaller difference) to work out a question to separate those leaves.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Make a final copy of your classification key and stick the leaves into the right places.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Write the name of the wildflower/tree if you know it.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1E2AD2-BD72-4CF1-BA7E-10DA7F878B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932" t="22268" r="49150" b="22474"/>
          <a:stretch/>
        </p:blipFill>
        <p:spPr>
          <a:xfrm>
            <a:off x="7228703" y="2309567"/>
            <a:ext cx="4963298" cy="4548433"/>
          </a:xfrm>
          <a:prstGeom prst="rect">
            <a:avLst/>
          </a:prstGeom>
          <a:ln w="28575"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15908008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A3171-C424-4CD9-B940-4350E1093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170" y="947920"/>
            <a:ext cx="9653046" cy="728480"/>
          </a:xfrm>
        </p:spPr>
        <p:txBody>
          <a:bodyPr/>
          <a:lstStyle/>
          <a:p>
            <a:r>
              <a:rPr lang="en-GB" sz="4800" dirty="0">
                <a:latin typeface="Comic Sans MS" panose="030F0702030302020204" pitchFamily="66" charset="0"/>
              </a:rPr>
              <a:t>If you are unable to go outside: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2A7A62-3384-4B1A-95CC-68553CBA62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Complete the leaf classification activity.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85FC16-BE51-4029-BC56-A99AB7DF9C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02" t="23093" r="44639" b="10240"/>
          <a:stretch/>
        </p:blipFill>
        <p:spPr>
          <a:xfrm>
            <a:off x="8600386" y="2285999"/>
            <a:ext cx="3591614" cy="457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155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92F5B-39B2-4F45-A737-1B317E5BA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Red Pen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667E47-56B3-45C4-8FD8-1CA75D7A91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How easy/hard did you find classifying the leaves? 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Explain why you felt this way. </a:t>
            </a:r>
          </a:p>
        </p:txBody>
      </p:sp>
    </p:spTree>
    <p:extLst>
      <p:ext uri="{BB962C8B-B14F-4D97-AF65-F5344CB8AC3E}">
        <p14:creationId xmlns:p14="http://schemas.microsoft.com/office/powerpoint/2010/main" val="1896900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hinking brain clipart - ClipArt Best - ClipArt Best">
            <a:extLst>
              <a:ext uri="{FF2B5EF4-FFF2-40B4-BE49-F238E27FC236}">
                <a16:creationId xmlns:a16="http://schemas.microsoft.com/office/drawing/2014/main" id="{95B18EA0-BC56-4296-A81D-E50EAD17A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9421" y="3429000"/>
            <a:ext cx="3572579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99DFB4-D222-49B0-9F92-1B2A4B397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Plenary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289F20-6CB8-4054-AFB9-88F0774435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There are at least 50 species of native tree in the UK (many more if we include non-native species) and about 100,000 worldwide!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What does ‘native’ mean?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‘Non-native’?</a:t>
            </a:r>
          </a:p>
        </p:txBody>
      </p:sp>
    </p:spTree>
    <p:extLst>
      <p:ext uri="{BB962C8B-B14F-4D97-AF65-F5344CB8AC3E}">
        <p14:creationId xmlns:p14="http://schemas.microsoft.com/office/powerpoint/2010/main" val="22036686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FE72F-98FB-46D1-9AC3-68163B31D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B505D6-7699-4763-8200-DABE7E7E9A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622" y="2603500"/>
            <a:ext cx="5429838" cy="3416300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Native - </a:t>
            </a:r>
            <a:r>
              <a:rPr lang="en-GB" sz="2100" i="1" dirty="0">
                <a:latin typeface="Comic Sans MS" panose="030F0702030302020204" pitchFamily="66" charset="0"/>
              </a:rPr>
              <a:t>living or growing naturally in a particular place or region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Non-native </a:t>
            </a:r>
            <a:r>
              <a:rPr lang="en-GB" sz="2100" i="1" dirty="0">
                <a:latin typeface="Comic Sans MS" panose="030F0702030302020204" pitchFamily="66" charset="0"/>
              </a:rPr>
              <a:t>- living or growing in a place that is not the location of its natural occurrence</a:t>
            </a:r>
          </a:p>
        </p:txBody>
      </p:sp>
      <p:pic>
        <p:nvPicPr>
          <p:cNvPr id="4098" name="Picture 2" descr="Native vs. Non-Native Species - ppt download">
            <a:extLst>
              <a:ext uri="{FF2B5EF4-FFF2-40B4-BE49-F238E27FC236}">
                <a16:creationId xmlns:a16="http://schemas.microsoft.com/office/drawing/2014/main" id="{624600D0-6C36-493D-B25F-21B1572B78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423" y="2309567"/>
            <a:ext cx="6064577" cy="454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4387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53</TotalTime>
  <Words>427</Words>
  <Application>Microsoft Office PowerPoint</Application>
  <PresentationFormat>Widescreen</PresentationFormat>
  <Paragraphs>37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Century Gothic</vt:lpstr>
      <vt:lpstr>Comic Sans MS</vt:lpstr>
      <vt:lpstr>Wingdings 3</vt:lpstr>
      <vt:lpstr>Ion Boardroom</vt:lpstr>
      <vt:lpstr>PowerPoint Presentation</vt:lpstr>
      <vt:lpstr>PowerPoint Presentation</vt:lpstr>
      <vt:lpstr>PowerPoint Presentation</vt:lpstr>
      <vt:lpstr>Outside (in your garden)</vt:lpstr>
      <vt:lpstr>Activity 1 </vt:lpstr>
      <vt:lpstr>Activity 2</vt:lpstr>
      <vt:lpstr>If you are unable to go outside:</vt:lpstr>
      <vt:lpstr>Red Pen</vt:lpstr>
      <vt:lpstr>Plenary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4</cp:revision>
  <dcterms:created xsi:type="dcterms:W3CDTF">2021-11-15T07:44:26Z</dcterms:created>
  <dcterms:modified xsi:type="dcterms:W3CDTF">2021-11-15T09:01:51Z</dcterms:modified>
</cp:coreProperties>
</file>