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10"/>
  </p:notesMasterIdLst>
  <p:sldIdLst>
    <p:sldId id="256" r:id="rId2"/>
    <p:sldId id="267" r:id="rId3"/>
    <p:sldId id="268" r:id="rId4"/>
    <p:sldId id="269" r:id="rId5"/>
    <p:sldId id="270" r:id="rId6"/>
    <p:sldId id="271" r:id="rId7"/>
    <p:sldId id="272" r:id="rId8"/>
    <p:sldId id="266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603" autoAdjust="0"/>
    <p:restoredTop sz="94660"/>
  </p:normalViewPr>
  <p:slideViewPr>
    <p:cSldViewPr snapToGrid="0">
      <p:cViewPr varScale="1">
        <p:scale>
          <a:sx n="64" d="100"/>
          <a:sy n="64" d="100"/>
        </p:scale>
        <p:origin x="80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742A35-F1DD-4F46-9A7A-7EDD2169FDCA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8D6169-97EE-492B-BCBD-072D6C00A6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97560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91503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2714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200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45590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2131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8621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954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8753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95364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15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848814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82025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387266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0989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25251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4168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B9F6B4-BE1A-40F2-A3E6-50820C57820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409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bbc.co.uk/programmes/p02mwwm9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156450" y="2266406"/>
            <a:ext cx="8021591" cy="2262781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Tuesday 9</a:t>
            </a:r>
            <a:r>
              <a:rPr lang="en-GB" baseline="30000" dirty="0">
                <a:latin typeface="Comic Sans MS" panose="030F0702030302020204" pitchFamily="66" charset="0"/>
              </a:rPr>
              <a:t>th</a:t>
            </a:r>
            <a:r>
              <a:rPr lang="en-GB" dirty="0">
                <a:latin typeface="Comic Sans MS" panose="030F0702030302020204" pitchFamily="66" charset="0"/>
              </a:rPr>
              <a:t> March 2021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62642" y="4646750"/>
            <a:ext cx="8915399" cy="2080621"/>
          </a:xfrm>
        </p:spPr>
        <p:txBody>
          <a:bodyPr>
            <a:noAutofit/>
          </a:bodyPr>
          <a:lstStyle/>
          <a:p>
            <a:pPr algn="r"/>
            <a:r>
              <a:rPr lang="en-GB" sz="2800" dirty="0">
                <a:latin typeface="Comic Sans MS" panose="030F0702030302020204" pitchFamily="66" charset="0"/>
              </a:rPr>
              <a:t>LO:</a:t>
            </a: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 panose="030F0702030302020204" pitchFamily="66" charset="0"/>
              </a:rPr>
              <a:t>*to understand practices and lifestyles</a:t>
            </a: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 panose="030F0702030302020204" pitchFamily="66" charset="0"/>
              </a:rPr>
              <a:t>*to understand values</a:t>
            </a:r>
          </a:p>
          <a:p>
            <a:pPr algn="r"/>
            <a:r>
              <a:rPr lang="en-GB" sz="2800" dirty="0">
                <a:latin typeface="Comic Sans MS" panose="030F0702030302020204" pitchFamily="66" charset="0"/>
              </a:rPr>
              <a:t>C: Christianity</a:t>
            </a:r>
          </a:p>
        </p:txBody>
      </p:sp>
    </p:spTree>
    <p:extLst>
      <p:ext uri="{BB962C8B-B14F-4D97-AF65-F5344CB8AC3E}">
        <p14:creationId xmlns:p14="http://schemas.microsoft.com/office/powerpoint/2010/main" val="36064398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02275" y="683623"/>
            <a:ext cx="8915400" cy="3777622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Remembering the events of the Last Supper is so important for most Christians that they take Communion regularly.</a:t>
            </a:r>
          </a:p>
          <a:p>
            <a:r>
              <a:rPr lang="en-US" sz="2400" u="sng" dirty="0">
                <a:latin typeface="Comic Sans MS" panose="030F0702030302020204" pitchFamily="66" charset="0"/>
                <a:hlinkClick r:id="rId2"/>
              </a:rPr>
              <a:t>https://www.bbc.co.uk/programmes/p02mwwm9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</a:p>
          <a:p>
            <a:r>
              <a:rPr lang="en-US" sz="2400" dirty="0">
                <a:latin typeface="Comic Sans MS" panose="030F0702030302020204" pitchFamily="66" charset="0"/>
              </a:rPr>
              <a:t>What do you think Communion is?</a:t>
            </a:r>
          </a:p>
          <a:p>
            <a:r>
              <a:rPr lang="en-US" sz="2400" dirty="0">
                <a:latin typeface="Comic Sans MS" panose="030F0702030302020204" pitchFamily="66" charset="0"/>
              </a:rPr>
              <a:t>What links can you make between the Last Supper and Holy Communion?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Image result for last supper and commun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9685" y="3740770"/>
            <a:ext cx="6460580" cy="3117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73337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76149" y="670560"/>
            <a:ext cx="8915400" cy="3777622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For Christians, Communion is one of the most important meals that they share together.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It is a time to reflect on what they have done wrong and to ask forgiveness from God.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It is also a time of thanksgiving when Christians remember what Jesus did on the cross and how he showed God’s love for the world by suffering and dying. </a:t>
            </a:r>
          </a:p>
        </p:txBody>
      </p:sp>
      <p:pic>
        <p:nvPicPr>
          <p:cNvPr id="2050" name="Picture 2" descr="Image result for holy communion in churc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511" y="3645478"/>
            <a:ext cx="5146675" cy="3212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82790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76149" y="657497"/>
            <a:ext cx="8915400" cy="3777622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Before taking the bread and wine in the Communion service, Christians will think about any wrong things they may have done and say sorry to God.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This is called confession.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Catholic Christians may do this with the help of their priest. </a:t>
            </a:r>
          </a:p>
        </p:txBody>
      </p:sp>
      <p:pic>
        <p:nvPicPr>
          <p:cNvPr id="3074" name="Picture 2" descr="Image result for confess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3049" y="3114675"/>
            <a:ext cx="5181600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83223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For example: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905000"/>
            <a:ext cx="8915400" cy="4809308"/>
          </a:xfrm>
        </p:spPr>
        <p:txBody>
          <a:bodyPr>
            <a:no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Almighty God, our heavenly Father,</a:t>
            </a:r>
            <a:br>
              <a:rPr lang="en-GB" sz="2000" dirty="0">
                <a:latin typeface="Comic Sans MS" panose="030F0702030302020204" pitchFamily="66" charset="0"/>
              </a:rPr>
            </a:br>
            <a:r>
              <a:rPr lang="en-GB" sz="2000" dirty="0">
                <a:latin typeface="Comic Sans MS" panose="030F0702030302020204" pitchFamily="66" charset="0"/>
              </a:rPr>
              <a:t>we have sinned against you</a:t>
            </a:r>
            <a:br>
              <a:rPr lang="en-GB" sz="2000" dirty="0">
                <a:latin typeface="Comic Sans MS" panose="030F0702030302020204" pitchFamily="66" charset="0"/>
              </a:rPr>
            </a:br>
            <a:r>
              <a:rPr lang="en-GB" sz="2000" dirty="0">
                <a:latin typeface="Comic Sans MS" panose="030F0702030302020204" pitchFamily="66" charset="0"/>
              </a:rPr>
              <a:t>and against our neighbour</a:t>
            </a:r>
            <a:br>
              <a:rPr lang="en-GB" sz="2000" dirty="0">
                <a:latin typeface="Comic Sans MS" panose="030F0702030302020204" pitchFamily="66" charset="0"/>
              </a:rPr>
            </a:br>
            <a:r>
              <a:rPr lang="en-GB" sz="2000" dirty="0">
                <a:latin typeface="Comic Sans MS" panose="030F0702030302020204" pitchFamily="66" charset="0"/>
              </a:rPr>
              <a:t>in thought and word and deed,</a:t>
            </a:r>
            <a:br>
              <a:rPr lang="en-GB" sz="2000" dirty="0">
                <a:latin typeface="Comic Sans MS" panose="030F0702030302020204" pitchFamily="66" charset="0"/>
              </a:rPr>
            </a:br>
            <a:r>
              <a:rPr lang="en-GB" sz="2000" dirty="0">
                <a:latin typeface="Comic Sans MS" panose="030F0702030302020204" pitchFamily="66" charset="0"/>
              </a:rPr>
              <a:t>through negligence, through weakness,</a:t>
            </a:r>
            <a:br>
              <a:rPr lang="en-GB" sz="2000" dirty="0">
                <a:latin typeface="Comic Sans MS" panose="030F0702030302020204" pitchFamily="66" charset="0"/>
              </a:rPr>
            </a:br>
            <a:r>
              <a:rPr lang="en-GB" sz="2000" dirty="0">
                <a:latin typeface="Comic Sans MS" panose="030F0702030302020204" pitchFamily="66" charset="0"/>
              </a:rPr>
              <a:t>through our own deliberate fault.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We are truly sorry,</a:t>
            </a:r>
            <a:br>
              <a:rPr lang="en-GB" sz="2000" dirty="0">
                <a:latin typeface="Comic Sans MS" panose="030F0702030302020204" pitchFamily="66" charset="0"/>
              </a:rPr>
            </a:br>
            <a:r>
              <a:rPr lang="en-GB" sz="2000" dirty="0">
                <a:latin typeface="Comic Sans MS" panose="030F0702030302020204" pitchFamily="66" charset="0"/>
              </a:rPr>
              <a:t>and repent of all our sins.</a:t>
            </a:r>
            <a:br>
              <a:rPr lang="en-GB" sz="2000" dirty="0">
                <a:latin typeface="Comic Sans MS" panose="030F0702030302020204" pitchFamily="66" charset="0"/>
              </a:rPr>
            </a:br>
            <a:r>
              <a:rPr lang="en-GB" sz="2000" dirty="0">
                <a:latin typeface="Comic Sans MS" panose="030F0702030302020204" pitchFamily="66" charset="0"/>
              </a:rPr>
              <a:t>For the sake of your Son, Jesus Christ,</a:t>
            </a:r>
            <a:br>
              <a:rPr lang="en-GB" sz="2000" dirty="0">
                <a:latin typeface="Comic Sans MS" panose="030F0702030302020204" pitchFamily="66" charset="0"/>
              </a:rPr>
            </a:br>
            <a:r>
              <a:rPr lang="en-GB" sz="2000" dirty="0">
                <a:latin typeface="Comic Sans MS" panose="030F0702030302020204" pitchFamily="66" charset="0"/>
              </a:rPr>
              <a:t>who died for us,</a:t>
            </a:r>
            <a:br>
              <a:rPr lang="en-GB" sz="2000" dirty="0">
                <a:latin typeface="Comic Sans MS" panose="030F0702030302020204" pitchFamily="66" charset="0"/>
              </a:rPr>
            </a:br>
            <a:r>
              <a:rPr lang="en-GB" sz="2000" dirty="0">
                <a:latin typeface="Comic Sans MS" panose="030F0702030302020204" pitchFamily="66" charset="0"/>
              </a:rPr>
              <a:t>forgive us all that is past;</a:t>
            </a:r>
            <a:br>
              <a:rPr lang="en-GB" sz="2000" dirty="0">
                <a:latin typeface="Comic Sans MS" panose="030F0702030302020204" pitchFamily="66" charset="0"/>
              </a:rPr>
            </a:br>
            <a:r>
              <a:rPr lang="en-GB" sz="2000" dirty="0">
                <a:latin typeface="Comic Sans MS" panose="030F0702030302020204" pitchFamily="66" charset="0"/>
              </a:rPr>
              <a:t>and grant that we may serve you</a:t>
            </a:r>
            <a:br>
              <a:rPr lang="en-GB" sz="2000" dirty="0">
                <a:latin typeface="Comic Sans MS" panose="030F0702030302020204" pitchFamily="66" charset="0"/>
              </a:rPr>
            </a:br>
            <a:r>
              <a:rPr lang="en-GB" sz="2000" dirty="0">
                <a:latin typeface="Comic Sans MS" panose="030F0702030302020204" pitchFamily="66" charset="0"/>
              </a:rPr>
              <a:t>in newness of life</a:t>
            </a:r>
            <a:br>
              <a:rPr lang="en-GB" sz="2000" dirty="0">
                <a:latin typeface="Comic Sans MS" panose="030F0702030302020204" pitchFamily="66" charset="0"/>
              </a:rPr>
            </a:br>
            <a:r>
              <a:rPr lang="en-GB" sz="2000" dirty="0">
                <a:latin typeface="Comic Sans MS" panose="030F0702030302020204" pitchFamily="66" charset="0"/>
              </a:rPr>
              <a:t>to the glory of your name.</a:t>
            </a:r>
            <a:br>
              <a:rPr lang="en-GB" sz="2000" dirty="0">
                <a:latin typeface="Comic Sans MS" panose="030F0702030302020204" pitchFamily="66" charset="0"/>
              </a:rPr>
            </a:br>
            <a:r>
              <a:rPr lang="en-GB" sz="2000" dirty="0">
                <a:latin typeface="Comic Sans MS" panose="030F0702030302020204" pitchFamily="66" charset="0"/>
              </a:rPr>
              <a:t>Amen. </a:t>
            </a:r>
          </a:p>
        </p:txBody>
      </p:sp>
      <p:pic>
        <p:nvPicPr>
          <p:cNvPr id="4100" name="Picture 4" descr="Image result for praying han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0595" y="1905000"/>
            <a:ext cx="3827326" cy="4589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21985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670560"/>
            <a:ext cx="8915400" cy="3777622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Why do you think that Christians confess their sins and say sorry to God before taking Communion?</a:t>
            </a:r>
          </a:p>
        </p:txBody>
      </p:sp>
      <p:pic>
        <p:nvPicPr>
          <p:cNvPr id="5122" name="Picture 2" descr="Image result for confess si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276" y="3428999"/>
            <a:ext cx="6553200" cy="3429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Image result for confess sin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8382" y="1463040"/>
            <a:ext cx="4503618" cy="5394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05245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63087" y="566057"/>
            <a:ext cx="8915400" cy="3777622"/>
          </a:xfrm>
        </p:spPr>
        <p:txBody>
          <a:bodyPr>
            <a:no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Christians in Catholic and Orthodox churches believe that the consecrated  (holy) bread and wine used in communion become something very special and holy.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At the last Passover meal Jesus shared with His disciples, he said, “This is my body,” and “This is my blood.”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Catholic and Orthodox Christians believe this in a literal way – that the bread becomes Jesus’ actual body and the wine his actual blood.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In other (Protestant) churches, Christians believe that Jesus meant his words in a symbolic way – that the bread and wine are simply reminders of Jesus’ death. </a:t>
            </a:r>
          </a:p>
        </p:txBody>
      </p:sp>
      <p:pic>
        <p:nvPicPr>
          <p:cNvPr id="6146" name="Picture 2" descr="Image result for bread and wine commun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1588" y="4667794"/>
            <a:ext cx="4380411" cy="2190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92765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9455825"/>
              </p:ext>
            </p:extLst>
          </p:nvPr>
        </p:nvGraphicFramePr>
        <p:xfrm>
          <a:off x="220716" y="0"/>
          <a:ext cx="11971284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90428">
                  <a:extLst>
                    <a:ext uri="{9D8B030D-6E8A-4147-A177-3AD203B41FA5}">
                      <a16:colId xmlns:a16="http://schemas.microsoft.com/office/drawing/2014/main" val="3012736042"/>
                    </a:ext>
                  </a:extLst>
                </a:gridCol>
                <a:gridCol w="3990428">
                  <a:extLst>
                    <a:ext uri="{9D8B030D-6E8A-4147-A177-3AD203B41FA5}">
                      <a16:colId xmlns:a16="http://schemas.microsoft.com/office/drawing/2014/main" val="3476109582"/>
                    </a:ext>
                  </a:extLst>
                </a:gridCol>
                <a:gridCol w="3990428">
                  <a:extLst>
                    <a:ext uri="{9D8B030D-6E8A-4147-A177-3AD203B41FA5}">
                      <a16:colId xmlns:a16="http://schemas.microsoft.com/office/drawing/2014/main" val="1446775529"/>
                    </a:ext>
                  </a:extLst>
                </a:gridCol>
              </a:tblGrid>
              <a:tr h="1760838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Paddling</a:t>
                      </a:r>
                    </a:p>
                    <a:p>
                      <a:endParaRPr lang="en-GB" sz="2000" b="0" kern="12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Snorkelling</a:t>
                      </a:r>
                    </a:p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Diving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00373932"/>
                  </a:ext>
                </a:extLst>
              </a:tr>
              <a:tr h="5097162">
                <a:tc>
                  <a:txBody>
                    <a:bodyPr/>
                    <a:lstStyle/>
                    <a:p>
                      <a:r>
                        <a:rPr lang="en-GB" sz="2000" b="0" i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How do Christians remember the events of the Last Supper?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en-GB" sz="2000" b="0" i="0" kern="12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How does Communion help Christians to remember the events of the Last Supper?</a:t>
                      </a:r>
                    </a:p>
                    <a:p>
                      <a:pPr marL="0" indent="0">
                        <a:buFontTx/>
                        <a:buNone/>
                      </a:pPr>
                      <a:endParaRPr lang="en-GB" sz="2000" b="0" i="0" kern="120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Tx/>
                        <a:buNone/>
                      </a:pPr>
                      <a:r>
                        <a:rPr lang="en-GB" sz="2000" b="1" i="0" kern="12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Red Pen: </a:t>
                      </a:r>
                      <a:r>
                        <a:rPr lang="en-GB" sz="2000" b="0" i="0" kern="12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Do all Christians share the same beliefs about the bread and wine at Communion?</a:t>
                      </a:r>
                      <a:endParaRPr lang="en-GB" sz="2000" b="1" i="0" kern="120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en-GB" sz="2000" b="0" i="0" u="none" kern="12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Christians believe Communion helps them to remember the Last Supper. Do you agree? </a:t>
                      </a:r>
                    </a:p>
                    <a:p>
                      <a:pPr marL="0" indent="0">
                        <a:buFontTx/>
                        <a:buNone/>
                      </a:pPr>
                      <a:endParaRPr lang="en-GB" sz="2000" b="0" i="0" u="none" kern="120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Tx/>
                        <a:buNone/>
                      </a:pPr>
                      <a:r>
                        <a:rPr lang="en-GB" sz="2000" b="1" i="0" u="none" kern="12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Red Pen: </a:t>
                      </a:r>
                      <a:r>
                        <a:rPr lang="en-GB" sz="2000" b="0" i="0" u="none" kern="12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Christians may take Communion every week. Why do you think they would want to do this so often?</a:t>
                      </a:r>
                      <a:endParaRPr lang="en-GB" sz="2000" b="1" i="0" u="none" kern="120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6103788"/>
                  </a:ext>
                </a:extLst>
              </a:tr>
            </a:tbl>
          </a:graphicData>
        </a:graphic>
      </p:graphicFrame>
      <p:pic>
        <p:nvPicPr>
          <p:cNvPr id="1026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28" t="19212" r="57764" b="52567"/>
          <a:stretch/>
        </p:blipFill>
        <p:spPr bwMode="auto">
          <a:xfrm>
            <a:off x="2328203" y="0"/>
            <a:ext cx="1688123" cy="168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EFA"/>
              </a:clrFrom>
              <a:clrTo>
                <a:srgbClr val="FFFE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707" t="40143" r="29254" b="40749"/>
          <a:stretch/>
        </p:blipFill>
        <p:spPr bwMode="auto">
          <a:xfrm>
            <a:off x="4867422" y="432538"/>
            <a:ext cx="2575560" cy="1255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10" t="69775" r="7871" b="8304"/>
          <a:stretch/>
        </p:blipFill>
        <p:spPr bwMode="auto">
          <a:xfrm>
            <a:off x="9228406" y="546470"/>
            <a:ext cx="2082018" cy="1155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Image result for last supper and commun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8651" y="4359979"/>
            <a:ext cx="5177246" cy="2498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Image result for holy communion in church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8354" y="4354798"/>
            <a:ext cx="4010297" cy="2503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6014676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509</TotalTime>
  <Words>501</Words>
  <Application>Microsoft Office PowerPoint</Application>
  <PresentationFormat>Widescreen</PresentationFormat>
  <Paragraphs>31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Century Gothic</vt:lpstr>
      <vt:lpstr>Comic Sans MS</vt:lpstr>
      <vt:lpstr>Wingdings 3</vt:lpstr>
      <vt:lpstr>Wisp</vt:lpstr>
      <vt:lpstr>Tuesday 9th March 2021</vt:lpstr>
      <vt:lpstr>PowerPoint Presentation</vt:lpstr>
      <vt:lpstr>PowerPoint Presentation</vt:lpstr>
      <vt:lpstr>PowerPoint Presentation</vt:lpstr>
      <vt:lpstr>For example: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2nd March 2020</dc:title>
  <dc:creator>Emily Fenner</dc:creator>
  <cp:lastModifiedBy>Emily Fenner</cp:lastModifiedBy>
  <cp:revision>9</cp:revision>
  <dcterms:created xsi:type="dcterms:W3CDTF">2020-02-27T08:09:31Z</dcterms:created>
  <dcterms:modified xsi:type="dcterms:W3CDTF">2021-03-04T16:14:09Z</dcterms:modified>
</cp:coreProperties>
</file>