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1" r:id="rId3"/>
    <p:sldId id="281" r:id="rId4"/>
    <p:sldId id="282" r:id="rId5"/>
    <p:sldId id="283" r:id="rId6"/>
    <p:sldId id="284" r:id="rId7"/>
    <p:sldId id="280" r:id="rId8"/>
    <p:sldId id="262" r:id="rId9"/>
    <p:sldId id="279" r:id="rId10"/>
    <p:sldId id="263" r:id="rId11"/>
    <p:sldId id="256" r:id="rId12"/>
    <p:sldId id="265" r:id="rId13"/>
    <p:sldId id="266" r:id="rId14"/>
    <p:sldId id="267" r:id="rId15"/>
    <p:sldId id="268" r:id="rId16"/>
    <p:sldId id="258" r:id="rId17"/>
    <p:sldId id="269" r:id="rId18"/>
    <p:sldId id="285" r:id="rId19"/>
    <p:sldId id="270" r:id="rId20"/>
    <p:sldId id="271" r:id="rId21"/>
    <p:sldId id="259" r:id="rId22"/>
    <p:sldId id="272" r:id="rId23"/>
    <p:sldId id="273" r:id="rId24"/>
    <p:sldId id="274" r:id="rId25"/>
    <p:sldId id="260" r:id="rId26"/>
    <p:sldId id="275" r:id="rId27"/>
    <p:sldId id="276" r:id="rId28"/>
    <p:sldId id="286" r:id="rId29"/>
    <p:sldId id="287" r:id="rId30"/>
    <p:sldId id="277" r:id="rId31"/>
    <p:sldId id="278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73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0A771-0C30-459D-9E99-F7292CFCDA61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BBDA-4BFD-47AF-857D-909D69E54C09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6939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0A771-0C30-459D-9E99-F7292CFCDA61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BBDA-4BFD-47AF-857D-909D69E54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407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0A771-0C30-459D-9E99-F7292CFCDA61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BBDA-4BFD-47AF-857D-909D69E54C09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2533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0A771-0C30-459D-9E99-F7292CFCDA61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BBDA-4BFD-47AF-857D-909D69E54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506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0A771-0C30-459D-9E99-F7292CFCDA61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BBDA-4BFD-47AF-857D-909D69E54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893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0A771-0C30-459D-9E99-F7292CFCDA61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BBDA-4BFD-47AF-857D-909D69E54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205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0A771-0C30-459D-9E99-F7292CFCDA61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BBDA-4BFD-47AF-857D-909D69E54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916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C290A771-0C30-459D-9E99-F7292CFCDA61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FD7BBDA-4BFD-47AF-857D-909D69E54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072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0A771-0C30-459D-9E99-F7292CFCDA61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BBDA-4BFD-47AF-857D-909D69E54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81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0A771-0C30-459D-9E99-F7292CFCDA61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BBDA-4BFD-47AF-857D-909D69E54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899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0A771-0C30-459D-9E99-F7292CFCDA61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BBDA-4BFD-47AF-857D-909D69E54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178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C290A771-0C30-459D-9E99-F7292CFCDA61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FD7BBDA-4BFD-47AF-857D-909D69E54C09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8493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A4A63-D687-448D-90C8-3FC5AD717C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Monday 28</a:t>
            </a:r>
            <a:r>
              <a:rPr lang="en-GB" sz="5400" baseline="30000" dirty="0">
                <a:latin typeface="Comic Sans MS" panose="030F0702030302020204" pitchFamily="66" charset="0"/>
              </a:rPr>
              <a:t>th</a:t>
            </a:r>
            <a:r>
              <a:rPr lang="en-GB" sz="5400" dirty="0">
                <a:latin typeface="Comic Sans MS" panose="030F0702030302020204" pitchFamily="66" charset="0"/>
              </a:rPr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06025F-87DC-4E60-8BC3-E1A6A3044B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cap="none" dirty="0">
                <a:latin typeface="Comic Sans MS" panose="030F0702030302020204" pitchFamily="66" charset="0"/>
              </a:rPr>
              <a:t>LO: to use the main features of a type of writing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C: Harvest</a:t>
            </a:r>
          </a:p>
        </p:txBody>
      </p:sp>
    </p:spTree>
    <p:extLst>
      <p:ext uri="{BB962C8B-B14F-4D97-AF65-F5344CB8AC3E}">
        <p14:creationId xmlns:p14="http://schemas.microsoft.com/office/powerpoint/2010/main" val="26123428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E9961-90BF-445F-BBC2-41627386C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do you think these are?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58FCF8D-1C88-4C06-95A2-C290377DE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063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A3CD72D-1F74-4DB7-A81A-6D0CD7FCF6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410" t="17098" r="4962" b="11822"/>
          <a:stretch/>
        </p:blipFill>
        <p:spPr>
          <a:xfrm>
            <a:off x="0" y="-18010"/>
            <a:ext cx="12192001" cy="6323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3044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B884A7-5031-44C8-AF43-51F27CF6DD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619" t="18891" r="4627" b="10030"/>
          <a:stretch/>
        </p:blipFill>
        <p:spPr>
          <a:xfrm>
            <a:off x="1" y="0"/>
            <a:ext cx="12192000" cy="6297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083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2A617E-1D32-4B93-8BA1-52A547B530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768" t="18492" r="7874" b="19985"/>
          <a:stretch/>
        </p:blipFill>
        <p:spPr>
          <a:xfrm>
            <a:off x="0" y="0"/>
            <a:ext cx="12192001" cy="6400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2987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40511EB-8A7D-42E4-BEE0-1A33582D2A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634" t="22673" r="5074" b="18393"/>
          <a:stretch/>
        </p:blipFill>
        <p:spPr>
          <a:xfrm>
            <a:off x="-2" y="-1"/>
            <a:ext cx="12192001" cy="6346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1387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on-chronological Reports | English | KS2">
            <a:extLst>
              <a:ext uri="{FF2B5EF4-FFF2-40B4-BE49-F238E27FC236}">
                <a16:creationId xmlns:a16="http://schemas.microsoft.com/office/drawing/2014/main" id="{85BB7882-B623-490F-88F7-4A8E99B326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18" b="16417"/>
          <a:stretch/>
        </p:blipFill>
        <p:spPr bwMode="auto">
          <a:xfrm>
            <a:off x="2667000" y="928047"/>
            <a:ext cx="6858000" cy="459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97735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B7E6A-6E5A-4865-A545-015101EEA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are the features of non-chronological reports?</a:t>
            </a:r>
          </a:p>
        </p:txBody>
      </p:sp>
      <p:pic>
        <p:nvPicPr>
          <p:cNvPr id="1026" name="Picture 2" descr="Think, Pair, Share” + Padlet | Welcome!">
            <a:extLst>
              <a:ext uri="{FF2B5EF4-FFF2-40B4-BE49-F238E27FC236}">
                <a16:creationId xmlns:a16="http://schemas.microsoft.com/office/drawing/2014/main" id="{EB70F215-DEB7-4F57-BC60-344C90B5E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578" y="2548036"/>
            <a:ext cx="2936844" cy="2299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5BBC261-B798-407A-9743-564D0919B88C}"/>
              </a:ext>
            </a:extLst>
          </p:cNvPr>
          <p:cNvSpPr txBox="1">
            <a:spLocks/>
          </p:cNvSpPr>
          <p:nvPr/>
        </p:nvSpPr>
        <p:spPr>
          <a:xfrm>
            <a:off x="2429946" y="4847685"/>
            <a:ext cx="7332109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Comic Sans MS" panose="030F0702030302020204" pitchFamily="66" charset="0"/>
              </a:rPr>
              <a:t>Let’s create a class bubble map of our ideas.</a:t>
            </a:r>
          </a:p>
        </p:txBody>
      </p:sp>
    </p:spTree>
    <p:extLst>
      <p:ext uri="{BB962C8B-B14F-4D97-AF65-F5344CB8AC3E}">
        <p14:creationId xmlns:p14="http://schemas.microsoft.com/office/powerpoint/2010/main" val="15427147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B7E6A-6E5A-4865-A545-015101EEA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are the features of non-chronological reports?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3CF586-9388-4BE4-95E1-C245312B1B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00" t="18293" r="15373" b="13017"/>
          <a:stretch/>
        </p:blipFill>
        <p:spPr>
          <a:xfrm>
            <a:off x="1882026" y="1862919"/>
            <a:ext cx="8488907" cy="4708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866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8274B-C563-4FA8-8973-B4C057808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look back at the examples – have they all got the features we’ve identified? Are there any more features we need to add to our bubble map?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4D52471-277F-45C6-8476-B969FBFD88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00" t="18293" r="15373" b="13017"/>
          <a:stretch/>
        </p:blipFill>
        <p:spPr>
          <a:xfrm>
            <a:off x="1882026" y="1862919"/>
            <a:ext cx="8488907" cy="4708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3106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A4A63-D687-448D-90C8-3FC5AD717C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Tuesday 29</a:t>
            </a:r>
            <a:r>
              <a:rPr lang="en-GB" sz="5400" baseline="30000" dirty="0">
                <a:latin typeface="Comic Sans MS" panose="030F0702030302020204" pitchFamily="66" charset="0"/>
              </a:rPr>
              <a:t>th</a:t>
            </a:r>
            <a:r>
              <a:rPr lang="en-GB" sz="5400" dirty="0">
                <a:latin typeface="Comic Sans MS" panose="030F0702030302020204" pitchFamily="66" charset="0"/>
              </a:rPr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06025F-87DC-4E60-8BC3-E1A6A3044B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cap="none" dirty="0">
                <a:latin typeface="Comic Sans MS" panose="030F0702030302020204" pitchFamily="66" charset="0"/>
              </a:rPr>
              <a:t>LO: to use organisational devices 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C: Harvest</a:t>
            </a:r>
          </a:p>
        </p:txBody>
      </p:sp>
    </p:spTree>
    <p:extLst>
      <p:ext uri="{BB962C8B-B14F-4D97-AF65-F5344CB8AC3E}">
        <p14:creationId xmlns:p14="http://schemas.microsoft.com/office/powerpoint/2010/main" val="37070842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CB6A06-1BED-4676-9C0E-794368EC8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This week, we are going to be writing our own non-chronological reports about food banks or fruit picking during Covid-19.</a:t>
            </a:r>
          </a:p>
        </p:txBody>
      </p:sp>
      <p:pic>
        <p:nvPicPr>
          <p:cNvPr id="5124" name="Picture 4" descr="Food banks bracing for record high demand over Christmas period | The  Independent | The Independent">
            <a:extLst>
              <a:ext uri="{FF2B5EF4-FFF2-40B4-BE49-F238E27FC236}">
                <a16:creationId xmlns:a16="http://schemas.microsoft.com/office/drawing/2014/main" id="{88137663-4DE9-442B-9295-CF5AB785D2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814" y="1883390"/>
            <a:ext cx="4804239" cy="3604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Why are so few Brits prepared to pick fruit? | Analysis &amp; Features | The  Grocer">
            <a:extLst>
              <a:ext uri="{FF2B5EF4-FFF2-40B4-BE49-F238E27FC236}">
                <a16:creationId xmlns:a16="http://schemas.microsoft.com/office/drawing/2014/main" id="{49308BDC-EFAA-4161-A92E-3C1577D78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441" y="2565779"/>
            <a:ext cx="4804239" cy="3603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4706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979F1E-B65D-4F95-875B-32DB83828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would you like to find out about the food bank?</a:t>
            </a:r>
          </a:p>
        </p:txBody>
      </p:sp>
      <p:pic>
        <p:nvPicPr>
          <p:cNvPr id="6146" name="Picture 2" descr="Coronavirus: Northampton food bank sees demand rocket - BBC News">
            <a:extLst>
              <a:ext uri="{FF2B5EF4-FFF2-40B4-BE49-F238E27FC236}">
                <a16:creationId xmlns:a16="http://schemas.microsoft.com/office/drawing/2014/main" id="{367AB7C0-EEB0-4428-A778-65098E2A3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096" y="2480759"/>
            <a:ext cx="5762767" cy="3241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8206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827395-3989-4490-BE8A-6DB45C11F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would you like to find out about fruit picking?</a:t>
            </a:r>
          </a:p>
        </p:txBody>
      </p:sp>
      <p:pic>
        <p:nvPicPr>
          <p:cNvPr id="7170" name="Picture 2" descr="Coronavirus: Urgent appeal for Brits to work on farms - Farmers Weekly">
            <a:extLst>
              <a:ext uri="{FF2B5EF4-FFF2-40B4-BE49-F238E27FC236}">
                <a16:creationId xmlns:a16="http://schemas.microsoft.com/office/drawing/2014/main" id="{A89C43CF-856F-4673-BD9B-C20C595396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146" y="2173968"/>
            <a:ext cx="6683707" cy="3765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0527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243274-B09F-46E6-B081-AFF49C506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Activity: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0F1ED5-763E-4271-995B-DBF14C7F6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3"/>
            <a:ext cx="10058400" cy="4404941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Write down 4 questions about </a:t>
            </a:r>
            <a:r>
              <a:rPr lang="en-GB" b="1" u="sng" dirty="0">
                <a:latin typeface="Comic Sans MS" panose="030F0702030302020204" pitchFamily="66" charset="0"/>
              </a:rPr>
              <a:t>either</a:t>
            </a:r>
            <a:r>
              <a:rPr lang="en-GB" dirty="0">
                <a:latin typeface="Comic Sans MS" panose="030F0702030302020204" pitchFamily="66" charset="0"/>
              </a:rPr>
              <a:t> the food bank or fruit picking that you would like to find out the answer to.</a:t>
            </a:r>
          </a:p>
          <a:p>
            <a:r>
              <a:rPr lang="en-GB" dirty="0">
                <a:latin typeface="Comic Sans MS" panose="030F0702030302020204" pitchFamily="66" charset="0"/>
              </a:rPr>
              <a:t>Your questions should be written correctly with capital letters and question marks.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highlight>
                  <a:srgbClr val="FFFF00"/>
                </a:highlight>
                <a:latin typeface="Comic Sans MS" panose="030F0702030302020204" pitchFamily="66" charset="0"/>
              </a:rPr>
              <a:t>Examples: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food can be donated to the food bank?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Why do people donate food to the food bank?</a:t>
            </a: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happens if the fruit is not picked in time?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How long does it take to pick fruit?</a:t>
            </a:r>
          </a:p>
        </p:txBody>
      </p:sp>
    </p:spTree>
    <p:extLst>
      <p:ext uri="{BB962C8B-B14F-4D97-AF65-F5344CB8AC3E}">
        <p14:creationId xmlns:p14="http://schemas.microsoft.com/office/powerpoint/2010/main" val="2164271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A4A63-D687-448D-90C8-3FC5AD717C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Wednesday 30</a:t>
            </a:r>
            <a:r>
              <a:rPr lang="en-GB" sz="4800" baseline="30000" dirty="0">
                <a:latin typeface="Comic Sans MS" panose="030F0702030302020204" pitchFamily="66" charset="0"/>
              </a:rPr>
              <a:t>th</a:t>
            </a:r>
            <a:r>
              <a:rPr lang="en-GB" sz="4800" dirty="0">
                <a:latin typeface="Comic Sans MS" panose="030F0702030302020204" pitchFamily="66" charset="0"/>
              </a:rPr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06025F-87DC-4E60-8BC3-E1A6A3044B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cap="none" dirty="0">
                <a:latin typeface="Comic Sans MS" panose="030F0702030302020204" pitchFamily="66" charset="0"/>
              </a:rPr>
              <a:t>LO: to plan, write, edit and improve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C: Harvest</a:t>
            </a:r>
          </a:p>
        </p:txBody>
      </p:sp>
    </p:spTree>
    <p:extLst>
      <p:ext uri="{BB962C8B-B14F-4D97-AF65-F5344CB8AC3E}">
        <p14:creationId xmlns:p14="http://schemas.microsoft.com/office/powerpoint/2010/main" val="22959511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4F73D0-5521-4C51-9A8F-C22275F53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Think about your questions from last lesson.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CCB59-DEBE-494C-A45E-31C1D8B51B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You  are going to use the information texts to try to answer some of your questions!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You are going to write down the answers to your questions as notes.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are notes?</a:t>
            </a:r>
          </a:p>
        </p:txBody>
      </p:sp>
      <p:pic>
        <p:nvPicPr>
          <p:cNvPr id="8194" name="Picture 2" descr="Noodlemans CubeCart Plugins &amp; Web Services">
            <a:extLst>
              <a:ext uri="{FF2B5EF4-FFF2-40B4-BE49-F238E27FC236}">
                <a16:creationId xmlns:a16="http://schemas.microsoft.com/office/drawing/2014/main" id="{1CAF7BB3-D167-4CA1-A54C-789F10683D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860" y="2402005"/>
            <a:ext cx="3905977" cy="3905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95216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A86EB-C6D3-4AEC-B31B-1F1C46A2C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6AD895-47C6-4D30-BD69-DE47ECADD1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Notes are a brief record of points or ideas written down as an aid to memory.</a:t>
            </a:r>
          </a:p>
        </p:txBody>
      </p:sp>
      <p:pic>
        <p:nvPicPr>
          <p:cNvPr id="10244" name="Picture 4" descr="Malayia Jones (jonesmalayiat) on Pinterest">
            <a:extLst>
              <a:ext uri="{FF2B5EF4-FFF2-40B4-BE49-F238E27FC236}">
                <a16:creationId xmlns:a16="http://schemas.microsoft.com/office/drawing/2014/main" id="{1BE91B49-FDEF-472B-BBCE-F1489686B9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174" y="2364122"/>
            <a:ext cx="5125652" cy="3838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7968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0E414-3DC0-43B4-9989-9BF86A2F5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Let’s practise together.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3140C3-DC17-4F5F-B24C-82BB56F9B8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328" t="48357" r="10895" b="10030"/>
          <a:stretch/>
        </p:blipFill>
        <p:spPr>
          <a:xfrm>
            <a:off x="3495304" y="1869742"/>
            <a:ext cx="8696696" cy="4411639"/>
          </a:xfrm>
          <a:prstGeom prst="rect">
            <a:avLst/>
          </a:prstGeom>
        </p:spPr>
      </p:pic>
      <p:pic>
        <p:nvPicPr>
          <p:cNvPr id="5" name="Picture 2" descr="Noodlemans CubeCart Plugins &amp; Web Services">
            <a:extLst>
              <a:ext uri="{FF2B5EF4-FFF2-40B4-BE49-F238E27FC236}">
                <a16:creationId xmlns:a16="http://schemas.microsoft.com/office/drawing/2014/main" id="{3A8A3783-F685-4641-AFB0-91C0BA7EFC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546" y="2361063"/>
            <a:ext cx="3230758" cy="3230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91749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3F2CB0-E8E7-41DD-B556-31D8E35A1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Activity: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24E8CB-C9F4-4D6C-B5F1-6072C37083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Read through the information texts and write down any facts you would like to include in your information text.</a:t>
            </a:r>
          </a:p>
          <a:p>
            <a:r>
              <a:rPr lang="en-GB" dirty="0">
                <a:latin typeface="Comic Sans MS" panose="030F0702030302020204" pitchFamily="66" charset="0"/>
              </a:rPr>
              <a:t>Remember, your facts </a:t>
            </a:r>
            <a:r>
              <a:rPr lang="en-GB" b="1" u="sng" dirty="0">
                <a:latin typeface="Comic Sans MS" panose="030F0702030302020204" pitchFamily="66" charset="0"/>
              </a:rPr>
              <a:t>must</a:t>
            </a:r>
            <a:r>
              <a:rPr lang="en-GB" dirty="0">
                <a:latin typeface="Comic Sans MS" panose="030F0702030302020204" pitchFamily="66" charset="0"/>
              </a:rPr>
              <a:t> link to your questions. </a:t>
            </a:r>
          </a:p>
        </p:txBody>
      </p:sp>
      <p:pic>
        <p:nvPicPr>
          <p:cNvPr id="4" name="Picture 4" descr="Food banks bracing for record high demand over Christmas period | The  Independent | The Independent">
            <a:extLst>
              <a:ext uri="{FF2B5EF4-FFF2-40B4-BE49-F238E27FC236}">
                <a16:creationId xmlns:a16="http://schemas.microsoft.com/office/drawing/2014/main" id="{ED382189-16E5-4E6F-AA8F-E960B25BE6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80" y="3020578"/>
            <a:ext cx="4198051" cy="314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Why are so few Brits prepared to pick fruit? | Analysis &amp; Features | The  Grocer">
            <a:extLst>
              <a:ext uri="{FF2B5EF4-FFF2-40B4-BE49-F238E27FC236}">
                <a16:creationId xmlns:a16="http://schemas.microsoft.com/office/drawing/2014/main" id="{F843F281-ED62-49DB-B556-AA31F0299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671" y="2974701"/>
            <a:ext cx="4259009" cy="3194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41369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A4A63-D687-448D-90C8-3FC5AD717C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Thursday 1</a:t>
            </a:r>
            <a:r>
              <a:rPr lang="en-GB" sz="4800" baseline="30000" dirty="0">
                <a:latin typeface="Comic Sans MS" panose="030F0702030302020204" pitchFamily="66" charset="0"/>
              </a:rPr>
              <a:t>st</a:t>
            </a:r>
            <a:r>
              <a:rPr lang="en-GB" sz="4800" dirty="0">
                <a:latin typeface="Comic Sans MS" panose="030F0702030302020204" pitchFamily="66" charset="0"/>
              </a:rPr>
              <a:t> October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06025F-87DC-4E60-8BC3-E1A6A3044B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cap="none" dirty="0">
                <a:latin typeface="Comic Sans MS" panose="030F0702030302020204" pitchFamily="66" charset="0"/>
              </a:rPr>
              <a:t>LO: to plan, write, edit and improve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C: Harvest</a:t>
            </a:r>
          </a:p>
        </p:txBody>
      </p:sp>
    </p:spTree>
    <p:extLst>
      <p:ext uri="{BB962C8B-B14F-4D97-AF65-F5344CB8AC3E}">
        <p14:creationId xmlns:p14="http://schemas.microsoft.com/office/powerpoint/2010/main" val="33557056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759E4-F1D3-4D07-A7E8-C0E7EAED09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You are going to plan your information text today!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Which planning template would you like to use?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02E217-521D-42EA-BC51-0A757338BD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291" t="23470" r="20970" b="12619"/>
          <a:stretch/>
        </p:blipFill>
        <p:spPr>
          <a:xfrm>
            <a:off x="7997080" y="1756418"/>
            <a:ext cx="3158600" cy="45364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F68EB3B-8312-44D6-993D-ED0C9B4743F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3060" t="19686" r="19738" b="10030"/>
          <a:stretch/>
        </p:blipFill>
        <p:spPr>
          <a:xfrm>
            <a:off x="1097280" y="1756418"/>
            <a:ext cx="3162210" cy="4574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5088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41BAC-554C-4D67-B7B2-77F1A3F1B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Let’s plan one together.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D1AAC1-F062-4308-9E22-B128CF4337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6841" y="2634018"/>
            <a:ext cx="5734712" cy="3235076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We need to:</a:t>
            </a:r>
          </a:p>
          <a:p>
            <a:r>
              <a:rPr lang="en-GB" dirty="0">
                <a:latin typeface="Comic Sans MS" panose="030F0702030302020204" pitchFamily="66" charset="0"/>
              </a:rPr>
              <a:t>- write in our sub-headings (remembering to use questions marks if it is a question)</a:t>
            </a:r>
          </a:p>
          <a:p>
            <a:r>
              <a:rPr lang="en-GB" dirty="0">
                <a:latin typeface="Comic Sans MS" panose="030F0702030302020204" pitchFamily="66" charset="0"/>
              </a:rPr>
              <a:t>- write down the key facts we would like to use</a:t>
            </a:r>
          </a:p>
          <a:p>
            <a:r>
              <a:rPr lang="en-GB" dirty="0">
                <a:latin typeface="Comic Sans MS" panose="030F0702030302020204" pitchFamily="66" charset="0"/>
              </a:rPr>
              <a:t>- write down what pictures we will use or draw a quick sketch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3CC6F1-C2DA-4304-89B1-453F095468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291" t="23470" r="20970" b="12619"/>
          <a:stretch/>
        </p:blipFill>
        <p:spPr>
          <a:xfrm>
            <a:off x="8965160" y="1775476"/>
            <a:ext cx="3158600" cy="45364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E372F1F-756A-4A7A-8DB1-D0DD468F5AC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3060" t="19686" r="19738" b="10030"/>
          <a:stretch/>
        </p:blipFill>
        <p:spPr>
          <a:xfrm>
            <a:off x="68240" y="1756418"/>
            <a:ext cx="3162210" cy="4574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649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12F89-70EE-453A-8E79-C66AF955A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Activity: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87E169-7213-42B1-B5E2-D45C9E1539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9490" y="1845734"/>
            <a:ext cx="3673022" cy="402336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Complete the planning template for your information text.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A3F45B0-409F-485C-AE9C-B665D93C64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291" t="23470" r="20970" b="12619"/>
          <a:stretch/>
        </p:blipFill>
        <p:spPr>
          <a:xfrm>
            <a:off x="7997080" y="1756418"/>
            <a:ext cx="3158600" cy="45364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754EC1E-F1B1-44A8-8304-AE8EFEF3CDF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3060" t="19686" r="19738" b="10030"/>
          <a:stretch/>
        </p:blipFill>
        <p:spPr>
          <a:xfrm>
            <a:off x="1097280" y="1756418"/>
            <a:ext cx="3162210" cy="4574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3864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A4A63-D687-448D-90C8-3FC5AD717C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Friday 2</a:t>
            </a:r>
            <a:r>
              <a:rPr lang="en-GB" sz="4800" baseline="30000" dirty="0">
                <a:latin typeface="Comic Sans MS" panose="030F0702030302020204" pitchFamily="66" charset="0"/>
              </a:rPr>
              <a:t>nd</a:t>
            </a:r>
            <a:r>
              <a:rPr lang="en-GB" sz="4800" dirty="0">
                <a:latin typeface="Comic Sans MS" panose="030F0702030302020204" pitchFamily="66" charset="0"/>
              </a:rPr>
              <a:t> October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06025F-87DC-4E60-8BC3-E1A6A3044B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cap="none" dirty="0">
                <a:latin typeface="Comic Sans MS" panose="030F0702030302020204" pitchFamily="66" charset="0"/>
              </a:rPr>
              <a:t>LO: to use the main features of a type of writing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C: Harvest</a:t>
            </a:r>
          </a:p>
        </p:txBody>
      </p:sp>
    </p:spTree>
    <p:extLst>
      <p:ext uri="{BB962C8B-B14F-4D97-AF65-F5344CB8AC3E}">
        <p14:creationId xmlns:p14="http://schemas.microsoft.com/office/powerpoint/2010/main" val="11767103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17AE1-2F56-4EE1-8452-B8DC0AC9B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Which feature of non-chronological reports is this?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ED12CF-DF43-4D68-A1BD-3A06FAA049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Pandas are mammals, native to China where they are considered a national treasure. As with most mammals, Pandas have fur or hair on their bodies. The Giant Panda, which is known by other names including: parti-coloured bear, bamboo bear and the great panda, is easily distinguished from its distant cousin the red panda due to its large size and black-and-white coloured markings.  It is thought that the bold colouring of the Giant Panda may provide camouflage.</a:t>
            </a:r>
          </a:p>
        </p:txBody>
      </p:sp>
      <p:pic>
        <p:nvPicPr>
          <p:cNvPr id="4" name="Picture 3" descr="http://kids.sandiegozoo.org/sites/default/files/imagecache/animal_class_hero/panda1.jpg">
            <a:extLst>
              <a:ext uri="{FF2B5EF4-FFF2-40B4-BE49-F238E27FC236}">
                <a16:creationId xmlns:a16="http://schemas.microsoft.com/office/drawing/2014/main" id="{CDA78F8E-E0B1-4E27-A658-100DD5A20E3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8532" y="3562067"/>
            <a:ext cx="4041040" cy="27018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305272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08BDF-D02C-4657-AE93-0B3C88D8A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All non-chronological reports will start with an introduction.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F487B5-9010-428A-8B9F-B337532B26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needs to go in an introduction? </a:t>
            </a:r>
          </a:p>
        </p:txBody>
      </p:sp>
      <p:pic>
        <p:nvPicPr>
          <p:cNvPr id="4" name="Picture 2" descr="Think, Pair, Share” + Padlet | Welcome!">
            <a:extLst>
              <a:ext uri="{FF2B5EF4-FFF2-40B4-BE49-F238E27FC236}">
                <a16:creationId xmlns:a16="http://schemas.microsoft.com/office/drawing/2014/main" id="{159C56AE-4CE5-4883-9160-6A089E32E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578" y="2548036"/>
            <a:ext cx="2936844" cy="2299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03482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DAA373-FB30-4105-B574-4AEA4A6EB4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The introduction of your non-chronological report what the text is all about. </a:t>
            </a:r>
          </a:p>
          <a:p>
            <a:r>
              <a:rPr lang="en-GB" dirty="0">
                <a:latin typeface="Comic Sans MS" panose="030F0702030302020204" pitchFamily="66" charset="0"/>
              </a:rPr>
              <a:t>The attention of the audience is grabbed at this point because it will help them to decide whether they want to continue reading the rest of the text or not.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Introduce the information </a:t>
            </a:r>
          </a:p>
          <a:p>
            <a:r>
              <a:rPr lang="en-GB" dirty="0">
                <a:latin typeface="Comic Sans MS" panose="030F0702030302020204" pitchFamily="66" charset="0"/>
              </a:rPr>
              <a:t>Who (who are you writing about?)</a:t>
            </a:r>
          </a:p>
          <a:p>
            <a:pPr lvl="0"/>
            <a:r>
              <a:rPr lang="en-GB" dirty="0">
                <a:latin typeface="Comic Sans MS" panose="030F0702030302020204" pitchFamily="66" charset="0"/>
              </a:rPr>
              <a:t>What (what is it or what is it used for?)</a:t>
            </a:r>
          </a:p>
          <a:p>
            <a:pPr lvl="0"/>
            <a:r>
              <a:rPr lang="en-GB" dirty="0">
                <a:latin typeface="Comic Sans MS" panose="030F0702030302020204" pitchFamily="66" charset="0"/>
              </a:rPr>
              <a:t>Where (where is it found?)</a:t>
            </a:r>
          </a:p>
        </p:txBody>
      </p:sp>
    </p:spTree>
    <p:extLst>
      <p:ext uri="{BB962C8B-B14F-4D97-AF65-F5344CB8AC3E}">
        <p14:creationId xmlns:p14="http://schemas.microsoft.com/office/powerpoint/2010/main" val="33618839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1DFFD1-BD53-4A48-A9B8-9EAF755E3B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2764" y="1924333"/>
            <a:ext cx="9990161" cy="4217159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highlight>
                  <a:srgbClr val="FF0000"/>
                </a:highlight>
                <a:latin typeface="Comic Sans MS" panose="030F0702030302020204" pitchFamily="66" charset="0"/>
              </a:rPr>
              <a:t>Pandas are mammals</a:t>
            </a:r>
            <a:r>
              <a:rPr lang="en-GB" dirty="0">
                <a:latin typeface="Comic Sans MS" panose="030F0702030302020204" pitchFamily="66" charset="0"/>
              </a:rPr>
              <a:t>, </a:t>
            </a:r>
            <a:r>
              <a:rPr lang="en-GB" dirty="0">
                <a:highlight>
                  <a:srgbClr val="00FFFF"/>
                </a:highlight>
                <a:latin typeface="Comic Sans MS" panose="030F0702030302020204" pitchFamily="66" charset="0"/>
              </a:rPr>
              <a:t>native to China </a:t>
            </a:r>
            <a:r>
              <a:rPr lang="en-GB" dirty="0">
                <a:latin typeface="Comic Sans MS" panose="030F0702030302020204" pitchFamily="66" charset="0"/>
              </a:rPr>
              <a:t>where they are considered a national treasure. </a:t>
            </a:r>
          </a:p>
          <a:p>
            <a:r>
              <a:rPr lang="en-GB" dirty="0">
                <a:highlight>
                  <a:srgbClr val="00FF00"/>
                </a:highlight>
                <a:latin typeface="Comic Sans MS" panose="030F0702030302020204" pitchFamily="66" charset="0"/>
              </a:rPr>
              <a:t>As with most mammals, Pandas have fur or hair on their bodies</a:t>
            </a:r>
            <a:r>
              <a:rPr lang="en-GB" dirty="0">
                <a:latin typeface="Comic Sans MS" panose="030F0702030302020204" pitchFamily="66" charset="0"/>
              </a:rPr>
              <a:t>. The Giant Panda, which</a:t>
            </a:r>
          </a:p>
          <a:p>
            <a:r>
              <a:rPr lang="en-GB" dirty="0">
                <a:latin typeface="Comic Sans MS" panose="030F0702030302020204" pitchFamily="66" charset="0"/>
              </a:rPr>
              <a:t>is known by other names including: parti-coloured bear, bamboo bear and the great</a:t>
            </a:r>
          </a:p>
          <a:p>
            <a:r>
              <a:rPr lang="en-GB" dirty="0">
                <a:latin typeface="Comic Sans MS" panose="030F0702030302020204" pitchFamily="66" charset="0"/>
              </a:rPr>
              <a:t>panda, is easily distinguished from its distant cousin the red panda due to its large size</a:t>
            </a:r>
          </a:p>
          <a:p>
            <a:r>
              <a:rPr lang="en-GB" dirty="0">
                <a:latin typeface="Comic Sans MS" panose="030F0702030302020204" pitchFamily="66" charset="0"/>
              </a:rPr>
              <a:t>and black-and-white coloured markings.  It is thought that the bold colouring of the</a:t>
            </a:r>
          </a:p>
          <a:p>
            <a:r>
              <a:rPr lang="en-GB" dirty="0">
                <a:latin typeface="Comic Sans MS" panose="030F0702030302020204" pitchFamily="66" charset="0"/>
              </a:rPr>
              <a:t>Giant Panda may provide camouflage.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Introduce the information </a:t>
            </a:r>
          </a:p>
          <a:p>
            <a:r>
              <a:rPr lang="en-GB" dirty="0">
                <a:highlight>
                  <a:srgbClr val="FF0000"/>
                </a:highlight>
                <a:latin typeface="Comic Sans MS" panose="030F0702030302020204" pitchFamily="66" charset="0"/>
              </a:rPr>
              <a:t>Who (who are you writing about?)</a:t>
            </a:r>
          </a:p>
          <a:p>
            <a:pPr lvl="0"/>
            <a:r>
              <a:rPr lang="en-GB" dirty="0">
                <a:highlight>
                  <a:srgbClr val="00FF00"/>
                </a:highlight>
                <a:latin typeface="Comic Sans MS" panose="030F0702030302020204" pitchFamily="66" charset="0"/>
              </a:rPr>
              <a:t>What (what is it or what is it used for?)</a:t>
            </a:r>
          </a:p>
          <a:p>
            <a:pPr lvl="0"/>
            <a:r>
              <a:rPr lang="en-GB" dirty="0">
                <a:highlight>
                  <a:srgbClr val="00FFFF"/>
                </a:highlight>
                <a:latin typeface="Comic Sans MS" panose="030F0702030302020204" pitchFamily="66" charset="0"/>
              </a:rPr>
              <a:t>Where (where is it found?)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36611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B8558-116C-4577-AE36-62CC7F21B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Let’s write one together.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1C7AB3-EC1F-4979-B243-8B27D60298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9519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E17609-D8A3-4A34-B576-062B40364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Activity: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A0046A-BA0E-4014-B670-1D50C5CF17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Write the introduction for your non-chronological report.</a:t>
            </a:r>
          </a:p>
          <a:p>
            <a:r>
              <a:rPr lang="en-GB" dirty="0">
                <a:latin typeface="Comic Sans MS" panose="030F0702030302020204" pitchFamily="66" charset="0"/>
              </a:rPr>
              <a:t>Remember to punctuate your sentences correctly.</a:t>
            </a:r>
          </a:p>
          <a:p>
            <a:r>
              <a:rPr lang="en-GB" dirty="0">
                <a:latin typeface="Comic Sans MS" panose="030F0702030302020204" pitchFamily="66" charset="0"/>
              </a:rPr>
              <a:t>Try to use expanded noun phrases and fronted adverbials if you can! </a:t>
            </a:r>
          </a:p>
        </p:txBody>
      </p:sp>
    </p:spTree>
    <p:extLst>
      <p:ext uri="{BB962C8B-B14F-4D97-AF65-F5344CB8AC3E}">
        <p14:creationId xmlns:p14="http://schemas.microsoft.com/office/powerpoint/2010/main" val="358663778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1623</TotalTime>
  <Words>786</Words>
  <Application>Microsoft Office PowerPoint</Application>
  <PresentationFormat>Widescreen</PresentationFormat>
  <Paragraphs>77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Comic Sans MS</vt:lpstr>
      <vt:lpstr>Retrospect</vt:lpstr>
      <vt:lpstr>Monday 28th September 2020</vt:lpstr>
      <vt:lpstr>What do you think these are?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are the features of non-chronological reports?</vt:lpstr>
      <vt:lpstr>What are the features of non-chronological reports?</vt:lpstr>
      <vt:lpstr>Let’s look back at the examples – have they all got the features we’ve identified? Are there any more features we need to add to our bubble map?</vt:lpstr>
      <vt:lpstr>Tuesday 29th September 2020</vt:lpstr>
      <vt:lpstr>This week, we are going to be writing our own non-chronological reports about food banks or fruit picking during Covid-19.</vt:lpstr>
      <vt:lpstr>What would you like to find out about the food bank?</vt:lpstr>
      <vt:lpstr>What would you like to find out about fruit picking?</vt:lpstr>
      <vt:lpstr>Activity: </vt:lpstr>
      <vt:lpstr>Wednesday 30th September 2020</vt:lpstr>
      <vt:lpstr>Think about your questions from last lesson.</vt:lpstr>
      <vt:lpstr>PowerPoint Presentation</vt:lpstr>
      <vt:lpstr>Let’s practise together.</vt:lpstr>
      <vt:lpstr>Activity:</vt:lpstr>
      <vt:lpstr>Thursday 1st October 2020</vt:lpstr>
      <vt:lpstr>You are going to plan your information text today! Which planning template would you like to use?</vt:lpstr>
      <vt:lpstr>Let’s plan one together. </vt:lpstr>
      <vt:lpstr>Activity: </vt:lpstr>
      <vt:lpstr>Friday 2nd October 2020</vt:lpstr>
      <vt:lpstr>Which feature of non-chronological reports is this?</vt:lpstr>
      <vt:lpstr>All non-chronological reports will start with an introduction.</vt:lpstr>
      <vt:lpstr>PowerPoint Presentation</vt:lpstr>
      <vt:lpstr>PowerPoint Presentation</vt:lpstr>
      <vt:lpstr>Let’s write one together. </vt:lpstr>
      <vt:lpstr>Activity: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28th September 2020</dc:title>
  <dc:creator>Emily Fenner</dc:creator>
  <cp:lastModifiedBy>Emily Fenner</cp:lastModifiedBy>
  <cp:revision>14</cp:revision>
  <dcterms:created xsi:type="dcterms:W3CDTF">2020-09-24T12:51:33Z</dcterms:created>
  <dcterms:modified xsi:type="dcterms:W3CDTF">2020-09-25T15:55:22Z</dcterms:modified>
</cp:coreProperties>
</file>