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4" r:id="rId3"/>
    <p:sldId id="290" r:id="rId4"/>
    <p:sldId id="286" r:id="rId5"/>
    <p:sldId id="287" r:id="rId6"/>
    <p:sldId id="291" r:id="rId7"/>
    <p:sldId id="292" r:id="rId8"/>
    <p:sldId id="293" r:id="rId9"/>
    <p:sldId id="294" r:id="rId10"/>
    <p:sldId id="295" r:id="rId11"/>
    <p:sldId id="280" r:id="rId12"/>
    <p:sldId id="281" r:id="rId13"/>
    <p:sldId id="282" r:id="rId14"/>
    <p:sldId id="283" r:id="rId15"/>
    <p:sldId id="288" r:id="rId16"/>
    <p:sldId id="289" r:id="rId17"/>
  </p:sldIdLst>
  <p:sldSz cx="9144000" cy="6858000" type="screen4x3"/>
  <p:notesSz cx="6858000" cy="9144000"/>
  <p:embeddedFontLst>
    <p:embeddedFont>
      <p:font typeface="Twinkl SemiBold" charset="0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HfW cursive" panose="00000500000000000000" pitchFamily="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456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76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506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9" r:id="rId6"/>
    <p:sldLayoutId id="2147483710" r:id="rId7"/>
    <p:sldLayoutId id="2147483711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3U1IcB3ecU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Wednes</a:t>
            </a:r>
            <a:r>
              <a:rPr lang="en-GB" sz="2800" u="sng" dirty="0" smtClean="0">
                <a:latin typeface="HfW cursive" panose="00000500000000000000" pitchFamily="2" charset="0"/>
              </a:rPr>
              <a:t>day 6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use sentences appropriately.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</a:t>
            </a:r>
            <a:r>
              <a:rPr lang="en-GB" sz="2800" u="sng" dirty="0" smtClean="0">
                <a:latin typeface="HfW cursive" panose="00000500000000000000" pitchFamily="2" charset="0"/>
              </a:rPr>
              <a:t>: Nouns and pronouns to avoid repetition and for cohesion.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27289" y="5144805"/>
            <a:ext cx="7089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www.youtube.com/watch?v=V3U1IcB3ecU</a:t>
            </a:r>
            <a:r>
              <a:rPr lang="en-GB" sz="2800" dirty="0" smtClean="0"/>
              <a:t> 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181588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watch this video! I would like you to note down any key facts on your whiteboard or in the back of your book. 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846" y="2844914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14400" y="602159"/>
            <a:ext cx="5133703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Thinking time...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13849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Now you have collected some facts, let’s have a look at a recount I have written...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251" y="324986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273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5555" y="1552348"/>
            <a:ext cx="78627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HfW cursive" panose="00000500000000000000" pitchFamily="2" charset="0"/>
              </a:rPr>
              <a:t>The rich man paid </a:t>
            </a:r>
            <a:r>
              <a:rPr lang="en-GB" sz="4000" dirty="0" smtClean="0">
                <a:latin typeface="HfW cursive" panose="00000500000000000000" pitchFamily="2" charset="0"/>
              </a:rPr>
              <a:t>me to </a:t>
            </a:r>
            <a:r>
              <a:rPr lang="en-GB" sz="4000" dirty="0">
                <a:latin typeface="HfW cursive" panose="00000500000000000000" pitchFamily="2" charset="0"/>
              </a:rPr>
              <a:t>look for the pharaoh’s tomb. I</a:t>
            </a:r>
            <a:r>
              <a:rPr lang="en-GB" sz="4000" dirty="0" smtClean="0">
                <a:latin typeface="HfW cursive" panose="00000500000000000000" pitchFamily="2" charset="0"/>
              </a:rPr>
              <a:t> </a:t>
            </a:r>
            <a:r>
              <a:rPr lang="en-GB" sz="4000" dirty="0">
                <a:latin typeface="HfW cursive" panose="00000500000000000000" pitchFamily="2" charset="0"/>
              </a:rPr>
              <a:t>found it. There was some sparkly things inside. </a:t>
            </a:r>
            <a:r>
              <a:rPr lang="en-GB" sz="4000" dirty="0" smtClean="0">
                <a:latin typeface="HfW cursive" panose="00000500000000000000" pitchFamily="2" charset="0"/>
              </a:rPr>
              <a:t>We </a:t>
            </a:r>
            <a:r>
              <a:rPr lang="en-GB" sz="4000" dirty="0">
                <a:latin typeface="HfW cursive" panose="00000500000000000000" pitchFamily="2" charset="0"/>
              </a:rPr>
              <a:t>thought the discovery was good. </a:t>
            </a:r>
          </a:p>
        </p:txBody>
      </p:sp>
    </p:spTree>
    <p:extLst>
      <p:ext uri="{BB962C8B-B14F-4D97-AF65-F5344CB8AC3E}">
        <p14:creationId xmlns:p14="http://schemas.microsoft.com/office/powerpoint/2010/main" val="549099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Black Hat Time! 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I want you to wear your black hat and think negative thoughts about my recount. How could I improve it? 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1964" y="4465119"/>
            <a:ext cx="1914792" cy="168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5555" y="1552348"/>
            <a:ext cx="78627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HfW cursive" panose="00000500000000000000" pitchFamily="2" charset="0"/>
              </a:rPr>
              <a:t>The rich man paid </a:t>
            </a:r>
            <a:r>
              <a:rPr lang="en-GB" sz="4000" dirty="0" smtClean="0">
                <a:latin typeface="HfW cursive" panose="00000500000000000000" pitchFamily="2" charset="0"/>
              </a:rPr>
              <a:t>me to </a:t>
            </a:r>
            <a:r>
              <a:rPr lang="en-GB" sz="4000" dirty="0">
                <a:latin typeface="HfW cursive" panose="00000500000000000000" pitchFamily="2" charset="0"/>
              </a:rPr>
              <a:t>look for the pharaoh’s tomb. I</a:t>
            </a:r>
            <a:r>
              <a:rPr lang="en-GB" sz="4000" dirty="0" smtClean="0">
                <a:latin typeface="HfW cursive" panose="00000500000000000000" pitchFamily="2" charset="0"/>
              </a:rPr>
              <a:t> </a:t>
            </a:r>
            <a:r>
              <a:rPr lang="en-GB" sz="4000" dirty="0">
                <a:latin typeface="HfW cursive" panose="00000500000000000000" pitchFamily="2" charset="0"/>
              </a:rPr>
              <a:t>found it. There was some sparkly things inside. </a:t>
            </a:r>
            <a:r>
              <a:rPr lang="en-GB" sz="4000" dirty="0" smtClean="0">
                <a:latin typeface="HfW cursive" panose="00000500000000000000" pitchFamily="2" charset="0"/>
              </a:rPr>
              <a:t>We </a:t>
            </a:r>
            <a:r>
              <a:rPr lang="en-GB" sz="4000" dirty="0">
                <a:latin typeface="HfW cursive" panose="00000500000000000000" pitchFamily="2" charset="0"/>
              </a:rPr>
              <a:t>thought the discovery was good.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474" y="4620371"/>
            <a:ext cx="1914792" cy="168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85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3303" y="2257742"/>
            <a:ext cx="786271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HfW cursive" panose="00000500000000000000" pitchFamily="2" charset="0"/>
              </a:rPr>
              <a:t>The rich man paid </a:t>
            </a:r>
            <a:r>
              <a:rPr lang="en-GB" sz="3200" dirty="0" smtClean="0">
                <a:latin typeface="HfW cursive" panose="00000500000000000000" pitchFamily="2" charset="0"/>
              </a:rPr>
              <a:t>me to </a:t>
            </a:r>
            <a:r>
              <a:rPr lang="en-GB" sz="3200" dirty="0">
                <a:latin typeface="HfW cursive" panose="00000500000000000000" pitchFamily="2" charset="0"/>
              </a:rPr>
              <a:t>go to Egypt and look for the pharaoh’s tomb. When I</a:t>
            </a:r>
            <a:r>
              <a:rPr lang="en-GB" sz="3200" dirty="0" smtClean="0">
                <a:latin typeface="HfW cursive" panose="00000500000000000000" pitchFamily="2" charset="0"/>
              </a:rPr>
              <a:t> </a:t>
            </a:r>
            <a:r>
              <a:rPr lang="en-GB" sz="3200" dirty="0">
                <a:latin typeface="HfW cursive" panose="00000500000000000000" pitchFamily="2" charset="0"/>
              </a:rPr>
              <a:t>was digging I</a:t>
            </a:r>
            <a:r>
              <a:rPr lang="en-GB" sz="3200" dirty="0" smtClean="0">
                <a:latin typeface="HfW cursive" panose="00000500000000000000" pitchFamily="2" charset="0"/>
              </a:rPr>
              <a:t> </a:t>
            </a:r>
            <a:r>
              <a:rPr lang="en-GB" sz="3200" dirty="0">
                <a:latin typeface="HfW cursive" panose="00000500000000000000" pitchFamily="2" charset="0"/>
              </a:rPr>
              <a:t>found the tomb. </a:t>
            </a:r>
            <a:r>
              <a:rPr lang="en-GB" sz="3200" dirty="0" smtClean="0">
                <a:latin typeface="HfW cursive" panose="00000500000000000000" pitchFamily="2" charset="0"/>
              </a:rPr>
              <a:t>We </a:t>
            </a:r>
            <a:r>
              <a:rPr lang="en-GB" sz="3200" dirty="0">
                <a:latin typeface="HfW cursive" panose="00000500000000000000" pitchFamily="2" charset="0"/>
              </a:rPr>
              <a:t>checked for traps.  There was some sparkly treasure inside. </a:t>
            </a:r>
            <a:r>
              <a:rPr lang="en-GB" sz="3200" dirty="0" smtClean="0">
                <a:latin typeface="HfW cursive" panose="00000500000000000000" pitchFamily="2" charset="0"/>
              </a:rPr>
              <a:t>We </a:t>
            </a:r>
            <a:r>
              <a:rPr lang="en-GB" sz="3200" dirty="0">
                <a:latin typeface="HfW cursive" panose="00000500000000000000" pitchFamily="2" charset="0"/>
              </a:rPr>
              <a:t>also found a hidden room with the mummy in. </a:t>
            </a:r>
            <a:r>
              <a:rPr lang="en-GB" sz="3200" dirty="0" smtClean="0">
                <a:latin typeface="HfW cursive" panose="00000500000000000000" pitchFamily="2" charset="0"/>
              </a:rPr>
              <a:t>We </a:t>
            </a:r>
            <a:r>
              <a:rPr lang="en-GB" sz="3200" dirty="0">
                <a:latin typeface="HfW cursive" panose="00000500000000000000" pitchFamily="2" charset="0"/>
              </a:rPr>
              <a:t>thought the discovery was great. </a:t>
            </a:r>
          </a:p>
        </p:txBody>
      </p:sp>
      <p:sp>
        <p:nvSpPr>
          <p:cNvPr id="4" name="Rectangle 3"/>
          <p:cNvSpPr/>
          <p:nvPr/>
        </p:nvSpPr>
        <p:spPr>
          <a:xfrm>
            <a:off x="653303" y="677137"/>
            <a:ext cx="78627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 smtClean="0">
                <a:solidFill>
                  <a:srgbClr val="7030A0"/>
                </a:solidFill>
                <a:latin typeface="HfW cursive" panose="00000500000000000000" pitchFamily="2" charset="0"/>
              </a:rPr>
              <a:t>I tried to improve it:</a:t>
            </a:r>
            <a:endParaRPr lang="en-GB" sz="4000" u="sng" dirty="0">
              <a:solidFill>
                <a:srgbClr val="7030A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268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Black Hat Time! 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I want you to wear your black hat and think negative thoughts about my recount. How could I improve it </a:t>
            </a:r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again</a:t>
            </a:r>
            <a:r>
              <a:rPr lang="en-GB" sz="2800" dirty="0" smtClean="0">
                <a:latin typeface="HfW cursive" panose="00000500000000000000" pitchFamily="2" charset="0"/>
              </a:rPr>
              <a:t>? 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0342" y="4567302"/>
            <a:ext cx="1914792" cy="168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78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3303" y="2257742"/>
            <a:ext cx="786271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HfW cursive" panose="00000500000000000000" pitchFamily="2" charset="0"/>
              </a:rPr>
              <a:t>The rich man paid </a:t>
            </a:r>
            <a:r>
              <a:rPr lang="en-GB" sz="3200" dirty="0" smtClean="0">
                <a:latin typeface="HfW cursive" panose="00000500000000000000" pitchFamily="2" charset="0"/>
              </a:rPr>
              <a:t>me to </a:t>
            </a:r>
            <a:r>
              <a:rPr lang="en-GB" sz="3200" dirty="0">
                <a:latin typeface="HfW cursive" panose="00000500000000000000" pitchFamily="2" charset="0"/>
              </a:rPr>
              <a:t>go to Egypt and look for the pharaoh’s tomb. When I</a:t>
            </a:r>
            <a:r>
              <a:rPr lang="en-GB" sz="3200" dirty="0" smtClean="0">
                <a:latin typeface="HfW cursive" panose="00000500000000000000" pitchFamily="2" charset="0"/>
              </a:rPr>
              <a:t> </a:t>
            </a:r>
            <a:r>
              <a:rPr lang="en-GB" sz="3200" dirty="0">
                <a:latin typeface="HfW cursive" panose="00000500000000000000" pitchFamily="2" charset="0"/>
              </a:rPr>
              <a:t>was digging I</a:t>
            </a:r>
            <a:r>
              <a:rPr lang="en-GB" sz="3200" dirty="0" smtClean="0">
                <a:latin typeface="HfW cursive" panose="00000500000000000000" pitchFamily="2" charset="0"/>
              </a:rPr>
              <a:t> </a:t>
            </a:r>
            <a:r>
              <a:rPr lang="en-GB" sz="3200" dirty="0">
                <a:latin typeface="HfW cursive" panose="00000500000000000000" pitchFamily="2" charset="0"/>
              </a:rPr>
              <a:t>found the tomb. </a:t>
            </a:r>
            <a:r>
              <a:rPr lang="en-GB" sz="3200" dirty="0" smtClean="0">
                <a:latin typeface="HfW cursive" panose="00000500000000000000" pitchFamily="2" charset="0"/>
              </a:rPr>
              <a:t>We </a:t>
            </a:r>
            <a:r>
              <a:rPr lang="en-GB" sz="3200" dirty="0">
                <a:latin typeface="HfW cursive" panose="00000500000000000000" pitchFamily="2" charset="0"/>
              </a:rPr>
              <a:t>checked for traps.  There was some sparkly treasure inside. </a:t>
            </a:r>
            <a:r>
              <a:rPr lang="en-GB" sz="3200" dirty="0" smtClean="0">
                <a:latin typeface="HfW cursive" panose="00000500000000000000" pitchFamily="2" charset="0"/>
              </a:rPr>
              <a:t>We </a:t>
            </a:r>
            <a:r>
              <a:rPr lang="en-GB" sz="3200" dirty="0">
                <a:latin typeface="HfW cursive" panose="00000500000000000000" pitchFamily="2" charset="0"/>
              </a:rPr>
              <a:t>also found a hidden room with the mummy in. </a:t>
            </a:r>
            <a:r>
              <a:rPr lang="en-GB" sz="3200" dirty="0" smtClean="0">
                <a:latin typeface="HfW cursive" panose="00000500000000000000" pitchFamily="2" charset="0"/>
              </a:rPr>
              <a:t>We </a:t>
            </a:r>
            <a:r>
              <a:rPr lang="en-GB" sz="3200" dirty="0">
                <a:latin typeface="HfW cursive" panose="00000500000000000000" pitchFamily="2" charset="0"/>
              </a:rPr>
              <a:t>thought the discovery was great. </a:t>
            </a:r>
          </a:p>
        </p:txBody>
      </p:sp>
      <p:sp>
        <p:nvSpPr>
          <p:cNvPr id="4" name="Rectangle 3"/>
          <p:cNvSpPr/>
          <p:nvPr/>
        </p:nvSpPr>
        <p:spPr>
          <a:xfrm>
            <a:off x="653303" y="677137"/>
            <a:ext cx="63875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u="sng" dirty="0" smtClean="0">
                <a:solidFill>
                  <a:srgbClr val="7030A0"/>
                </a:solidFill>
                <a:latin typeface="HfW cursive" panose="00000500000000000000" pitchFamily="2" charset="0"/>
              </a:rPr>
              <a:t>Let’s improve it together:</a:t>
            </a:r>
          </a:p>
          <a:p>
            <a:r>
              <a:rPr lang="en-GB" sz="3600" u="sng" dirty="0" smtClean="0">
                <a:solidFill>
                  <a:srgbClr val="7030A0"/>
                </a:solidFill>
                <a:latin typeface="HfW cursive" panose="00000500000000000000" pitchFamily="2" charset="0"/>
              </a:rPr>
              <a:t>We need to try to use our 5 w’s.</a:t>
            </a:r>
            <a:endParaRPr lang="en-GB" sz="3600" u="sng" dirty="0">
              <a:solidFill>
                <a:srgbClr val="7030A0"/>
              </a:solidFill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880" y="677137"/>
            <a:ext cx="1475133" cy="1298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6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Now it is your turn!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Today we are going to write our own descriptive sentences which we can save to use in our recounts. 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Remember to try avoid being repetitive. 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802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485901" y="526798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HfW cursive" panose="00000500000000000000" pitchFamily="2" charset="0"/>
              </a:rPr>
              <a:t>Introduction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72121" y="3050381"/>
            <a:ext cx="2072679" cy="1564482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</a:rPr>
              <a:t>What</a:t>
            </a: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 did they do?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8504" y="3061233"/>
            <a:ext cx="2118518" cy="1564481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When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did this happen?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2121" y="1153120"/>
            <a:ext cx="2072679" cy="148847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Who 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did the activity?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88504" y="1153121"/>
            <a:ext cx="2118518" cy="148847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Where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did it all take place?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137299" y="4614863"/>
            <a:ext cx="2869406" cy="1289226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Why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was the activity carried out?</a:t>
            </a:r>
          </a:p>
        </p:txBody>
      </p:sp>
      <p:pic>
        <p:nvPicPr>
          <p:cNvPr id="819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640" y="1552913"/>
            <a:ext cx="2543578" cy="27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220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485900" y="538758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Main body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6043" y="1270934"/>
            <a:ext cx="7755467" cy="933054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in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chronological order.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90694" y="3202581"/>
            <a:ext cx="7755467" cy="88681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in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 paragraphs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692" y="5113139"/>
            <a:ext cx="7755467" cy="82481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about what happened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during the activity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90693" y="4157860"/>
            <a:ext cx="7755467" cy="888273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Use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detailed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and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technical vocabulary.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66044" y="2275681"/>
            <a:ext cx="7755467" cy="85844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Use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sequential words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120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485900" y="5309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Sequential Words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6508" y="1276314"/>
            <a:ext cx="7863839" cy="4288462"/>
          </a:xfrm>
          <a:custGeom>
            <a:avLst/>
            <a:gdLst>
              <a:gd name="connsiteX0" fmla="*/ 0 w 7632700"/>
              <a:gd name="connsiteY0" fmla="*/ 572570 h 3435350"/>
              <a:gd name="connsiteX1" fmla="*/ 572570 w 7632700"/>
              <a:gd name="connsiteY1" fmla="*/ 0 h 3435350"/>
              <a:gd name="connsiteX2" fmla="*/ 7060130 w 7632700"/>
              <a:gd name="connsiteY2" fmla="*/ 0 h 3435350"/>
              <a:gd name="connsiteX3" fmla="*/ 7632700 w 7632700"/>
              <a:gd name="connsiteY3" fmla="*/ 572570 h 3435350"/>
              <a:gd name="connsiteX4" fmla="*/ 7632700 w 7632700"/>
              <a:gd name="connsiteY4" fmla="*/ 2862780 h 3435350"/>
              <a:gd name="connsiteX5" fmla="*/ 7060130 w 7632700"/>
              <a:gd name="connsiteY5" fmla="*/ 3435350 h 3435350"/>
              <a:gd name="connsiteX6" fmla="*/ 572570 w 7632700"/>
              <a:gd name="connsiteY6" fmla="*/ 3435350 h 3435350"/>
              <a:gd name="connsiteX7" fmla="*/ 0 w 7632700"/>
              <a:gd name="connsiteY7" fmla="*/ 2862780 h 3435350"/>
              <a:gd name="connsiteX8" fmla="*/ 0 w 7632700"/>
              <a:gd name="connsiteY8" fmla="*/ 572570 h 3435350"/>
              <a:gd name="connsiteX0" fmla="*/ 0 w 7640523"/>
              <a:gd name="connsiteY0" fmla="*/ 572570 h 3435350"/>
              <a:gd name="connsiteX1" fmla="*/ 572570 w 7640523"/>
              <a:gd name="connsiteY1" fmla="*/ 0 h 3435350"/>
              <a:gd name="connsiteX2" fmla="*/ 7060130 w 7640523"/>
              <a:gd name="connsiteY2" fmla="*/ 0 h 3435350"/>
              <a:gd name="connsiteX3" fmla="*/ 7632700 w 7640523"/>
              <a:gd name="connsiteY3" fmla="*/ 572570 h 3435350"/>
              <a:gd name="connsiteX4" fmla="*/ 7632700 w 7640523"/>
              <a:gd name="connsiteY4" fmla="*/ 2862780 h 3435350"/>
              <a:gd name="connsiteX5" fmla="*/ 7391725 w 7640523"/>
              <a:gd name="connsiteY5" fmla="*/ 3435350 h 3435350"/>
              <a:gd name="connsiteX6" fmla="*/ 572570 w 7640523"/>
              <a:gd name="connsiteY6" fmla="*/ 3435350 h 3435350"/>
              <a:gd name="connsiteX7" fmla="*/ 0 w 7640523"/>
              <a:gd name="connsiteY7" fmla="*/ 2862780 h 3435350"/>
              <a:gd name="connsiteX8" fmla="*/ 0 w 7640523"/>
              <a:gd name="connsiteY8" fmla="*/ 572570 h 3435350"/>
              <a:gd name="connsiteX0" fmla="*/ 111 w 7640634"/>
              <a:gd name="connsiteY0" fmla="*/ 572570 h 3435350"/>
              <a:gd name="connsiteX1" fmla="*/ 572681 w 7640634"/>
              <a:gd name="connsiteY1" fmla="*/ 0 h 3435350"/>
              <a:gd name="connsiteX2" fmla="*/ 7060241 w 7640634"/>
              <a:gd name="connsiteY2" fmla="*/ 0 h 3435350"/>
              <a:gd name="connsiteX3" fmla="*/ 7632811 w 7640634"/>
              <a:gd name="connsiteY3" fmla="*/ 572570 h 3435350"/>
              <a:gd name="connsiteX4" fmla="*/ 7632811 w 7640634"/>
              <a:gd name="connsiteY4" fmla="*/ 2862780 h 3435350"/>
              <a:gd name="connsiteX5" fmla="*/ 7391836 w 7640634"/>
              <a:gd name="connsiteY5" fmla="*/ 3435350 h 3435350"/>
              <a:gd name="connsiteX6" fmla="*/ 301375 w 7640634"/>
              <a:gd name="connsiteY6" fmla="*/ 3435350 h 3435350"/>
              <a:gd name="connsiteX7" fmla="*/ 111 w 7640634"/>
              <a:gd name="connsiteY7" fmla="*/ 2862780 h 3435350"/>
              <a:gd name="connsiteX8" fmla="*/ 111 w 7640634"/>
              <a:gd name="connsiteY8" fmla="*/ 572570 h 3435350"/>
              <a:gd name="connsiteX0" fmla="*/ 111 w 7632811"/>
              <a:gd name="connsiteY0" fmla="*/ 572570 h 3435350"/>
              <a:gd name="connsiteX1" fmla="*/ 572681 w 7632811"/>
              <a:gd name="connsiteY1" fmla="*/ 0 h 3435350"/>
              <a:gd name="connsiteX2" fmla="*/ 7060241 w 7632811"/>
              <a:gd name="connsiteY2" fmla="*/ 0 h 3435350"/>
              <a:gd name="connsiteX3" fmla="*/ 7632811 w 7632811"/>
              <a:gd name="connsiteY3" fmla="*/ 572570 h 3435350"/>
              <a:gd name="connsiteX4" fmla="*/ 7632811 w 7632811"/>
              <a:gd name="connsiteY4" fmla="*/ 2862780 h 3435350"/>
              <a:gd name="connsiteX5" fmla="*/ 7311449 w 7632811"/>
              <a:gd name="connsiteY5" fmla="*/ 3435350 h 3435350"/>
              <a:gd name="connsiteX6" fmla="*/ 301375 w 7632811"/>
              <a:gd name="connsiteY6" fmla="*/ 3435350 h 3435350"/>
              <a:gd name="connsiteX7" fmla="*/ 111 w 7632811"/>
              <a:gd name="connsiteY7" fmla="*/ 2862780 h 3435350"/>
              <a:gd name="connsiteX8" fmla="*/ 111 w 7632811"/>
              <a:gd name="connsiteY8" fmla="*/ 572570 h 3435350"/>
              <a:gd name="connsiteX0" fmla="*/ 111 w 7632922"/>
              <a:gd name="connsiteY0" fmla="*/ 572570 h 3435350"/>
              <a:gd name="connsiteX1" fmla="*/ 572681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  <a:gd name="connsiteX0" fmla="*/ 111 w 7632922"/>
              <a:gd name="connsiteY0" fmla="*/ 572570 h 3435350"/>
              <a:gd name="connsiteX1" fmla="*/ 341569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632922" h="3435350">
                <a:moveTo>
                  <a:pt x="111" y="572570"/>
                </a:moveTo>
                <a:cubicBezTo>
                  <a:pt x="111" y="256348"/>
                  <a:pt x="25347" y="0"/>
                  <a:pt x="341569" y="0"/>
                </a:cubicBezTo>
                <a:lnTo>
                  <a:pt x="7331547" y="0"/>
                </a:lnTo>
                <a:cubicBezTo>
                  <a:pt x="7647769" y="0"/>
                  <a:pt x="7632811" y="256348"/>
                  <a:pt x="7632811" y="572570"/>
                </a:cubicBezTo>
                <a:lnTo>
                  <a:pt x="7632811" y="2862780"/>
                </a:lnTo>
                <a:cubicBezTo>
                  <a:pt x="7632811" y="3179002"/>
                  <a:pt x="7627671" y="3435350"/>
                  <a:pt x="7311449" y="3435350"/>
                </a:cubicBezTo>
                <a:lnTo>
                  <a:pt x="301375" y="3435350"/>
                </a:lnTo>
                <a:cubicBezTo>
                  <a:pt x="-14847" y="3435350"/>
                  <a:pt x="111" y="3179002"/>
                  <a:pt x="111" y="2862780"/>
                </a:cubicBezTo>
                <a:lnTo>
                  <a:pt x="111" y="572570"/>
                </a:lnTo>
                <a:close/>
              </a:path>
            </a:pathLst>
          </a:cu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Here are a few examples:</a:t>
            </a:r>
          </a:p>
          <a:p>
            <a:pPr>
              <a:defRPr/>
            </a:pPr>
            <a:endParaRPr lang="en-GB" sz="2800" dirty="0">
              <a:solidFill>
                <a:srgbClr val="1C1C1C"/>
              </a:solidFill>
              <a:latin typeface="HfW cursive" panose="000005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Finally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Later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Meanwhile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Next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Firstly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Then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Eventually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7017" y="5734594"/>
            <a:ext cx="7863839" cy="54802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1000" tIns="81000" rIns="81000" bIns="81000" anchor="ctr"/>
          <a:lstStyle/>
          <a:p>
            <a:pPr algn="ctr"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What others can you think of?</a:t>
            </a:r>
            <a:endParaRPr lang="en-GB" sz="2800" u="sng" dirty="0">
              <a:solidFill>
                <a:srgbClr val="1C1C1C"/>
              </a:solidFill>
              <a:latin typeface="HfW cursive" panose="00000500000000000000" pitchFamily="2" charset="0"/>
            </a:endParaRPr>
          </a:p>
        </p:txBody>
      </p:sp>
      <p:pic>
        <p:nvPicPr>
          <p:cNvPr id="1126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7" y="1589193"/>
            <a:ext cx="3368278" cy="129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195" y="2756962"/>
            <a:ext cx="2352908" cy="257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9973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485900" y="6232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Concluding Paragraph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73269" y="3247635"/>
            <a:ext cx="7982903" cy="651254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about the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highlights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of the event.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73269" y="2204518"/>
            <a:ext cx="7982903" cy="86023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How would you describe the general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atmosphere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of the event?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40443" y="4081769"/>
            <a:ext cx="4215729" cy="7514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What have you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learnt?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73269" y="1403444"/>
            <a:ext cx="7982903" cy="70335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What would you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recommend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to others?</a:t>
            </a:r>
            <a:endParaRPr lang="en-GB" sz="2400" u="sng" dirty="0">
              <a:solidFill>
                <a:srgbClr val="1C1C1C"/>
              </a:solidFill>
              <a:latin typeface="HfW cursive" panose="00000500000000000000" pitchFamily="2" charset="0"/>
            </a:endParaRPr>
          </a:p>
        </p:txBody>
      </p:sp>
      <p:pic>
        <p:nvPicPr>
          <p:cNvPr id="11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22" y="3898889"/>
            <a:ext cx="2220687" cy="242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030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485900" y="6232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Our Task</a:t>
            </a:r>
            <a:endParaRPr lang="en-GB" altLang="en-US" dirty="0" smtClean="0">
              <a:latin typeface="HfW cursive" panose="00000500000000000000" pitchFamily="2" charset="0"/>
            </a:endParaRPr>
          </a:p>
        </p:txBody>
      </p:sp>
      <p:pic>
        <p:nvPicPr>
          <p:cNvPr id="12" name="Picture 2" descr="Free Cleopatra Cliparts, Download Free Clip Art, Free Clip Art on Clipart 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038" y="1422171"/>
            <a:ext cx="3595552" cy="479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764176" y="1924417"/>
            <a:ext cx="516962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300" dirty="0">
                <a:latin typeface="HfW cursive" panose="00000500000000000000" pitchFamily="2" charset="0"/>
              </a:rPr>
              <a:t>We are going to read and analyse a model recount I have written!</a:t>
            </a:r>
          </a:p>
          <a:p>
            <a:pPr fontAlgn="base"/>
            <a:endParaRPr lang="en-GB" sz="3300" dirty="0">
              <a:solidFill>
                <a:srgbClr val="000000"/>
              </a:solidFill>
              <a:latin typeface="HfW cursive" panose="00000500000000000000" pitchFamily="2" charset="0"/>
            </a:endParaRPr>
          </a:p>
          <a:p>
            <a:pPr fontAlgn="base"/>
            <a:r>
              <a:rPr lang="en-GB" sz="3300" dirty="0">
                <a:solidFill>
                  <a:srgbClr val="000000"/>
                </a:solidFill>
                <a:latin typeface="HfW cursive" panose="00000500000000000000" pitchFamily="2" charset="0"/>
              </a:rPr>
              <a:t>Let’s see what features we can find!</a:t>
            </a:r>
            <a:endParaRPr lang="en-GB" dirty="0">
              <a:solidFill>
                <a:srgbClr val="00000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92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485900" y="6232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Plenary</a:t>
            </a:r>
            <a:endParaRPr lang="en-GB" altLang="en-US" dirty="0" smtClean="0">
              <a:latin typeface="HfW cursive" panose="000005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16121" y="1532531"/>
            <a:ext cx="75046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 u="sng" dirty="0">
                <a:latin typeface="HfW cursive" panose="00000500000000000000" pitchFamily="2" charset="0"/>
              </a:rPr>
              <a:t>Choose your three favourite words/phrases/punctuation </a:t>
            </a:r>
            <a:r>
              <a:rPr lang="en-GB" sz="3300" dirty="0">
                <a:latin typeface="HfW cursive" panose="00000500000000000000" pitchFamily="2" charset="0"/>
              </a:rPr>
              <a:t>from my model which you may want to magpie for your own </a:t>
            </a:r>
            <a:r>
              <a:rPr lang="en-GB" sz="3300" dirty="0" smtClean="0">
                <a:latin typeface="HfW cursive" panose="00000500000000000000" pitchFamily="2" charset="0"/>
              </a:rPr>
              <a:t>writing.</a:t>
            </a:r>
            <a:endParaRPr lang="en-GB" dirty="0">
              <a:solidFill>
                <a:srgbClr val="000000"/>
              </a:solidFill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32" b="89902" l="182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8428" y="3494077"/>
            <a:ext cx="3890072" cy="311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6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2749</TotalTime>
  <Words>509</Words>
  <Application>Microsoft Office PowerPoint</Application>
  <PresentationFormat>On-screen Show (4:3)</PresentationFormat>
  <Paragraphs>62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Times New Roman</vt:lpstr>
      <vt:lpstr>Twinkl SemiBold</vt:lpstr>
      <vt:lpstr>Twinkl</vt:lpstr>
      <vt:lpstr>Sassoon Infant Rg</vt:lpstr>
      <vt:lpstr>HfW cursive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</vt:lpstr>
      <vt:lpstr>Main body</vt:lpstr>
      <vt:lpstr>Sequential Words</vt:lpstr>
      <vt:lpstr>Concluding Paragraph</vt:lpstr>
      <vt:lpstr>Our Task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49</cp:revision>
  <dcterms:created xsi:type="dcterms:W3CDTF">2017-02-27T12:04:27Z</dcterms:created>
  <dcterms:modified xsi:type="dcterms:W3CDTF">2021-10-02T14:35:58Z</dcterms:modified>
</cp:coreProperties>
</file>