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63" r:id="rId2"/>
    <p:sldId id="264" r:id="rId3"/>
    <p:sldId id="265" r:id="rId4"/>
    <p:sldId id="256" r:id="rId5"/>
    <p:sldId id="257" r:id="rId6"/>
    <p:sldId id="258" r:id="rId7"/>
    <p:sldId id="259" r:id="rId8"/>
    <p:sldId id="260" r:id="rId9"/>
    <p:sldId id="261" r:id="rId10"/>
    <p:sldId id="266" r:id="rId11"/>
    <p:sldId id="267" r:id="rId12"/>
    <p:sldId id="26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0"/>
    <p:restoredTop sz="69874" autoAdjust="0"/>
  </p:normalViewPr>
  <p:slideViewPr>
    <p:cSldViewPr snapToGrid="0" snapToObjects="1">
      <p:cViewPr varScale="1">
        <p:scale>
          <a:sx n="59" d="100"/>
          <a:sy n="59" d="100"/>
        </p:scale>
        <p:origin x="115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2F4E88-C2A1-2248-8842-06C1EBBBE963}" type="datetimeFigureOut">
              <a:rPr lang="en-US" smtClean="0"/>
              <a:t>11/23/2020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437788-66E7-B94F-A4A4-DAFF4B908F87}" type="slidenum">
              <a:rPr lang="en-US" smtClean="0"/>
              <a:t>‹#›</a:t>
            </a:fld>
            <a:endParaRPr lang="en-US"/>
          </a:p>
        </p:txBody>
      </p:sp>
    </p:spTree>
    <p:extLst>
      <p:ext uri="{BB962C8B-B14F-4D97-AF65-F5344CB8AC3E}">
        <p14:creationId xmlns:p14="http://schemas.microsoft.com/office/powerpoint/2010/main" val="2636980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discoveryschemeofwork.com/"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 make new </a:t>
            </a:r>
            <a:endParaRPr lang="en-GB" dirty="0"/>
          </a:p>
        </p:txBody>
      </p:sp>
      <p:sp>
        <p:nvSpPr>
          <p:cNvPr id="4" name="Slide Number Placeholder 3"/>
          <p:cNvSpPr>
            <a:spLocks noGrp="1"/>
          </p:cNvSpPr>
          <p:nvPr>
            <p:ph type="sldNum" sz="quarter" idx="10"/>
          </p:nvPr>
        </p:nvSpPr>
        <p:spPr/>
        <p:txBody>
          <a:bodyPr/>
          <a:lstStyle/>
          <a:p>
            <a:fld id="{84437788-66E7-B94F-A4A4-DAFF4B908F87}" type="slidenum">
              <a:rPr lang="en-US" smtClean="0"/>
              <a:t>1</a:t>
            </a:fld>
            <a:endParaRPr lang="en-US"/>
          </a:p>
        </p:txBody>
      </p:sp>
    </p:spTree>
    <p:extLst>
      <p:ext uri="{BB962C8B-B14F-4D97-AF65-F5344CB8AC3E}">
        <p14:creationId xmlns:p14="http://schemas.microsoft.com/office/powerpoint/2010/main" val="552739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What’s it about: Friendship – It’s ok to be different</a:t>
            </a:r>
          </a:p>
          <a:p>
            <a:endParaRPr lang="en-GB" dirty="0"/>
          </a:p>
        </p:txBody>
      </p:sp>
      <p:sp>
        <p:nvSpPr>
          <p:cNvPr id="4" name="Slide Number Placeholder 3"/>
          <p:cNvSpPr>
            <a:spLocks noGrp="1"/>
          </p:cNvSpPr>
          <p:nvPr>
            <p:ph type="sldNum" sz="quarter" idx="10"/>
          </p:nvPr>
        </p:nvSpPr>
        <p:spPr/>
        <p:txBody>
          <a:bodyPr/>
          <a:lstStyle/>
          <a:p>
            <a:fld id="{84437788-66E7-B94F-A4A4-DAFF4B908F87}" type="slidenum">
              <a:rPr lang="en-US" smtClean="0"/>
              <a:t>3</a:t>
            </a:fld>
            <a:endParaRPr lang="en-US"/>
          </a:p>
        </p:txBody>
      </p:sp>
    </p:spTree>
    <p:extLst>
      <p:ext uri="{BB962C8B-B14F-4D97-AF65-F5344CB8AC3E}">
        <p14:creationId xmlns:p14="http://schemas.microsoft.com/office/powerpoint/2010/main" val="21188787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Note to teacher: Your children may have chosen whether their Jigsaw Jack is a particular gender. In some places in this story you will need to use the correct pronoun for your Jack. This story also uses Abbey Owl (from Discovery RE) which you may also have in your classroom if you use this resource for your R.E. (</a:t>
            </a:r>
            <a:r>
              <a:rPr lang="en-GB" sz="1200" b="1" u="sng" kern="1200" dirty="0">
                <a:solidFill>
                  <a:schemeClr val="tx1"/>
                </a:solidFill>
                <a:effectLst/>
                <a:latin typeface="+mn-lt"/>
                <a:ea typeface="+mn-ea"/>
                <a:cs typeface="+mn-cs"/>
                <a:hlinkClick r:id="rId3"/>
              </a:rPr>
              <a:t>https://discoveryschemeofwork.com</a:t>
            </a:r>
            <a:r>
              <a:rPr lang="en-GB" sz="1200" b="1"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One playtime Jigsaw Jack wanted to go out to play with all the children. It was a lovely sunny day, not too hot, and not too cold, but just right.</a:t>
            </a:r>
          </a:p>
          <a:p>
            <a:r>
              <a:rPr lang="en-GB" sz="1200" kern="1200" dirty="0">
                <a:solidFill>
                  <a:schemeClr val="tx1"/>
                </a:solidFill>
                <a:effectLst/>
                <a:latin typeface="+mn-lt"/>
                <a:ea typeface="+mn-ea"/>
                <a:cs typeface="+mn-cs"/>
              </a:rPr>
              <a:t>Jigsaw Jack didn’t go onto the playground very much so it was exciting to be going outside. </a:t>
            </a:r>
          </a:p>
          <a:p>
            <a:r>
              <a:rPr lang="en-GB" sz="1200" kern="1200" dirty="0">
                <a:solidFill>
                  <a:schemeClr val="tx1"/>
                </a:solidFill>
                <a:effectLst/>
                <a:latin typeface="+mn-lt"/>
                <a:ea typeface="+mn-ea"/>
                <a:cs typeface="+mn-cs"/>
              </a:rPr>
              <a:t>When it was time for playtime to begin all the children stopped their work and lined up at the classroom door. Does your teacher ask you to do this too, or do you do something different?</a:t>
            </a:r>
          </a:p>
          <a:p>
            <a:r>
              <a:rPr lang="en-GB" sz="1200" kern="1200" dirty="0">
                <a:solidFill>
                  <a:schemeClr val="tx1"/>
                </a:solidFill>
                <a:effectLst/>
                <a:latin typeface="+mn-lt"/>
                <a:ea typeface="+mn-ea"/>
                <a:cs typeface="+mn-cs"/>
              </a:rPr>
              <a:t>Jack proudly stood in the line holding one of the children’s hands. Jack started to feel a little bit nervous, so practised Calm me and took some deep breaths to calm down. Jack knew all about Calm me time because the children did it in their Jigsaw lessons.</a:t>
            </a:r>
          </a:p>
          <a:p>
            <a:endParaRPr lang="en-US" dirty="0"/>
          </a:p>
        </p:txBody>
      </p:sp>
      <p:sp>
        <p:nvSpPr>
          <p:cNvPr id="4" name="Slide Number Placeholder 3"/>
          <p:cNvSpPr>
            <a:spLocks noGrp="1"/>
          </p:cNvSpPr>
          <p:nvPr>
            <p:ph type="sldNum" sz="quarter" idx="5"/>
          </p:nvPr>
        </p:nvSpPr>
        <p:spPr/>
        <p:txBody>
          <a:bodyPr/>
          <a:lstStyle/>
          <a:p>
            <a:fld id="{84437788-66E7-B94F-A4A4-DAFF4B908F87}" type="slidenum">
              <a:rPr lang="en-US" smtClean="0"/>
              <a:t>4</a:t>
            </a:fld>
            <a:endParaRPr lang="en-US"/>
          </a:p>
        </p:txBody>
      </p:sp>
    </p:spTree>
    <p:extLst>
      <p:ext uri="{BB962C8B-B14F-4D97-AF65-F5344CB8AC3E}">
        <p14:creationId xmlns:p14="http://schemas.microsoft.com/office/powerpoint/2010/main" val="16855846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Jack started to feel less worried and then when the teacher opened the classroom door, all the children ran outside onto the playground. Jack went too holding on tightly to the one of the children.</a:t>
            </a:r>
          </a:p>
          <a:p>
            <a:r>
              <a:rPr lang="en-GB" sz="1200" kern="1200" dirty="0">
                <a:solidFill>
                  <a:schemeClr val="tx1"/>
                </a:solidFill>
                <a:effectLst/>
                <a:latin typeface="+mn-lt"/>
                <a:ea typeface="+mn-ea"/>
                <a:cs typeface="+mn-cs"/>
              </a:rPr>
              <a:t>Soon all the children were playing their games but because Jack didn’t go outside very much, (he/she) didn’t know how to join in. Some of the children from Jigsaw Jack’s class went over and tried to encourage (him/her) to play, but Jack wanted to be quiet and just watch for a while. Because the children were so good at being Jack’s friend they were happy to let (him/her) do that.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Suddenly Jack noticed another person just like (him/her), except instead of being bright orange they were a pale blue. Jack was curious and went over to ask the person’s name. </a:t>
            </a:r>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4437788-66E7-B94F-A4A4-DAFF4B908F87}" type="slidenum">
              <a:rPr lang="en-US" smtClean="0"/>
              <a:t>5</a:t>
            </a:fld>
            <a:endParaRPr lang="en-US"/>
          </a:p>
        </p:txBody>
      </p:sp>
    </p:spTree>
    <p:extLst>
      <p:ext uri="{BB962C8B-B14F-4D97-AF65-F5344CB8AC3E}">
        <p14:creationId xmlns:p14="http://schemas.microsoft.com/office/powerpoint/2010/main" val="4209785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“Hello I’m Jack” (he/she) said. “Who are you?”</a:t>
            </a:r>
          </a:p>
          <a:p>
            <a:r>
              <a:rPr lang="en-GB" sz="1200" kern="1200" dirty="0">
                <a:solidFill>
                  <a:schemeClr val="tx1"/>
                </a:solidFill>
                <a:effectLst/>
                <a:latin typeface="+mn-lt"/>
                <a:ea typeface="+mn-ea"/>
                <a:cs typeface="+mn-cs"/>
              </a:rPr>
              <a:t>The little blue character said, “I’m called Jigsaw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and I help all the children in the Nursery and Early Years classes. Which children do you help?”</a:t>
            </a:r>
          </a:p>
          <a:p>
            <a:r>
              <a:rPr lang="en-GB" sz="1200" kern="1200" dirty="0">
                <a:solidFill>
                  <a:schemeClr val="tx1"/>
                </a:solidFill>
                <a:effectLst/>
                <a:latin typeface="+mn-lt"/>
                <a:ea typeface="+mn-ea"/>
                <a:cs typeface="+mn-cs"/>
              </a:rPr>
              <a:t>Jack told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about the class and all of the children he worked with.</a:t>
            </a:r>
          </a:p>
          <a:p>
            <a:r>
              <a:rPr lang="en-GB" sz="1200" kern="1200" dirty="0">
                <a:solidFill>
                  <a:schemeClr val="tx1"/>
                </a:solidFill>
                <a:effectLst/>
                <a:latin typeface="+mn-lt"/>
                <a:ea typeface="+mn-ea"/>
                <a:cs typeface="+mn-cs"/>
              </a:rPr>
              <a:t>“Oh, it sounds like we have a lot in common,”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said, “apart from that you are orange, and I am blue. Do you think that means we can’t be friends?”</a:t>
            </a:r>
          </a:p>
          <a:p>
            <a:r>
              <a:rPr lang="en-GB" sz="1200" kern="1200" dirty="0">
                <a:solidFill>
                  <a:schemeClr val="tx1"/>
                </a:solidFill>
                <a:effectLst/>
                <a:latin typeface="+mn-lt"/>
                <a:ea typeface="+mn-ea"/>
                <a:cs typeface="+mn-cs"/>
              </a:rPr>
              <a:t>Jack wondered for a little while. (He/She) had heard the children in class talking a lot about being the same or different and (he/she) didn’t think that it mattered.</a:t>
            </a:r>
          </a:p>
          <a:p>
            <a:r>
              <a:rPr lang="en-GB" sz="1200" kern="1200" dirty="0">
                <a:solidFill>
                  <a:schemeClr val="tx1"/>
                </a:solidFill>
                <a:effectLst/>
                <a:latin typeface="+mn-lt"/>
                <a:ea typeface="+mn-ea"/>
                <a:cs typeface="+mn-cs"/>
              </a:rPr>
              <a:t>“No, I don’t think that matters at all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Jack said. “Would you like to be my friend?”</a:t>
            </a:r>
          </a:p>
          <a:p>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looked really pleased but also a little muddled. “Yes, I would love to be your friend Jack, but I heard one of the Nursery children saying they wouldn’t be friends with someone else because they liked doing different things. I’m a little muddled.”</a:t>
            </a:r>
          </a:p>
          <a:p>
            <a:r>
              <a:rPr lang="en-GB" sz="1200" kern="1200" dirty="0">
                <a:solidFill>
                  <a:schemeClr val="tx1"/>
                </a:solidFill>
                <a:effectLst/>
                <a:latin typeface="+mn-lt"/>
                <a:ea typeface="+mn-ea"/>
                <a:cs typeface="+mn-cs"/>
              </a:rPr>
              <a:t>Jack thought again. (He/She) knew that it didn’t matter at all if people were different, they could still be friends, but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didn’t seem to understand this so Jack had an idea to help.</a:t>
            </a:r>
          </a:p>
        </p:txBody>
      </p:sp>
      <p:sp>
        <p:nvSpPr>
          <p:cNvPr id="4" name="Slide Number Placeholder 3"/>
          <p:cNvSpPr>
            <a:spLocks noGrp="1"/>
          </p:cNvSpPr>
          <p:nvPr>
            <p:ph type="sldNum" sz="quarter" idx="5"/>
          </p:nvPr>
        </p:nvSpPr>
        <p:spPr/>
        <p:txBody>
          <a:bodyPr/>
          <a:lstStyle/>
          <a:p>
            <a:fld id="{84437788-66E7-B94F-A4A4-DAFF4B908F87}" type="slidenum">
              <a:rPr lang="en-US" smtClean="0"/>
              <a:t>6</a:t>
            </a:fld>
            <a:endParaRPr lang="en-US"/>
          </a:p>
        </p:txBody>
      </p:sp>
    </p:spTree>
    <p:extLst>
      <p:ext uri="{BB962C8B-B14F-4D97-AF65-F5344CB8AC3E}">
        <p14:creationId xmlns:p14="http://schemas.microsoft.com/office/powerpoint/2010/main" val="2651718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“Hey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Jack said, “I know a really clever and wise person we could ask about this inside my classroom. Shall we go inside?”</a:t>
            </a:r>
          </a:p>
          <a:p>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took Jack’s hand. It felt nice and friendly, not hurtful or unkind.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thought, “</a:t>
            </a:r>
            <a:r>
              <a:rPr lang="en-GB" sz="1200" i="1" kern="1200" dirty="0">
                <a:solidFill>
                  <a:schemeClr val="tx1"/>
                </a:solidFill>
                <a:effectLst/>
                <a:latin typeface="+mn-lt"/>
                <a:ea typeface="+mn-ea"/>
                <a:cs typeface="+mn-cs"/>
              </a:rPr>
              <a:t>I like Jack, (he/she) is very caring. That’s a good friend.”</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4437788-66E7-B94F-A4A4-DAFF4B908F87}" type="slidenum">
              <a:rPr lang="en-US" smtClean="0"/>
              <a:t>7</a:t>
            </a:fld>
            <a:endParaRPr lang="en-US"/>
          </a:p>
        </p:txBody>
      </p:sp>
    </p:spTree>
    <p:extLst>
      <p:ext uri="{BB962C8B-B14F-4D97-AF65-F5344CB8AC3E}">
        <p14:creationId xmlns:p14="http://schemas.microsoft.com/office/powerpoint/2010/main" val="241007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When they were inside, Jack introduced Abbey Owl. Abbey also helped with the children in their lessons and Jack knew she was VERY clever.</a:t>
            </a:r>
          </a:p>
          <a:p>
            <a:r>
              <a:rPr lang="en-GB" sz="1200" kern="1200" dirty="0">
                <a:solidFill>
                  <a:schemeClr val="tx1"/>
                </a:solidFill>
                <a:effectLst/>
                <a:latin typeface="+mn-lt"/>
                <a:ea typeface="+mn-ea"/>
                <a:cs typeface="+mn-cs"/>
              </a:rPr>
              <a:t>“Hello Abbey,” said Jack. “This is Jigsaw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and we have a question for you, because we know you will have the right answer!”</a:t>
            </a:r>
          </a:p>
          <a:p>
            <a:r>
              <a:rPr lang="en-GB" sz="1200" kern="1200" dirty="0">
                <a:solidFill>
                  <a:schemeClr val="tx1"/>
                </a:solidFill>
                <a:effectLst/>
                <a:latin typeface="+mn-lt"/>
                <a:ea typeface="+mn-ea"/>
                <a:cs typeface="+mn-cs"/>
              </a:rPr>
              <a:t>Abbey Owl hooted, she was pleased to be asked. Abbey liked helping too.</a:t>
            </a:r>
          </a:p>
          <a:p>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asked Abbey if it was OK to be friends with someone even if they were different from each other. </a:t>
            </a:r>
          </a:p>
          <a:p>
            <a:r>
              <a:rPr lang="en-GB" sz="1200" kern="1200" dirty="0">
                <a:solidFill>
                  <a:schemeClr val="tx1"/>
                </a:solidFill>
                <a:effectLst/>
                <a:latin typeface="+mn-lt"/>
                <a:ea typeface="+mn-ea"/>
                <a:cs typeface="+mn-cs"/>
              </a:rPr>
              <a:t>Abbey Owl hooted, “Of course it’s OK to be friends. We don’t all have to look the same way, or like doing the same things to be friends. Wouldn’t it be boring if everyone was the same? Now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I think you need to go back to the child in Nursery and explain this so they understand.”</a:t>
            </a:r>
          </a:p>
          <a:p>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nodded and thanked Abbey Owl for her wise words.</a:t>
            </a:r>
          </a:p>
          <a:p>
            <a:endParaRPr lang="en-US" dirty="0"/>
          </a:p>
        </p:txBody>
      </p:sp>
      <p:sp>
        <p:nvSpPr>
          <p:cNvPr id="4" name="Slide Number Placeholder 3"/>
          <p:cNvSpPr>
            <a:spLocks noGrp="1"/>
          </p:cNvSpPr>
          <p:nvPr>
            <p:ph type="sldNum" sz="quarter" idx="5"/>
          </p:nvPr>
        </p:nvSpPr>
        <p:spPr/>
        <p:txBody>
          <a:bodyPr/>
          <a:lstStyle/>
          <a:p>
            <a:fld id="{84437788-66E7-B94F-A4A4-DAFF4B908F87}" type="slidenum">
              <a:rPr lang="en-US" smtClean="0"/>
              <a:t>8</a:t>
            </a:fld>
            <a:endParaRPr lang="en-US"/>
          </a:p>
        </p:txBody>
      </p:sp>
    </p:spTree>
    <p:extLst>
      <p:ext uri="{BB962C8B-B14F-4D97-AF65-F5344CB8AC3E}">
        <p14:creationId xmlns:p14="http://schemas.microsoft.com/office/powerpoint/2010/main" val="3933428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Outside on the playground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said, “Thank you Jack, now I know we can be friends. In fact, I think we are going to be best friends.”</a:t>
            </a:r>
          </a:p>
          <a:p>
            <a:r>
              <a:rPr lang="en-GB" sz="1200" kern="1200" dirty="0">
                <a:solidFill>
                  <a:schemeClr val="tx1"/>
                </a:solidFill>
                <a:effectLst/>
                <a:latin typeface="+mn-lt"/>
                <a:ea typeface="+mn-ea"/>
                <a:cs typeface="+mn-cs"/>
              </a:rPr>
              <a:t>Jack smiled back, (he/she) thought that Jigsaw </a:t>
            </a:r>
            <a:r>
              <a:rPr lang="en-GB" sz="1200" kern="1200" dirty="0" err="1">
                <a:solidFill>
                  <a:schemeClr val="tx1"/>
                </a:solidFill>
                <a:effectLst/>
                <a:latin typeface="+mn-lt"/>
                <a:ea typeface="+mn-ea"/>
                <a:cs typeface="+mn-cs"/>
              </a:rPr>
              <a:t>Jenie</a:t>
            </a:r>
            <a:r>
              <a:rPr lang="en-GB" sz="1200" kern="1200" dirty="0">
                <a:solidFill>
                  <a:schemeClr val="tx1"/>
                </a:solidFill>
                <a:effectLst/>
                <a:latin typeface="+mn-lt"/>
                <a:ea typeface="+mn-ea"/>
                <a:cs typeface="+mn-cs"/>
              </a:rPr>
              <a:t> was right.</a:t>
            </a:r>
          </a:p>
        </p:txBody>
      </p:sp>
      <p:sp>
        <p:nvSpPr>
          <p:cNvPr id="4" name="Slide Number Placeholder 3"/>
          <p:cNvSpPr>
            <a:spLocks noGrp="1"/>
          </p:cNvSpPr>
          <p:nvPr>
            <p:ph type="sldNum" sz="quarter" idx="5"/>
          </p:nvPr>
        </p:nvSpPr>
        <p:spPr/>
        <p:txBody>
          <a:bodyPr/>
          <a:lstStyle/>
          <a:p>
            <a:fld id="{84437788-66E7-B94F-A4A4-DAFF4B908F87}" type="slidenum">
              <a:rPr lang="en-US" smtClean="0"/>
              <a:t>9</a:t>
            </a:fld>
            <a:endParaRPr lang="en-US"/>
          </a:p>
        </p:txBody>
      </p:sp>
    </p:spTree>
    <p:extLst>
      <p:ext uri="{BB962C8B-B14F-4D97-AF65-F5344CB8AC3E}">
        <p14:creationId xmlns:p14="http://schemas.microsoft.com/office/powerpoint/2010/main" val="13677779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4437788-66E7-B94F-A4A4-DAFF4B908F87}" type="slidenum">
              <a:rPr lang="en-US" smtClean="0"/>
              <a:t>11</a:t>
            </a:fld>
            <a:endParaRPr lang="en-US"/>
          </a:p>
        </p:txBody>
      </p:sp>
    </p:spTree>
    <p:extLst>
      <p:ext uri="{BB962C8B-B14F-4D97-AF65-F5344CB8AC3E}">
        <p14:creationId xmlns:p14="http://schemas.microsoft.com/office/powerpoint/2010/main" val="2939193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543B416-CC09-5C49-91B8-6E7A38546B1A}" type="datetimeFigureOut">
              <a:rPr lang="en-US" smtClean="0"/>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380903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93250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43B416-CC09-5C49-91B8-6E7A38546B1A}" type="datetimeFigureOut">
              <a:rPr lang="en-US" smtClean="0"/>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7236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43B416-CC09-5C49-91B8-6E7A38546B1A}" type="datetimeFigureOut">
              <a:rPr lang="en-US" smtClean="0"/>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726244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43B416-CC09-5C49-91B8-6E7A38546B1A}" type="datetimeFigureOut">
              <a:rPr lang="en-US" smtClean="0"/>
              <a:t>11/23/2020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836921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43B416-CC09-5C49-91B8-6E7A38546B1A}" type="datetimeFigureOut">
              <a:rPr lang="en-US" smtClean="0"/>
              <a:t>11/23/2020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22976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43B416-CC09-5C49-91B8-6E7A38546B1A}" type="datetimeFigureOut">
              <a:rPr lang="en-US" smtClean="0"/>
              <a:t>11/23/2020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9430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17092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00040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048622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598238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43B416-CC09-5C49-91B8-6E7A38546B1A}" type="datetimeFigureOut">
              <a:rPr lang="en-US" smtClean="0"/>
              <a:t>11/23/2020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789ED-C4A4-7645-9186-5061AFDEEA56}" type="slidenum">
              <a:rPr lang="en-US" smtClean="0"/>
              <a:t>‹#›</a:t>
            </a:fld>
            <a:endParaRPr lang="en-US"/>
          </a:p>
        </p:txBody>
      </p:sp>
    </p:spTree>
    <p:extLst>
      <p:ext uri="{BB962C8B-B14F-4D97-AF65-F5344CB8AC3E}">
        <p14:creationId xmlns:p14="http://schemas.microsoft.com/office/powerpoint/2010/main" val="41623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023" y="1122363"/>
            <a:ext cx="12053977" cy="2387600"/>
          </a:xfrm>
        </p:spPr>
        <p:txBody>
          <a:bodyPr/>
          <a:lstStyle/>
          <a:p>
            <a:r>
              <a:rPr lang="en-GB" dirty="0" smtClean="0"/>
              <a:t>LO: I know how to make new friends</a:t>
            </a:r>
            <a:br>
              <a:rPr lang="en-GB" dirty="0" smtClean="0"/>
            </a:br>
            <a:r>
              <a:rPr lang="en-GB" dirty="0" smtClean="0"/>
              <a:t>C: celebrating difference</a:t>
            </a:r>
            <a:endParaRPr lang="en-GB" dirty="0"/>
          </a:p>
        </p:txBody>
      </p:sp>
    </p:spTree>
    <p:extLst>
      <p:ext uri="{BB962C8B-B14F-4D97-AF65-F5344CB8AC3E}">
        <p14:creationId xmlns:p14="http://schemas.microsoft.com/office/powerpoint/2010/main" val="4197943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First: </a:t>
            </a:r>
            <a:r>
              <a:rPr lang="en-GB" dirty="0" err="1" smtClean="0"/>
              <a:t>Binfield</a:t>
            </a:r>
            <a:r>
              <a:rPr lang="en-GB" dirty="0" smtClean="0"/>
              <a:t> Golden and extra golden rules. </a:t>
            </a:r>
            <a:endParaRPr lang="en-GB" dirty="0"/>
          </a:p>
        </p:txBody>
      </p:sp>
      <p:sp>
        <p:nvSpPr>
          <p:cNvPr id="3" name="Content Placeholder 2"/>
          <p:cNvSpPr>
            <a:spLocks noGrp="1"/>
          </p:cNvSpPr>
          <p:nvPr>
            <p:ph idx="1"/>
          </p:nvPr>
        </p:nvSpPr>
        <p:spPr/>
        <p:txBody>
          <a:bodyPr>
            <a:normAutofit/>
          </a:bodyPr>
          <a:lstStyle/>
          <a:p>
            <a:pPr marL="0" indent="0">
              <a:buNone/>
            </a:pPr>
            <a:r>
              <a:rPr lang="en-GB" sz="3600" b="1" dirty="0" smtClean="0"/>
              <a:t>Next: </a:t>
            </a:r>
            <a:r>
              <a:rPr lang="en-GB" sz="3600" dirty="0" smtClean="0"/>
              <a:t>Connect us – </a:t>
            </a:r>
            <a:r>
              <a:rPr lang="en-GB" sz="3600" dirty="0" err="1" smtClean="0"/>
              <a:t>Chn</a:t>
            </a:r>
            <a:r>
              <a:rPr lang="en-GB" sz="3600" dirty="0" smtClean="0"/>
              <a:t> stand and pass on a hello. They must wave and give eye contact to the person they are waving to. Say ‘hello….’ then that person passes it on to someone else. </a:t>
            </a:r>
            <a:r>
              <a:rPr lang="en-GB" sz="3600" dirty="0" err="1" smtClean="0"/>
              <a:t>Chn</a:t>
            </a:r>
            <a:r>
              <a:rPr lang="en-GB" sz="3600" dirty="0" smtClean="0"/>
              <a:t> to sit down once they have said hello to someone so the </a:t>
            </a:r>
            <a:r>
              <a:rPr lang="en-GB" sz="3600" dirty="0" err="1" smtClean="0"/>
              <a:t>chn</a:t>
            </a:r>
            <a:r>
              <a:rPr lang="en-GB" sz="3600" dirty="0" smtClean="0"/>
              <a:t> who are left know who to say hello to.  </a:t>
            </a:r>
          </a:p>
          <a:p>
            <a:pPr marL="0" indent="0">
              <a:buNone/>
            </a:pPr>
            <a:endParaRPr lang="en-GB" sz="3600" dirty="0"/>
          </a:p>
          <a:p>
            <a:pPr marL="0" indent="0">
              <a:buNone/>
            </a:pPr>
            <a:r>
              <a:rPr lang="en-GB" sz="3600" b="1" dirty="0" smtClean="0"/>
              <a:t>Then: </a:t>
            </a:r>
            <a:r>
              <a:rPr lang="en-GB" sz="3600" dirty="0" smtClean="0"/>
              <a:t>Calm me.</a:t>
            </a:r>
            <a:endParaRPr lang="en-GB" sz="3600" dirty="0"/>
          </a:p>
        </p:txBody>
      </p:sp>
    </p:spTree>
    <p:extLst>
      <p:ext uri="{BB962C8B-B14F-4D97-AF65-F5344CB8AC3E}">
        <p14:creationId xmlns:p14="http://schemas.microsoft.com/office/powerpoint/2010/main" val="3610342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65125"/>
            <a:ext cx="10515600" cy="1325563"/>
          </a:xfrm>
        </p:spPr>
        <p:txBody>
          <a:bodyPr/>
          <a:lstStyle/>
          <a:p>
            <a:r>
              <a:rPr lang="en-GB" dirty="0" smtClean="0"/>
              <a:t>Listen to the song: There’s a place</a:t>
            </a:r>
            <a:endParaRPr lang="en-GB" dirty="0"/>
          </a:p>
        </p:txBody>
      </p:sp>
      <p:sp>
        <p:nvSpPr>
          <p:cNvPr id="3" name="Content Placeholder 2"/>
          <p:cNvSpPr>
            <a:spLocks noGrp="1"/>
          </p:cNvSpPr>
          <p:nvPr>
            <p:ph idx="1"/>
          </p:nvPr>
        </p:nvSpPr>
        <p:spPr/>
        <p:txBody>
          <a:bodyPr/>
          <a:lstStyle/>
          <a:p>
            <a:r>
              <a:rPr lang="en-GB" dirty="0" smtClean="0"/>
              <a:t>What is it about?</a:t>
            </a:r>
          </a:p>
          <a:p>
            <a:pPr marL="0" indent="0">
              <a:buNone/>
            </a:pPr>
            <a:endParaRPr lang="en-GB" dirty="0" smtClean="0"/>
          </a:p>
          <a:p>
            <a:endParaRPr lang="en-GB" dirty="0"/>
          </a:p>
          <a:p>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931881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321F4D-92AA-214A-8730-58FB312E38AC}"/>
              </a:ext>
            </a:extLst>
          </p:cNvPr>
          <p:cNvPicPr>
            <a:picLocks noChangeAspect="1"/>
          </p:cNvPicPr>
          <p:nvPr/>
        </p:nvPicPr>
        <p:blipFill>
          <a:blip r:embed="rId3"/>
          <a:stretch>
            <a:fillRect/>
          </a:stretch>
        </p:blipFill>
        <p:spPr>
          <a:xfrm>
            <a:off x="0" y="0"/>
            <a:ext cx="12192000" cy="6858000"/>
          </a:xfrm>
          <a:prstGeom prst="rect">
            <a:avLst/>
          </a:prstGeom>
        </p:spPr>
      </p:pic>
      <p:sp>
        <p:nvSpPr>
          <p:cNvPr id="2" name="TextBox 1"/>
          <p:cNvSpPr txBox="1"/>
          <p:nvPr/>
        </p:nvSpPr>
        <p:spPr>
          <a:xfrm>
            <a:off x="235527" y="6096000"/>
            <a:ext cx="4668982" cy="523220"/>
          </a:xfrm>
          <a:prstGeom prst="rect">
            <a:avLst/>
          </a:prstGeom>
          <a:noFill/>
        </p:spPr>
        <p:txBody>
          <a:bodyPr wrap="square" rtlCol="0">
            <a:spAutoFit/>
          </a:bodyPr>
          <a:lstStyle/>
          <a:p>
            <a:r>
              <a:rPr lang="en-GB" sz="2800" dirty="0" smtClean="0"/>
              <a:t>Listen carefully to the story</a:t>
            </a:r>
            <a:endParaRPr lang="en-GB" sz="2800" dirty="0"/>
          </a:p>
        </p:txBody>
      </p:sp>
    </p:spTree>
    <p:extLst>
      <p:ext uri="{BB962C8B-B14F-4D97-AF65-F5344CB8AC3E}">
        <p14:creationId xmlns:p14="http://schemas.microsoft.com/office/powerpoint/2010/main" val="76235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1B778B-A3B9-FB4C-A45E-7A6BF93F1764}"/>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33287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E417138-1ECB-E842-912F-3CA18E057769}"/>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00381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E0CB7B-BDD7-B642-9057-206AB490887B}"/>
              </a:ext>
            </a:extLst>
          </p:cNvPr>
          <p:cNvPicPr>
            <a:picLocks noChangeAspect="1"/>
          </p:cNvPicPr>
          <p:nvPr/>
        </p:nvPicPr>
        <p:blipFill>
          <a:blip r:embed="rId3"/>
          <a:stretch>
            <a:fillRect/>
          </a:stretch>
        </p:blipFill>
        <p:spPr>
          <a:xfrm>
            <a:off x="0" y="0"/>
            <a:ext cx="12329197" cy="7023600"/>
          </a:xfrm>
          <a:prstGeom prst="rect">
            <a:avLst/>
          </a:prstGeom>
        </p:spPr>
      </p:pic>
    </p:spTree>
    <p:extLst>
      <p:ext uri="{BB962C8B-B14F-4D97-AF65-F5344CB8AC3E}">
        <p14:creationId xmlns:p14="http://schemas.microsoft.com/office/powerpoint/2010/main" val="2143454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D1B9D31-93C7-5445-8B0B-1FC482BF7DD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47020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4B38C24-F4BC-9F4A-8BCF-B72CC0D7319D}"/>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96552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makes a good friend? </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747667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16618"/>
          </a:xfrm>
        </p:spPr>
        <p:txBody>
          <a:bodyPr>
            <a:noAutofit/>
          </a:bodyPr>
          <a:lstStyle/>
          <a:p>
            <a:r>
              <a:rPr lang="en-GB" sz="4800" b="1" u="sng" dirty="0" smtClean="0"/>
              <a:t>Task </a:t>
            </a:r>
            <a:endParaRPr lang="en-GB" sz="4800" b="1" u="sng" dirty="0"/>
          </a:p>
        </p:txBody>
      </p:sp>
      <p:sp>
        <p:nvSpPr>
          <p:cNvPr id="3" name="Content Placeholder 2"/>
          <p:cNvSpPr>
            <a:spLocks noGrp="1"/>
          </p:cNvSpPr>
          <p:nvPr>
            <p:ph idx="1"/>
          </p:nvPr>
        </p:nvSpPr>
        <p:spPr>
          <a:xfrm>
            <a:off x="114300" y="881744"/>
            <a:ext cx="11239500" cy="5295219"/>
          </a:xfrm>
        </p:spPr>
        <p:txBody>
          <a:bodyPr>
            <a:normAutofit/>
          </a:bodyPr>
          <a:lstStyle/>
          <a:p>
            <a:pPr marL="0" indent="0">
              <a:buNone/>
            </a:pPr>
            <a:r>
              <a:rPr lang="en-GB" sz="4000" dirty="0" smtClean="0"/>
              <a:t>Draw or write something on the friendship token that you could say or do to show someone you are a good friend. </a:t>
            </a:r>
          </a:p>
          <a:p>
            <a:pPr marL="0" indent="0">
              <a:buNone/>
            </a:pPr>
            <a:endParaRPr lang="en-GB" sz="4000" dirty="0"/>
          </a:p>
          <a:p>
            <a:pPr marL="0" indent="0">
              <a:buNone/>
            </a:pPr>
            <a:r>
              <a:rPr lang="en-GB" sz="4000" dirty="0" smtClean="0"/>
              <a:t>Stick one in your book.</a:t>
            </a:r>
          </a:p>
          <a:p>
            <a:pPr marL="0" indent="0">
              <a:buNone/>
            </a:pPr>
            <a:r>
              <a:rPr lang="en-GB" sz="4000" dirty="0" smtClean="0"/>
              <a:t>Give one to someone else </a:t>
            </a:r>
          </a:p>
          <a:p>
            <a:pPr marL="0" indent="0">
              <a:buNone/>
            </a:pPr>
            <a:r>
              <a:rPr lang="en-GB" sz="4000" dirty="0"/>
              <a:t>a</a:t>
            </a:r>
            <a:r>
              <a:rPr lang="en-GB" sz="4000" dirty="0" smtClean="0"/>
              <a:t>nd see if you can make a new friend</a:t>
            </a:r>
          </a:p>
          <a:p>
            <a:pPr marL="0" indent="0">
              <a:buNone/>
            </a:pPr>
            <a:r>
              <a:rPr lang="en-GB" sz="4000" dirty="0"/>
              <a:t>t</a:t>
            </a:r>
            <a:r>
              <a:rPr lang="en-GB" sz="4000" dirty="0" smtClean="0"/>
              <a:t>his week!</a:t>
            </a:r>
            <a:endParaRPr lang="en-GB" sz="4000" dirty="0"/>
          </a:p>
        </p:txBody>
      </p:sp>
      <p:pic>
        <p:nvPicPr>
          <p:cNvPr id="4" name="Picture 3"/>
          <p:cNvPicPr>
            <a:picLocks noChangeAspect="1"/>
          </p:cNvPicPr>
          <p:nvPr/>
        </p:nvPicPr>
        <p:blipFill>
          <a:blip r:embed="rId3"/>
          <a:stretch>
            <a:fillRect/>
          </a:stretch>
        </p:blipFill>
        <p:spPr>
          <a:xfrm>
            <a:off x="8192333" y="2174649"/>
            <a:ext cx="3781953" cy="3648584"/>
          </a:xfrm>
          <a:prstGeom prst="rect">
            <a:avLst/>
          </a:prstGeom>
        </p:spPr>
      </p:pic>
    </p:spTree>
    <p:extLst>
      <p:ext uri="{BB962C8B-B14F-4D97-AF65-F5344CB8AC3E}">
        <p14:creationId xmlns:p14="http://schemas.microsoft.com/office/powerpoint/2010/main" val="2974742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5160EF-5159-DE4D-91AF-ECFBA6A7DDE0}"/>
              </a:ext>
            </a:extLst>
          </p:cNvPr>
          <p:cNvPicPr>
            <a:picLocks noChangeAspect="1"/>
          </p:cNvPicPr>
          <p:nvPr/>
        </p:nvPicPr>
        <p:blipFill>
          <a:blip r:embed="rId3"/>
          <a:stretch>
            <a:fillRect/>
          </a:stretch>
        </p:blipFill>
        <p:spPr>
          <a:xfrm>
            <a:off x="658013" y="1275952"/>
            <a:ext cx="10577778" cy="4320000"/>
          </a:xfrm>
          <a:prstGeom prst="rect">
            <a:avLst/>
          </a:prstGeom>
        </p:spPr>
      </p:pic>
    </p:spTree>
    <p:extLst>
      <p:ext uri="{BB962C8B-B14F-4D97-AF65-F5344CB8AC3E}">
        <p14:creationId xmlns:p14="http://schemas.microsoft.com/office/powerpoint/2010/main" val="112664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938</Words>
  <Application>Microsoft Office PowerPoint</Application>
  <PresentationFormat>Widescreen</PresentationFormat>
  <Paragraphs>57</Paragraphs>
  <Slides>12</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LO: I know how to make new friends C: celebrating difference</vt:lpstr>
      <vt:lpstr>First: Binfield Golden and extra golden rules. </vt:lpstr>
      <vt:lpstr>Listen to the song: There’s a place</vt:lpstr>
      <vt:lpstr>PowerPoint Presentation</vt:lpstr>
      <vt:lpstr>PowerPoint Presentation</vt:lpstr>
      <vt:lpstr>PowerPoint Presentation</vt:lpstr>
      <vt:lpstr>PowerPoint Presentation</vt:lpstr>
      <vt:lpstr>PowerPoint Presentation</vt:lpstr>
      <vt:lpstr>PowerPoint Presentation</vt:lpstr>
      <vt:lpstr>What makes a good friend? </vt:lpstr>
      <vt:lpstr>Task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10</cp:revision>
  <cp:lastPrinted>2019-05-21T10:21:10Z</cp:lastPrinted>
  <dcterms:created xsi:type="dcterms:W3CDTF">2018-08-07T10:15:15Z</dcterms:created>
  <dcterms:modified xsi:type="dcterms:W3CDTF">2020-11-23T13:51:52Z</dcterms:modified>
</cp:coreProperties>
</file>