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9" r:id="rId6"/>
    <p:sldId id="270" r:id="rId7"/>
    <p:sldId id="258" r:id="rId8"/>
    <p:sldId id="271" r:id="rId9"/>
    <p:sldId id="259" r:id="rId10"/>
    <p:sldId id="260" r:id="rId11"/>
    <p:sldId id="257" r:id="rId12"/>
    <p:sldId id="261" r:id="rId13"/>
    <p:sldId id="268" r:id="rId14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b="1"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CC00"/>
    <a:srgbClr val="FFFF00"/>
    <a:srgbClr val="009900"/>
    <a:srgbClr val="FF0000"/>
    <a:srgbClr val="CC0000"/>
    <a:srgbClr val="0000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46DE191-8EC3-4095-8917-83BD91C509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DEAEF3A-C4B9-4958-AD31-3423D1136D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A78451-C51D-46CB-93C1-4B13D24329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41A404-0F62-451B-BA72-1CC2095358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47145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B067AA-CD54-485D-ABD3-52A34148E7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AB378D4-D267-415D-BF98-1E4182098A1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32973A-F437-440B-BD42-3EC0072A47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3373EB-94AD-4316-A155-6C924C85FB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2353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8CA853-2CC5-432D-8F43-9D27CA057B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E9D8302-7F95-4547-B188-8BE771133D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443EEE6-3778-412D-B5A6-CDEC7EB0D3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57453F-1DF4-4EEB-87A3-2B195CBBC9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1906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53792A-B6B6-499C-8389-06CEE54742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990DBC8-50C5-4DBE-8843-80C33334D2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418A72-EB34-4B16-A7F1-B497E32E48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E2FA7D-4577-4B53-B88B-1B09B00622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7388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F000FA1-7BED-406C-85E2-DB11E53371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45794B2F-FCA2-4414-AC25-AF6CB42949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6DD8EB9-EF52-4CEA-A3B3-E71C116918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9B7FD9-067B-4349-95AA-0CDD09C34A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5024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1D12E27-6F22-4DBB-B644-586B2EE599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27A4A6F-E97A-4118-8A35-AA6A4632FE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5180F85-B63C-48AE-82AD-48F0FF95C4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6E4D46-A9FE-474D-90F4-432180CC7D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1772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9E6CCA2-8B9B-4B8A-97B1-AD6D8E2A15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4B1F8B9-23C7-4986-A25D-38745A7DD0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5271F95-953D-42AD-9C8A-F5964103A4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CC04F1-E5B8-4C05-A04F-DF2667BD8A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4395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124D40-FC32-4B9D-82E9-751684705C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8E8AC1-A2AF-41D6-9663-2B48B4A155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F07475-3C62-4B05-BDDE-3D83844E57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F2A8B4-8AD2-4C9C-B8CA-D39209B864E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05970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7AAFE0-A791-4E92-BDE7-970866AA48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04A31F-C761-4718-AA6D-24CFCA78290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60A131-6993-496E-8E2D-A01F392763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B38F0E-20D7-4261-BF25-FD7BA7DF09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9601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5A97033-9F1D-4780-BA81-D5E1C64F93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AF65E2-0C6D-4BA1-A4D4-24ECC3A0B1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E28146A-8F90-444F-BB70-B2B1D3C92D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2A7511-7855-4583-AD4E-507971067E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6725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D8E7A40-3911-4438-9EBB-CC556E36A2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763D68F-07CE-44F9-86AC-DAB27CCA46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D0A8A65-049B-4B33-97A5-C81DBC7646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57CECC-5220-47CD-9021-CC886E9721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0694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66"/>
            </a:gs>
            <a:gs pos="100000">
              <a:srgbClr val="0000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9D9FF23-7813-4DF1-B406-1906F82AAF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5E86B2B-1635-4CEE-9131-5C42AC5DE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6AD3B56-DE11-4B88-A980-BDA92BB7A57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25E5B10-2028-4CAA-B1DA-F7FDF85E145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695E800-3D21-4FE5-B733-1855D728B54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fld id="{9646BAB6-5B68-4CED-AB9F-AAECAFD9651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hyperlink" Target="http://upload.wikimedia.org/wikipedia/commons/4/41/Ancient_Roman_concrete_vault.jpg" TargetMode="External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Roman lady in palla &amp; stola">
            <a:extLst>
              <a:ext uri="{FF2B5EF4-FFF2-40B4-BE49-F238E27FC236}">
                <a16:creationId xmlns:a16="http://schemas.microsoft.com/office/drawing/2014/main" id="{D896EC55-F3CC-4376-8C16-845310B63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7" t="7666" r="35867"/>
          <a:stretch>
            <a:fillRect/>
          </a:stretch>
        </p:blipFill>
        <p:spPr bwMode="auto">
          <a:xfrm>
            <a:off x="1381125" y="3573463"/>
            <a:ext cx="1042988" cy="302736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Roman wearing toga">
            <a:extLst>
              <a:ext uri="{FF2B5EF4-FFF2-40B4-BE49-F238E27FC236}">
                <a16:creationId xmlns:a16="http://schemas.microsoft.com/office/drawing/2014/main" id="{21AE2E06-A2D0-4CA4-A6A3-85FF3D082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573463"/>
            <a:ext cx="1808163" cy="308133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Roman army in Testudo formation, tortoise">
            <a:extLst>
              <a:ext uri="{FF2B5EF4-FFF2-40B4-BE49-F238E27FC236}">
                <a16:creationId xmlns:a16="http://schemas.microsoft.com/office/drawing/2014/main" id="{6E62B124-4581-40D1-AF7F-A66FCAE40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5"/>
          <a:stretch>
            <a:fillRect/>
          </a:stretch>
        </p:blipFill>
        <p:spPr bwMode="auto">
          <a:xfrm>
            <a:off x="4787900" y="4122738"/>
            <a:ext cx="4179888" cy="24955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oman%20soldier">
            <a:extLst>
              <a:ext uri="{FF2B5EF4-FFF2-40B4-BE49-F238E27FC236}">
                <a16:creationId xmlns:a16="http://schemas.microsoft.com/office/drawing/2014/main" id="{2FDE43EC-D438-4DE1-A063-008A9D783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33375"/>
            <a:ext cx="2209800" cy="388778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ome5_wideweb__470x299,0">
            <a:extLst>
              <a:ext uri="{FF2B5EF4-FFF2-40B4-BE49-F238E27FC236}">
                <a16:creationId xmlns:a16="http://schemas.microsoft.com/office/drawing/2014/main" id="{94477643-6B6C-4A7A-AE6E-6C79CDD7B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4537075" cy="2887663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WordArt 4">
            <a:extLst>
              <a:ext uri="{FF2B5EF4-FFF2-40B4-BE49-F238E27FC236}">
                <a16:creationId xmlns:a16="http://schemas.microsoft.com/office/drawing/2014/main" id="{BA3547EB-4B7D-4088-BCC9-DFC48D577E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-323959">
            <a:off x="2720975" y="1309688"/>
            <a:ext cx="4176713" cy="10033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20399993" lon="20639993" rev="0"/>
              </a:camera>
              <a:lightRig rig="legacyNormal3" dir="t"/>
            </a:scene3d>
            <a:sp3d extrusionH="354000" prstMaterial="legacyPlastic">
              <a:extrusionClr>
                <a:srgbClr val="FF00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were</a:t>
            </a:r>
          </a:p>
        </p:txBody>
      </p:sp>
      <p:sp>
        <p:nvSpPr>
          <p:cNvPr id="2053" name="WordArt 5">
            <a:extLst>
              <a:ext uri="{FF2B5EF4-FFF2-40B4-BE49-F238E27FC236}">
                <a16:creationId xmlns:a16="http://schemas.microsoft.com/office/drawing/2014/main" id="{6F04EA9E-057C-421A-90EC-FD2A3C42976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230472">
            <a:off x="-468313" y="2708275"/>
            <a:ext cx="8455026" cy="1798638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3843"/>
              </a:avLst>
            </a:prstTxWarp>
            <a:scene3d>
              <a:camera prst="legacyPerspectiveFront">
                <a:rot lat="20999993" lon="1740000" rev="0"/>
              </a:camera>
              <a:lightRig rig="legacyNormal3" dir="b"/>
            </a:scene3d>
            <a:sp3d extrusionH="354000" prstMaterial="legacyPlastic">
              <a:extrusionClr>
                <a:srgbClr val="FF00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en-US" sz="3600" kern="1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Romans?</a:t>
            </a:r>
          </a:p>
        </p:txBody>
      </p:sp>
      <p:pic>
        <p:nvPicPr>
          <p:cNvPr id="2063" name="Picture 15" descr="romans5[1]">
            <a:extLst>
              <a:ext uri="{FF2B5EF4-FFF2-40B4-BE49-F238E27FC236}">
                <a16:creationId xmlns:a16="http://schemas.microsoft.com/office/drawing/2014/main" id="{EB735ED4-FBB7-48F1-86DF-11ECF47ADD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868863"/>
            <a:ext cx="11144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Roman lady in palla &amp; stola">
            <a:extLst>
              <a:ext uri="{FF2B5EF4-FFF2-40B4-BE49-F238E27FC236}">
                <a16:creationId xmlns:a16="http://schemas.microsoft.com/office/drawing/2014/main" id="{EE4CF88D-0975-43B4-91E8-2BEFEB0F5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7" t="7666" r="35867"/>
          <a:stretch>
            <a:fillRect/>
          </a:stretch>
        </p:blipFill>
        <p:spPr bwMode="auto">
          <a:xfrm>
            <a:off x="1381125" y="3573463"/>
            <a:ext cx="1042988" cy="302736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Roman wearing toga">
            <a:extLst>
              <a:ext uri="{FF2B5EF4-FFF2-40B4-BE49-F238E27FC236}">
                <a16:creationId xmlns:a16="http://schemas.microsoft.com/office/drawing/2014/main" id="{D122A5EA-38E7-4D1C-B27A-59381B1D0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573463"/>
            <a:ext cx="1808163" cy="308133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Roman army in Testudo formation, tortoise">
            <a:extLst>
              <a:ext uri="{FF2B5EF4-FFF2-40B4-BE49-F238E27FC236}">
                <a16:creationId xmlns:a16="http://schemas.microsoft.com/office/drawing/2014/main" id="{2485CA57-BD98-4E5A-99D8-208AA7DF8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5"/>
          <a:stretch>
            <a:fillRect/>
          </a:stretch>
        </p:blipFill>
        <p:spPr bwMode="auto">
          <a:xfrm>
            <a:off x="4787900" y="4122738"/>
            <a:ext cx="4179888" cy="24955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oman%20soldier">
            <a:extLst>
              <a:ext uri="{FF2B5EF4-FFF2-40B4-BE49-F238E27FC236}">
                <a16:creationId xmlns:a16="http://schemas.microsoft.com/office/drawing/2014/main" id="{59740CFA-F0DC-4294-900F-EED2071D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33375"/>
            <a:ext cx="2209800" cy="388778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ome5_wideweb__470x299,0">
            <a:extLst>
              <a:ext uri="{FF2B5EF4-FFF2-40B4-BE49-F238E27FC236}">
                <a16:creationId xmlns:a16="http://schemas.microsoft.com/office/drawing/2014/main" id="{3D47B19D-B7F3-451E-9FEA-B752E7241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4537075" cy="2887663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romans5[1]">
            <a:extLst>
              <a:ext uri="{FF2B5EF4-FFF2-40B4-BE49-F238E27FC236}">
                <a16:creationId xmlns:a16="http://schemas.microsoft.com/office/drawing/2014/main" id="{CA679D19-E9ED-41A7-8F0C-03EA528C1B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868863"/>
            <a:ext cx="11144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Box 1">
            <a:extLst>
              <a:ext uri="{FF2B5EF4-FFF2-40B4-BE49-F238E27FC236}">
                <a16:creationId xmlns:a16="http://schemas.microsoft.com/office/drawing/2014/main" id="{8AD9E152-7FDF-4F64-8F8D-D673608A42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663" y="1358900"/>
            <a:ext cx="7997825" cy="2862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 u="sng"/>
              <a:t>LO: Build an overview of world history.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 u="sng"/>
              <a:t>Understand chronology.  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 u="sng"/>
              <a:t>Communicate historically 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0" u="sng"/>
              <a:t>Investigate places</a:t>
            </a:r>
            <a:r>
              <a:rPr lang="en-GB" altLang="en-US" sz="3600" b="0" u="sng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 u="sng"/>
              <a:t>C: Who were the Romans?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Roman lady in palla &amp; stola">
            <a:extLst>
              <a:ext uri="{FF2B5EF4-FFF2-40B4-BE49-F238E27FC236}">
                <a16:creationId xmlns:a16="http://schemas.microsoft.com/office/drawing/2014/main" id="{A2CB6DD2-12C2-40D7-84A0-980EE5D15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77" t="7666" r="35867"/>
          <a:stretch>
            <a:fillRect/>
          </a:stretch>
        </p:blipFill>
        <p:spPr bwMode="auto">
          <a:xfrm>
            <a:off x="1381125" y="3573463"/>
            <a:ext cx="1042988" cy="302736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Roman wearing toga">
            <a:extLst>
              <a:ext uri="{FF2B5EF4-FFF2-40B4-BE49-F238E27FC236}">
                <a16:creationId xmlns:a16="http://schemas.microsoft.com/office/drawing/2014/main" id="{191BF7E8-B125-48F8-A359-ED16B7F10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573463"/>
            <a:ext cx="1808163" cy="308133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Roman army in Testudo formation, tortoise">
            <a:extLst>
              <a:ext uri="{FF2B5EF4-FFF2-40B4-BE49-F238E27FC236}">
                <a16:creationId xmlns:a16="http://schemas.microsoft.com/office/drawing/2014/main" id="{D36C61F0-DFCF-4AD8-8BE3-09B303319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5"/>
          <a:stretch>
            <a:fillRect/>
          </a:stretch>
        </p:blipFill>
        <p:spPr bwMode="auto">
          <a:xfrm>
            <a:off x="4787900" y="4122738"/>
            <a:ext cx="4179888" cy="24955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roman%20soldier">
            <a:extLst>
              <a:ext uri="{FF2B5EF4-FFF2-40B4-BE49-F238E27FC236}">
                <a16:creationId xmlns:a16="http://schemas.microsoft.com/office/drawing/2014/main" id="{3603F54E-DE8F-48B1-9DB8-9DDA5BF60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33375"/>
            <a:ext cx="2209800" cy="388778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rome5_wideweb__470x299,0">
            <a:extLst>
              <a:ext uri="{FF2B5EF4-FFF2-40B4-BE49-F238E27FC236}">
                <a16:creationId xmlns:a16="http://schemas.microsoft.com/office/drawing/2014/main" id="{1FD9F098-4AD7-4994-ACDC-3678B1347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4537075" cy="2887663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romans5[1]">
            <a:extLst>
              <a:ext uri="{FF2B5EF4-FFF2-40B4-BE49-F238E27FC236}">
                <a16:creationId xmlns:a16="http://schemas.microsoft.com/office/drawing/2014/main" id="{9EB1B22B-0D50-4A79-92B7-F951BA81CD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868863"/>
            <a:ext cx="11144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Box 1">
            <a:extLst>
              <a:ext uri="{FF2B5EF4-FFF2-40B4-BE49-F238E27FC236}">
                <a16:creationId xmlns:a16="http://schemas.microsoft.com/office/drawing/2014/main" id="{F70168A4-C613-4231-B184-192C1A268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638" y="1819275"/>
            <a:ext cx="7981950" cy="17541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 u="sng"/>
              <a:t>Topic enquiry question: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3600" b="0" u="sng"/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3600" b="0"/>
              <a:t>What did the Romans ever do for me?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rome-empire-trajan- largest 192 AD">
            <a:extLst>
              <a:ext uri="{FF2B5EF4-FFF2-40B4-BE49-F238E27FC236}">
                <a16:creationId xmlns:a16="http://schemas.microsoft.com/office/drawing/2014/main" id="{231608AE-3B5C-4A93-B832-FD08D11E9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10429"/>
          <a:stretch>
            <a:fillRect/>
          </a:stretch>
        </p:blipFill>
        <p:spPr bwMode="auto">
          <a:xfrm>
            <a:off x="2195513" y="1947863"/>
            <a:ext cx="6697662" cy="47371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WordArt 9">
            <a:extLst>
              <a:ext uri="{FF2B5EF4-FFF2-40B4-BE49-F238E27FC236}">
                <a16:creationId xmlns:a16="http://schemas.microsoft.com/office/drawing/2014/main" id="{BC876AE7-14D7-42DE-93F8-5D3ACC384B2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9975" y="3716338"/>
            <a:ext cx="6119813" cy="8651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FCC00">
                    <a:alpha val="45097"/>
                  </a:srgbClr>
                </a:solidFill>
                <a:effectLst>
                  <a:outerShdw dist="35921" dir="2700000" algn="ctr" rotWithShape="0">
                    <a:srgbClr val="990000">
                      <a:alpha val="5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ROMAN EMPIRE</a:t>
            </a:r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E24293D1-8279-47D4-8F9A-86BF0F94A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4005263"/>
            <a:ext cx="865187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ROME</a:t>
            </a:r>
          </a:p>
        </p:txBody>
      </p:sp>
      <p:sp>
        <p:nvSpPr>
          <p:cNvPr id="5127" name="Oval 7">
            <a:extLst>
              <a:ext uri="{FF2B5EF4-FFF2-40B4-BE49-F238E27FC236}">
                <a16:creationId xmlns:a16="http://schemas.microsoft.com/office/drawing/2014/main" id="{3FAE50BA-D0B5-44A4-BD68-646C2A17BD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149725"/>
            <a:ext cx="142875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2EC7D8C8-7741-4580-B232-CDA1A014A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were one of the most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powerful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clever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and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successful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ancient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civilizations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ever.                                                                               They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ruled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over nearly all of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Europe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and most of north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Africa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, including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Egypt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                                                                                                                   If you counted all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modern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countries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that would have been in the </a:t>
            </a:r>
            <a:r>
              <a:rPr lang="en-GB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Empire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, then you would be counting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48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different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countries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ruled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by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                                                                                                           </a:t>
            </a:r>
          </a:p>
        </p:txBody>
      </p:sp>
      <p:pic>
        <p:nvPicPr>
          <p:cNvPr id="5130" name="Picture 10" descr="Roman empire symbol">
            <a:extLst>
              <a:ext uri="{FF2B5EF4-FFF2-40B4-BE49-F238E27FC236}">
                <a16:creationId xmlns:a16="http://schemas.microsoft.com/office/drawing/2014/main" id="{105CB64F-92ED-4005-BB6B-C86F287F9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205038"/>
            <a:ext cx="1944687" cy="1152525"/>
          </a:xfrm>
          <a:prstGeom prst="rect">
            <a:avLst/>
          </a:prstGeom>
          <a:solidFill>
            <a:srgbClr val="FFCC00">
              <a:alpha val="3686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roman%20soldier">
            <a:extLst>
              <a:ext uri="{FF2B5EF4-FFF2-40B4-BE49-F238E27FC236}">
                <a16:creationId xmlns:a16="http://schemas.microsoft.com/office/drawing/2014/main" id="{6B5C7C3F-CEF4-4761-B6A0-76600A660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8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92375"/>
            <a:ext cx="1924050" cy="33845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4" name="Text Box 14">
            <a:extLst>
              <a:ext uri="{FF2B5EF4-FFF2-40B4-BE49-F238E27FC236}">
                <a16:creationId xmlns:a16="http://schemas.microsoft.com/office/drawing/2014/main" id="{67D6C2E8-8077-494A-A888-93B3C16B94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2636838"/>
            <a:ext cx="865187" cy="274637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2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BRITAIN</a:t>
            </a:r>
          </a:p>
        </p:txBody>
      </p:sp>
      <p:sp>
        <p:nvSpPr>
          <p:cNvPr id="5135" name="Text Box 15">
            <a:extLst>
              <a:ext uri="{FF2B5EF4-FFF2-40B4-BE49-F238E27FC236}">
                <a16:creationId xmlns:a16="http://schemas.microsoft.com/office/drawing/2014/main" id="{8500A9FA-2924-422F-B129-6F57951AA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5949950"/>
            <a:ext cx="865187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EGYPT</a:t>
            </a:r>
          </a:p>
        </p:txBody>
      </p:sp>
      <p:sp>
        <p:nvSpPr>
          <p:cNvPr id="5136" name="Text Box 16">
            <a:extLst>
              <a:ext uri="{FF2B5EF4-FFF2-40B4-BE49-F238E27FC236}">
                <a16:creationId xmlns:a16="http://schemas.microsoft.com/office/drawing/2014/main" id="{A3CD54EE-0C4E-4631-A995-F0F2F37305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5300663"/>
            <a:ext cx="1584325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NORTH AFRICA</a:t>
            </a:r>
          </a:p>
        </p:txBody>
      </p:sp>
      <p:sp>
        <p:nvSpPr>
          <p:cNvPr id="5137" name="Text Box 17">
            <a:extLst>
              <a:ext uri="{FF2B5EF4-FFF2-40B4-BE49-F238E27FC236}">
                <a16:creationId xmlns:a16="http://schemas.microsoft.com/office/drawing/2014/main" id="{87AC3F64-5A91-42B7-9C28-A6845DE45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357563"/>
            <a:ext cx="936625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EUROPE</a:t>
            </a:r>
          </a:p>
        </p:txBody>
      </p:sp>
      <p:pic>
        <p:nvPicPr>
          <p:cNvPr id="5138" name="Picture 18" descr="Roman empire shown on globe">
            <a:extLst>
              <a:ext uri="{FF2B5EF4-FFF2-40B4-BE49-F238E27FC236}">
                <a16:creationId xmlns:a16="http://schemas.microsoft.com/office/drawing/2014/main" id="{37E5B4CA-D57D-40D2-9B74-FA06EC7A2E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989138"/>
            <a:ext cx="1309688" cy="1322387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9" name="Text Box 19">
            <a:extLst>
              <a:ext uri="{FF2B5EF4-FFF2-40B4-BE49-F238E27FC236}">
                <a16:creationId xmlns:a16="http://schemas.microsoft.com/office/drawing/2014/main" id="{8EC6D45B-4C10-4973-880C-B849568E4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2997200"/>
            <a:ext cx="1081088" cy="274638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4" grpId="0"/>
      <p:bldP spid="5134" grpId="0" animBg="1"/>
      <p:bldP spid="5135" grpId="0" animBg="1"/>
      <p:bldP spid="5136" grpId="0" animBg="1"/>
      <p:bldP spid="5137" grpId="0" animBg="1"/>
      <p:bldP spid="51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rome-empire-trajan- largest 192 AD">
            <a:extLst>
              <a:ext uri="{FF2B5EF4-FFF2-40B4-BE49-F238E27FC236}">
                <a16:creationId xmlns:a16="http://schemas.microsoft.com/office/drawing/2014/main" id="{6F23D912-F679-4189-9F16-57C8E4BCD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 t="10429"/>
          <a:stretch>
            <a:fillRect/>
          </a:stretch>
        </p:blipFill>
        <p:spPr bwMode="auto">
          <a:xfrm>
            <a:off x="2195513" y="1947863"/>
            <a:ext cx="6697662" cy="47371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WordArt 9">
            <a:extLst>
              <a:ext uri="{FF2B5EF4-FFF2-40B4-BE49-F238E27FC236}">
                <a16:creationId xmlns:a16="http://schemas.microsoft.com/office/drawing/2014/main" id="{AD5D6431-BE9B-4D1E-BD09-C6D865DA1FC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9975" y="3716338"/>
            <a:ext cx="6119813" cy="8651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solidFill>
                  <a:srgbClr val="FFCC00">
                    <a:alpha val="45097"/>
                  </a:srgbClr>
                </a:solidFill>
                <a:effectLst>
                  <a:outerShdw dist="35921" dir="2700000" algn="ctr" rotWithShape="0">
                    <a:srgbClr val="990000">
                      <a:alpha val="5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ROMAN EMPIRE</a:t>
            </a:r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125F7832-85B6-47E0-B064-0200187B3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4005263"/>
            <a:ext cx="865187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ROME</a:t>
            </a:r>
          </a:p>
        </p:txBody>
      </p:sp>
      <p:sp>
        <p:nvSpPr>
          <p:cNvPr id="5127" name="Oval 7">
            <a:extLst>
              <a:ext uri="{FF2B5EF4-FFF2-40B4-BE49-F238E27FC236}">
                <a16:creationId xmlns:a16="http://schemas.microsoft.com/office/drawing/2014/main" id="{E16E9230-B51D-4711-8AD3-BB1E1BD67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149725"/>
            <a:ext cx="142875" cy="144463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372F5722-A8AD-432F-9A65-8C7025CC0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8" y="127000"/>
            <a:ext cx="9144000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b="0" dirty="0"/>
              <a:t>During the 3rd century AD, a unit of North African </a:t>
            </a:r>
            <a:r>
              <a:rPr lang="en-GB" dirty="0"/>
              <a:t>Roman</a:t>
            </a:r>
            <a:r>
              <a:rPr lang="en-GB" b="0" dirty="0"/>
              <a:t> soldiers were garrisoned in a fort here, making this the first known African community in </a:t>
            </a:r>
            <a:r>
              <a:rPr lang="en-GB" dirty="0"/>
              <a:t>Britain</a:t>
            </a:r>
            <a:r>
              <a:rPr lang="en-GB" b="0" dirty="0"/>
              <a:t>. They helped to defend </a:t>
            </a:r>
            <a:r>
              <a:rPr lang="en-GB" b="0" dirty="0" err="1"/>
              <a:t>Hardrian’s</a:t>
            </a:r>
            <a:r>
              <a:rPr lang="en-GB" b="0" dirty="0"/>
              <a:t> wall. They brought with them their family and lived near Scotland. Many of the black Roman families were quite rich.</a:t>
            </a:r>
            <a:endParaRPr lang="en-GB" altLang="en-US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130" name="Picture 10" descr="Roman empire symbol">
            <a:extLst>
              <a:ext uri="{FF2B5EF4-FFF2-40B4-BE49-F238E27FC236}">
                <a16:creationId xmlns:a16="http://schemas.microsoft.com/office/drawing/2014/main" id="{0303C91A-9E53-45A6-ACC7-8E5982E17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205038"/>
            <a:ext cx="1944687" cy="1152525"/>
          </a:xfrm>
          <a:prstGeom prst="rect">
            <a:avLst/>
          </a:prstGeom>
          <a:solidFill>
            <a:srgbClr val="FFCC00">
              <a:alpha val="3686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Text Box 14">
            <a:extLst>
              <a:ext uri="{FF2B5EF4-FFF2-40B4-BE49-F238E27FC236}">
                <a16:creationId xmlns:a16="http://schemas.microsoft.com/office/drawing/2014/main" id="{EFB74FB9-6B2A-406F-887E-FCA8C7AE7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2636838"/>
            <a:ext cx="865187" cy="274637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2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BRITAIN</a:t>
            </a:r>
          </a:p>
        </p:txBody>
      </p:sp>
      <p:sp>
        <p:nvSpPr>
          <p:cNvPr id="5135" name="Text Box 15">
            <a:extLst>
              <a:ext uri="{FF2B5EF4-FFF2-40B4-BE49-F238E27FC236}">
                <a16:creationId xmlns:a16="http://schemas.microsoft.com/office/drawing/2014/main" id="{370B0B06-931E-4909-A7DA-6CAAA0E120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5949950"/>
            <a:ext cx="865187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EGYPT</a:t>
            </a:r>
          </a:p>
        </p:txBody>
      </p:sp>
      <p:sp>
        <p:nvSpPr>
          <p:cNvPr id="5136" name="Text Box 16">
            <a:extLst>
              <a:ext uri="{FF2B5EF4-FFF2-40B4-BE49-F238E27FC236}">
                <a16:creationId xmlns:a16="http://schemas.microsoft.com/office/drawing/2014/main" id="{864FD7A0-BC19-4A66-BA93-A94D8FC751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5300663"/>
            <a:ext cx="1584325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NORTH AFRICA</a:t>
            </a:r>
          </a:p>
        </p:txBody>
      </p:sp>
      <p:sp>
        <p:nvSpPr>
          <p:cNvPr id="5137" name="Text Box 17">
            <a:extLst>
              <a:ext uri="{FF2B5EF4-FFF2-40B4-BE49-F238E27FC236}">
                <a16:creationId xmlns:a16="http://schemas.microsoft.com/office/drawing/2014/main" id="{69C4E24A-85B0-4599-B272-9A951359A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357563"/>
            <a:ext cx="936625" cy="304800"/>
          </a:xfrm>
          <a:prstGeom prst="rect">
            <a:avLst/>
          </a:prstGeom>
          <a:solidFill>
            <a:srgbClr val="FFCC00">
              <a:alpha val="24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EUROPE</a:t>
            </a:r>
          </a:p>
        </p:txBody>
      </p:sp>
      <p:pic>
        <p:nvPicPr>
          <p:cNvPr id="6156" name="Picture 2">
            <a:extLst>
              <a:ext uri="{FF2B5EF4-FFF2-40B4-BE49-F238E27FC236}">
                <a16:creationId xmlns:a16="http://schemas.microsoft.com/office/drawing/2014/main" id="{FDEAF475-C5EE-414A-8268-612525988C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8" t="46063" r="21774" b="30312"/>
          <a:stretch>
            <a:fillRect/>
          </a:stretch>
        </p:blipFill>
        <p:spPr bwMode="auto">
          <a:xfrm>
            <a:off x="119063" y="4867275"/>
            <a:ext cx="26638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4" grpId="0"/>
      <p:bldP spid="5134" grpId="0" animBg="1"/>
      <p:bldP spid="5135" grpId="0" animBg="1"/>
      <p:bldP spid="5136" grpId="0" animBg="1"/>
      <p:bldP spid="51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>
            <a:extLst>
              <a:ext uri="{FF2B5EF4-FFF2-40B4-BE49-F238E27FC236}">
                <a16:creationId xmlns:a16="http://schemas.microsoft.com/office/drawing/2014/main" id="{63B87EB5-56E2-4751-BDB4-42C70CBEB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Empire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lasted for over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1000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years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                                              When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 civilization began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in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753 B.C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Egyptian civilization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had already been going for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3000 years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!                                                           Yet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 civilization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was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more advanced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in its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technology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than Egypt;  and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had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best fighting army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in the history of the ancient world. </a:t>
            </a:r>
          </a:p>
        </p:txBody>
      </p:sp>
      <p:pic>
        <p:nvPicPr>
          <p:cNvPr id="6151" name="Picture 7" descr="Roman army spear defence shield wall">
            <a:extLst>
              <a:ext uri="{FF2B5EF4-FFF2-40B4-BE49-F238E27FC236}">
                <a16:creationId xmlns:a16="http://schemas.microsoft.com/office/drawing/2014/main" id="{7202DB65-30CE-4F22-82C5-6EF60106E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8" t="14960" r="11952" b="13753"/>
          <a:stretch>
            <a:fillRect/>
          </a:stretch>
        </p:blipFill>
        <p:spPr bwMode="auto">
          <a:xfrm>
            <a:off x="5651500" y="1722438"/>
            <a:ext cx="2665413" cy="18415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pyramids01">
            <a:extLst>
              <a:ext uri="{FF2B5EF4-FFF2-40B4-BE49-F238E27FC236}">
                <a16:creationId xmlns:a16="http://schemas.microsoft.com/office/drawing/2014/main" id="{DB36F767-6E92-4E4B-8404-82C358C88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581525"/>
            <a:ext cx="3240087" cy="17684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screenshotofthemoment">
            <a:extLst>
              <a:ext uri="{FF2B5EF4-FFF2-40B4-BE49-F238E27FC236}">
                <a16:creationId xmlns:a16="http://schemas.microsoft.com/office/drawing/2014/main" id="{EF1D6265-B4B7-4C21-ACFF-E7E1A75AF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4" r="17780"/>
          <a:stretch>
            <a:fillRect/>
          </a:stretch>
        </p:blipFill>
        <p:spPr bwMode="auto">
          <a:xfrm>
            <a:off x="2627313" y="3068638"/>
            <a:ext cx="2232025" cy="177641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oman soldiers fighting">
            <a:extLst>
              <a:ext uri="{FF2B5EF4-FFF2-40B4-BE49-F238E27FC236}">
                <a16:creationId xmlns:a16="http://schemas.microsoft.com/office/drawing/2014/main" id="{6A81AB41-E057-445C-B804-1988C142B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500438"/>
            <a:ext cx="2520950" cy="170021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1_roman-colosseum">
            <a:extLst>
              <a:ext uri="{FF2B5EF4-FFF2-40B4-BE49-F238E27FC236}">
                <a16:creationId xmlns:a16="http://schemas.microsoft.com/office/drawing/2014/main" id="{0EA4A577-9C4C-48E4-8DEF-53F4EED84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5013325"/>
            <a:ext cx="2525712" cy="167163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taharqaleadingprocession">
            <a:extLst>
              <a:ext uri="{FF2B5EF4-FFF2-40B4-BE49-F238E27FC236}">
                <a16:creationId xmlns:a16="http://schemas.microsoft.com/office/drawing/2014/main" id="{D6640507-3092-4F42-B314-36145F803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89138"/>
            <a:ext cx="2520950" cy="14922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61" name="Text Box 17">
            <a:extLst>
              <a:ext uri="{FF2B5EF4-FFF2-40B4-BE49-F238E27FC236}">
                <a16:creationId xmlns:a16="http://schemas.microsoft.com/office/drawing/2014/main" id="{2DEA1F98-9D0D-4704-963F-DF25A61D3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3500438"/>
            <a:ext cx="1871663" cy="517525"/>
          </a:xfrm>
          <a:prstGeom prst="rect">
            <a:avLst/>
          </a:prstGeom>
          <a:solidFill>
            <a:srgbClr val="FFFF00">
              <a:alpha val="3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Ancient Egypt;     5000 BC – 100AD</a:t>
            </a:r>
          </a:p>
        </p:txBody>
      </p:sp>
      <p:sp>
        <p:nvSpPr>
          <p:cNvPr id="6162" name="Text Box 18">
            <a:extLst>
              <a:ext uri="{FF2B5EF4-FFF2-40B4-BE49-F238E27FC236}">
                <a16:creationId xmlns:a16="http://schemas.microsoft.com/office/drawing/2014/main" id="{756AEB4B-3286-429F-86F1-7B7FD509E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773238"/>
            <a:ext cx="1871663" cy="517525"/>
          </a:xfrm>
          <a:prstGeom prst="rect">
            <a:avLst/>
          </a:prstGeom>
          <a:solidFill>
            <a:srgbClr val="FFFF00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Ancient Rome;   753 BC – 450 AD</a:t>
            </a:r>
          </a:p>
        </p:txBody>
      </p:sp>
      <p:pic>
        <p:nvPicPr>
          <p:cNvPr id="6164" name="Picture 20" descr="eye-of-horus-backdrop">
            <a:extLst>
              <a:ext uri="{FF2B5EF4-FFF2-40B4-BE49-F238E27FC236}">
                <a16:creationId xmlns:a16="http://schemas.microsoft.com/office/drawing/2014/main" id="{80FF871A-8299-4850-8EDF-31DC0D4C6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05263"/>
            <a:ext cx="1223963" cy="81597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Roman empire symbol">
            <a:extLst>
              <a:ext uri="{FF2B5EF4-FFF2-40B4-BE49-F238E27FC236}">
                <a16:creationId xmlns:a16="http://schemas.microsoft.com/office/drawing/2014/main" id="{F98B3A79-0127-4755-9531-69B86F2EA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300663"/>
            <a:ext cx="1655762" cy="981075"/>
          </a:xfrm>
          <a:prstGeom prst="rect">
            <a:avLst/>
          </a:prstGeom>
          <a:solidFill>
            <a:srgbClr val="FF9900">
              <a:alpha val="61176"/>
            </a:srgbClr>
          </a:solidFill>
          <a:ln w="5715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61" grpId="0" animBg="1"/>
      <p:bldP spid="61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>
            <a:extLst>
              <a:ext uri="{FF2B5EF4-FFF2-40B4-BE49-F238E27FC236}">
                <a16:creationId xmlns:a16="http://schemas.microsoft.com/office/drawing/2014/main" id="{44735EDA-5744-4795-BD69-4B268474A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were very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clever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at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inventing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things – they were so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technologically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advanced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that many of their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inventions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would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not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be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used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again in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Europe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for nearly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1000 years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after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the Roman Empire had disappeared! </a:t>
            </a:r>
          </a:p>
          <a:p>
            <a:pPr eaLnBrk="1" hangingPunct="1"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invented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things such as: </a:t>
            </a:r>
          </a:p>
        </p:txBody>
      </p:sp>
      <p:pic>
        <p:nvPicPr>
          <p:cNvPr id="7173" name="Picture 5" descr="Roman viaduct, France">
            <a:extLst>
              <a:ext uri="{FF2B5EF4-FFF2-40B4-BE49-F238E27FC236}">
                <a16:creationId xmlns:a16="http://schemas.microsoft.com/office/drawing/2014/main" id="{4FC394F8-DBE9-45FE-8FBE-9C92869B4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4868863"/>
            <a:ext cx="2592387" cy="173831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aldarium, at Bath, underheated floor">
            <a:extLst>
              <a:ext uri="{FF2B5EF4-FFF2-40B4-BE49-F238E27FC236}">
                <a16:creationId xmlns:a16="http://schemas.microsoft.com/office/drawing/2014/main" id="{08E3609D-4AE7-4349-B1E5-262F05D08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997200"/>
            <a:ext cx="1892300" cy="142398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6" name="AutoShape 8">
            <a:extLst>
              <a:ext uri="{FF2B5EF4-FFF2-40B4-BE49-F238E27FC236}">
                <a16:creationId xmlns:a16="http://schemas.microsoft.com/office/drawing/2014/main" id="{B2DAB879-7E86-4B8F-A445-2B116E58B01F}"/>
              </a:ext>
            </a:extLst>
          </p:cNvPr>
          <p:cNvSpPr>
            <a:spLocks noChangeArrowheads="1"/>
          </p:cNvSpPr>
          <p:nvPr/>
        </p:nvSpPr>
        <p:spPr bwMode="auto">
          <a:xfrm rot="20931663" flipV="1">
            <a:off x="6435725" y="3284538"/>
            <a:ext cx="1947863" cy="858837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FF00">
              <a:alpha val="3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8" name="Picture 10" descr="File:Ancient Roman concrete vault.jpg">
            <a:hlinkClick r:id="rId4"/>
            <a:extLst>
              <a:ext uri="{FF2B5EF4-FFF2-40B4-BE49-F238E27FC236}">
                <a16:creationId xmlns:a16="http://schemas.microsoft.com/office/drawing/2014/main" id="{4802D39C-711A-44A1-ABCE-5617B2724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268413"/>
            <a:ext cx="1722437" cy="129222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section2-tvl-backto--media-4-quizX5Fid-z20080924142546322X2Dw007">
            <a:extLst>
              <a:ext uri="{FF2B5EF4-FFF2-40B4-BE49-F238E27FC236}">
                <a16:creationId xmlns:a16="http://schemas.microsoft.com/office/drawing/2014/main" id="{EA1DE9B9-B9C1-4FF0-9DA3-9269AD892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125538"/>
            <a:ext cx="1947862" cy="152876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roman-toilets">
            <a:extLst>
              <a:ext uri="{FF2B5EF4-FFF2-40B4-BE49-F238E27FC236}">
                <a16:creationId xmlns:a16="http://schemas.microsoft.com/office/drawing/2014/main" id="{7EB2AB36-B05D-4FA7-819C-F54433A5D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88"/>
          <a:stretch>
            <a:fillRect/>
          </a:stretch>
        </p:blipFill>
        <p:spPr bwMode="auto">
          <a:xfrm>
            <a:off x="3635375" y="4437063"/>
            <a:ext cx="1717675" cy="205105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roman_senate">
            <a:extLst>
              <a:ext uri="{FF2B5EF4-FFF2-40B4-BE49-F238E27FC236}">
                <a16:creationId xmlns:a16="http://schemas.microsoft.com/office/drawing/2014/main" id="{EE4F9B7C-94FC-4DBA-8A5B-61573DC5D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24"/>
          <a:stretch>
            <a:fillRect/>
          </a:stretch>
        </p:blipFill>
        <p:spPr bwMode="auto">
          <a:xfrm>
            <a:off x="250825" y="4221163"/>
            <a:ext cx="3021013" cy="15240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bath">
            <a:extLst>
              <a:ext uri="{FF2B5EF4-FFF2-40B4-BE49-F238E27FC236}">
                <a16:creationId xmlns:a16="http://schemas.microsoft.com/office/drawing/2014/main" id="{6DC1C960-EBEE-42E3-9128-C5B714FE2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781300"/>
            <a:ext cx="2217737" cy="14732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9" name="Text Box 21">
            <a:extLst>
              <a:ext uri="{FF2B5EF4-FFF2-40B4-BE49-F238E27FC236}">
                <a16:creationId xmlns:a16="http://schemas.microsoft.com/office/drawing/2014/main" id="{16DA97BA-24EB-4AAF-A89A-B60D21C49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4005263"/>
            <a:ext cx="1368425" cy="304800"/>
          </a:xfrm>
          <a:prstGeom prst="rect">
            <a:avLst/>
          </a:prstGeom>
          <a:solidFill>
            <a:srgbClr val="FFFF00">
              <a:alpha val="33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Public Baths</a:t>
            </a:r>
          </a:p>
        </p:txBody>
      </p:sp>
      <p:sp>
        <p:nvSpPr>
          <p:cNvPr id="7190" name="Text Box 22">
            <a:extLst>
              <a:ext uri="{FF2B5EF4-FFF2-40B4-BE49-F238E27FC236}">
                <a16:creationId xmlns:a16="http://schemas.microsoft.com/office/drawing/2014/main" id="{6C177C81-DB8F-4807-8425-9AA7EACFE6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6553200"/>
            <a:ext cx="935037" cy="304800"/>
          </a:xfrm>
          <a:prstGeom prst="rect">
            <a:avLst/>
          </a:prstGeom>
          <a:solidFill>
            <a:srgbClr val="FFFF00">
              <a:alpha val="4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Toilets</a:t>
            </a:r>
          </a:p>
        </p:txBody>
      </p:sp>
      <p:sp>
        <p:nvSpPr>
          <p:cNvPr id="7191" name="Text Box 23">
            <a:extLst>
              <a:ext uri="{FF2B5EF4-FFF2-40B4-BE49-F238E27FC236}">
                <a16:creationId xmlns:a16="http://schemas.microsoft.com/office/drawing/2014/main" id="{06B9A17F-5476-4010-B7A1-D0C5D0E02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2565400"/>
            <a:ext cx="1079500" cy="304800"/>
          </a:xfrm>
          <a:prstGeom prst="rect">
            <a:avLst/>
          </a:prstGeom>
          <a:solidFill>
            <a:srgbClr val="FFFF00">
              <a:alpha val="46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Concrete</a:t>
            </a:r>
          </a:p>
        </p:txBody>
      </p:sp>
      <p:sp>
        <p:nvSpPr>
          <p:cNvPr id="7192" name="Text Box 24">
            <a:extLst>
              <a:ext uri="{FF2B5EF4-FFF2-40B4-BE49-F238E27FC236}">
                <a16:creationId xmlns:a16="http://schemas.microsoft.com/office/drawing/2014/main" id="{1068DBB1-E04B-4DEC-817F-EB0D82706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425" y="6308725"/>
            <a:ext cx="2519363" cy="517525"/>
          </a:xfrm>
          <a:prstGeom prst="rect">
            <a:avLst/>
          </a:prstGeom>
          <a:solidFill>
            <a:srgbClr val="FFFF00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Aqueducts – bridges for running water</a:t>
            </a:r>
          </a:p>
        </p:txBody>
      </p:sp>
      <p:sp>
        <p:nvSpPr>
          <p:cNvPr id="7193" name="Text Box 25">
            <a:extLst>
              <a:ext uri="{FF2B5EF4-FFF2-40B4-BE49-F238E27FC236}">
                <a16:creationId xmlns:a16="http://schemas.microsoft.com/office/drawing/2014/main" id="{620391BC-2C77-4AF9-95A2-780E62860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5734050"/>
            <a:ext cx="2520950" cy="304800"/>
          </a:xfrm>
          <a:prstGeom prst="rect">
            <a:avLst/>
          </a:prstGeom>
          <a:solidFill>
            <a:srgbClr val="FFFF00">
              <a:alpha val="4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Laws – The Roman Senate</a:t>
            </a:r>
          </a:p>
        </p:txBody>
      </p:sp>
      <p:sp>
        <p:nvSpPr>
          <p:cNvPr id="7195" name="Text Box 27">
            <a:extLst>
              <a:ext uri="{FF2B5EF4-FFF2-40B4-BE49-F238E27FC236}">
                <a16:creationId xmlns:a16="http://schemas.microsoft.com/office/drawing/2014/main" id="{4461AE23-C598-42A2-B72F-E919109D4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4437063"/>
            <a:ext cx="1655763" cy="304800"/>
          </a:xfrm>
          <a:prstGeom prst="rect">
            <a:avLst/>
          </a:prstGeom>
          <a:solidFill>
            <a:srgbClr val="FFFF00">
              <a:alpha val="46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Central Heating</a:t>
            </a:r>
          </a:p>
        </p:txBody>
      </p:sp>
      <p:sp>
        <p:nvSpPr>
          <p:cNvPr id="7196" name="Text Box 28">
            <a:extLst>
              <a:ext uri="{FF2B5EF4-FFF2-40B4-BE49-F238E27FC236}">
                <a16:creationId xmlns:a16="http://schemas.microsoft.com/office/drawing/2014/main" id="{C45B8AC6-C3EF-4E4F-83B9-E54EE0B45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349500"/>
            <a:ext cx="935037" cy="304800"/>
          </a:xfrm>
          <a:prstGeom prst="rect">
            <a:avLst/>
          </a:prstGeom>
          <a:solidFill>
            <a:srgbClr val="FFFF00">
              <a:alpha val="2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Roads</a:t>
            </a:r>
          </a:p>
        </p:txBody>
      </p:sp>
      <p:sp>
        <p:nvSpPr>
          <p:cNvPr id="7197" name="Text Box 29">
            <a:extLst>
              <a:ext uri="{FF2B5EF4-FFF2-40B4-BE49-F238E27FC236}">
                <a16:creationId xmlns:a16="http://schemas.microsoft.com/office/drawing/2014/main" id="{8F32326A-B5DA-49C2-A190-4D21808B5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644900"/>
            <a:ext cx="2735262" cy="304800"/>
          </a:xfrm>
          <a:prstGeom prst="rect">
            <a:avLst/>
          </a:prstGeom>
          <a:solidFill>
            <a:srgbClr val="FFFF00">
              <a:alpha val="4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Human-powered Cranes</a:t>
            </a:r>
          </a:p>
        </p:txBody>
      </p:sp>
      <p:pic>
        <p:nvPicPr>
          <p:cNvPr id="7199" name="Picture 31">
            <a:extLst>
              <a:ext uri="{FF2B5EF4-FFF2-40B4-BE49-F238E27FC236}">
                <a16:creationId xmlns:a16="http://schemas.microsoft.com/office/drawing/2014/main" id="{DD229A95-0D71-4941-A277-318155E8B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9" t="28342" r="10139" b="26367"/>
          <a:stretch>
            <a:fillRect/>
          </a:stretch>
        </p:blipFill>
        <p:spPr bwMode="auto">
          <a:xfrm>
            <a:off x="395288" y="1844675"/>
            <a:ext cx="2881312" cy="1766888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01" name="Text Box 33">
            <a:extLst>
              <a:ext uri="{FF2B5EF4-FFF2-40B4-BE49-F238E27FC236}">
                <a16:creationId xmlns:a16="http://schemas.microsoft.com/office/drawing/2014/main" id="{7C971AB7-3EA5-4885-8E08-2D88C62CA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1628775"/>
            <a:ext cx="1368425" cy="517525"/>
          </a:xfrm>
          <a:prstGeom prst="rect">
            <a:avLst/>
          </a:prstGeom>
          <a:solidFill>
            <a:srgbClr val="FF0000">
              <a:alpha val="4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Click to reveal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89" grpId="0" animBg="1"/>
      <p:bldP spid="7190" grpId="0" animBg="1"/>
      <p:bldP spid="7191" grpId="0" animBg="1"/>
      <p:bldP spid="7192" grpId="0" animBg="1"/>
      <p:bldP spid="7193" grpId="0" animBg="1"/>
      <p:bldP spid="7195" grpId="0" animBg="1"/>
      <p:bldP spid="7196" grpId="0" animBg="1"/>
      <p:bldP spid="7197" grpId="0" animBg="1"/>
      <p:bldP spid="72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>
            <a:extLst>
              <a:ext uri="{FF2B5EF4-FFF2-40B4-BE49-F238E27FC236}">
                <a16:creationId xmlns:a16="http://schemas.microsoft.com/office/drawing/2014/main" id="{2004C31C-16F3-43E0-86B6-FA1553171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2400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Where did the Romans come from?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lived in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, a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city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in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centre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of the country of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Italy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     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Rome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started to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grow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from a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small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town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into a larger and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larger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city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 around the year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753 B.C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(753 years before Jesus was born)</a:t>
            </a:r>
          </a:p>
        </p:txBody>
      </p:sp>
      <p:pic>
        <p:nvPicPr>
          <p:cNvPr id="4107" name="Picture 11" descr="map of Italy and pompeii">
            <a:extLst>
              <a:ext uri="{FF2B5EF4-FFF2-40B4-BE49-F238E27FC236}">
                <a16:creationId xmlns:a16="http://schemas.microsoft.com/office/drawing/2014/main" id="{EFFD3592-F224-40F8-AD1B-2D964DEFF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557338"/>
            <a:ext cx="3617912" cy="4176712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Text Box 12">
            <a:extLst>
              <a:ext uri="{FF2B5EF4-FFF2-40B4-BE49-F238E27FC236}">
                <a16:creationId xmlns:a16="http://schemas.microsoft.com/office/drawing/2014/main" id="{8AD11DF6-1E3C-4890-A50C-6BA9CB564F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088" y="1916113"/>
            <a:ext cx="9350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2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EUROPE</a:t>
            </a:r>
          </a:p>
        </p:txBody>
      </p:sp>
      <p:pic>
        <p:nvPicPr>
          <p:cNvPr id="4111" name="Picture 15">
            <a:extLst>
              <a:ext uri="{FF2B5EF4-FFF2-40B4-BE49-F238E27FC236}">
                <a16:creationId xmlns:a16="http://schemas.microsoft.com/office/drawing/2014/main" id="{BAA71180-654C-4265-89BB-E9027E79E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5" t="13585" r="3125" b="14561"/>
          <a:stretch>
            <a:fillRect/>
          </a:stretch>
        </p:blipFill>
        <p:spPr bwMode="auto">
          <a:xfrm>
            <a:off x="1619250" y="3573463"/>
            <a:ext cx="4140200" cy="313213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12" name="Text Box 16">
            <a:extLst>
              <a:ext uri="{FF2B5EF4-FFF2-40B4-BE49-F238E27FC236}">
                <a16:creationId xmlns:a16="http://schemas.microsoft.com/office/drawing/2014/main" id="{37E9E239-95C2-494F-AFF9-C9DEB5B619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35375" y="5084763"/>
            <a:ext cx="9350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Rome</a:t>
            </a:r>
          </a:p>
        </p:txBody>
      </p:sp>
      <p:sp>
        <p:nvSpPr>
          <p:cNvPr id="4113" name="Text Box 17">
            <a:extLst>
              <a:ext uri="{FF2B5EF4-FFF2-40B4-BE49-F238E27FC236}">
                <a16:creationId xmlns:a16="http://schemas.microsoft.com/office/drawing/2014/main" id="{3EB73C87-48CE-4971-9E4A-D1F8F62A2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420938"/>
            <a:ext cx="1439863" cy="517525"/>
          </a:xfrm>
          <a:prstGeom prst="rect">
            <a:avLst/>
          </a:prstGeom>
          <a:solidFill>
            <a:srgbClr val="00FF00">
              <a:alpha val="4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city of Ancient Rome</a:t>
            </a:r>
          </a:p>
        </p:txBody>
      </p:sp>
      <p:sp>
        <p:nvSpPr>
          <p:cNvPr id="4114" name="Line 18">
            <a:extLst>
              <a:ext uri="{FF2B5EF4-FFF2-40B4-BE49-F238E27FC236}">
                <a16:creationId xmlns:a16="http://schemas.microsoft.com/office/drawing/2014/main" id="{7E753D09-7A4A-4127-8AC3-0CD4544194C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300788" y="2060575"/>
            <a:ext cx="1800225" cy="144463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15" name="Line 19">
            <a:extLst>
              <a:ext uri="{FF2B5EF4-FFF2-40B4-BE49-F238E27FC236}">
                <a16:creationId xmlns:a16="http://schemas.microsoft.com/office/drawing/2014/main" id="{727494DC-12AF-4906-83C4-8619FE6DEA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27988" y="2565400"/>
            <a:ext cx="504825" cy="2016125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17" name="Line 21">
            <a:extLst>
              <a:ext uri="{FF2B5EF4-FFF2-40B4-BE49-F238E27FC236}">
                <a16:creationId xmlns:a16="http://schemas.microsoft.com/office/drawing/2014/main" id="{50BB5A58-7D62-4334-BEDD-2F6D8A4C4E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356100" y="3573463"/>
            <a:ext cx="2447925" cy="1584325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21" name="Picture 25" descr="Rome02">
            <a:extLst>
              <a:ext uri="{FF2B5EF4-FFF2-40B4-BE49-F238E27FC236}">
                <a16:creationId xmlns:a16="http://schemas.microsoft.com/office/drawing/2014/main" id="{63296504-B22E-4D86-A3C9-589D03F5A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/>
          <a:stretch>
            <a:fillRect/>
          </a:stretch>
        </p:blipFill>
        <p:spPr bwMode="auto">
          <a:xfrm>
            <a:off x="179388" y="1557338"/>
            <a:ext cx="3025775" cy="29591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8" name="Line 22">
            <a:extLst>
              <a:ext uri="{FF2B5EF4-FFF2-40B4-BE49-F238E27FC236}">
                <a16:creationId xmlns:a16="http://schemas.microsoft.com/office/drawing/2014/main" id="{3CFA9A27-7EB5-4561-8453-D5D1C5CC42D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132138" y="2924175"/>
            <a:ext cx="863600" cy="2160588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19" name="Line 23">
            <a:extLst>
              <a:ext uri="{FF2B5EF4-FFF2-40B4-BE49-F238E27FC236}">
                <a16:creationId xmlns:a16="http://schemas.microsoft.com/office/drawing/2014/main" id="{8EC4BB2D-6B69-4A94-9B94-CCED3986777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84213" y="4365625"/>
            <a:ext cx="3095625" cy="863600"/>
          </a:xfrm>
          <a:prstGeom prst="line">
            <a:avLst/>
          </a:prstGeom>
          <a:noFill/>
          <a:ln w="50800">
            <a:solidFill>
              <a:srgbClr val="FF99CC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en-GB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8" grpId="0"/>
      <p:bldP spid="4112" grpId="0"/>
      <p:bldP spid="41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>
            <a:extLst>
              <a:ext uri="{FF2B5EF4-FFF2-40B4-BE49-F238E27FC236}">
                <a16:creationId xmlns:a16="http://schemas.microsoft.com/office/drawing/2014/main" id="{E57EEC90-426E-4CB1-BE35-227E26B35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44450"/>
            <a:ext cx="9074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In many ways the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Romans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lived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their lives very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differently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to us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today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.  They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dressed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altLang="en-US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differently</a:t>
            </a:r>
            <a:r>
              <a:rPr lang="en-GB" altLang="en-US">
                <a:effectLst>
                  <a:outerShdw blurRad="38100" dist="38100" dir="2700000" algn="tl">
                    <a:srgbClr val="000000"/>
                  </a:outerShdw>
                </a:effectLst>
              </a:rPr>
              <a:t> to us.</a:t>
            </a:r>
          </a:p>
        </p:txBody>
      </p:sp>
      <p:pic>
        <p:nvPicPr>
          <p:cNvPr id="8198" name="Picture 6" descr="romecloth">
            <a:extLst>
              <a:ext uri="{FF2B5EF4-FFF2-40B4-BE49-F238E27FC236}">
                <a16:creationId xmlns:a16="http://schemas.microsoft.com/office/drawing/2014/main" id="{4A1AF75D-0F9D-40C2-9F54-C6D93AFB8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9" b="2052"/>
          <a:stretch>
            <a:fillRect/>
          </a:stretch>
        </p:blipFill>
        <p:spPr bwMode="auto">
          <a:xfrm>
            <a:off x="179388" y="765175"/>
            <a:ext cx="6985000" cy="2808288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>
            <a:extLst>
              <a:ext uri="{FF2B5EF4-FFF2-40B4-BE49-F238E27FC236}">
                <a16:creationId xmlns:a16="http://schemas.microsoft.com/office/drawing/2014/main" id="{ADCB5236-4729-43A4-9977-5EEAAF4C4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5391" r="64030" b="9636"/>
          <a:stretch>
            <a:fillRect/>
          </a:stretch>
        </p:blipFill>
        <p:spPr bwMode="auto">
          <a:xfrm>
            <a:off x="2627313" y="3860800"/>
            <a:ext cx="1020762" cy="2808288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>
            <a:extLst>
              <a:ext uri="{FF2B5EF4-FFF2-40B4-BE49-F238E27FC236}">
                <a16:creationId xmlns:a16="http://schemas.microsoft.com/office/drawing/2014/main" id="{AB67D642-EB31-4FC8-8C9F-5890DA4D6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94" t="24414" r="64030" b="11610"/>
          <a:stretch>
            <a:fillRect/>
          </a:stretch>
        </p:blipFill>
        <p:spPr bwMode="auto">
          <a:xfrm>
            <a:off x="3851275" y="3860800"/>
            <a:ext cx="993775" cy="2808288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>
            <a:extLst>
              <a:ext uri="{FF2B5EF4-FFF2-40B4-BE49-F238E27FC236}">
                <a16:creationId xmlns:a16="http://schemas.microsoft.com/office/drawing/2014/main" id="{ED92A6CC-0AB8-42A6-9CE6-0F421A245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2" t="22440" r="62549" b="12587"/>
          <a:stretch>
            <a:fillRect/>
          </a:stretch>
        </p:blipFill>
        <p:spPr bwMode="auto">
          <a:xfrm>
            <a:off x="5076825" y="3860800"/>
            <a:ext cx="1235075" cy="2808288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>
            <a:extLst>
              <a:ext uri="{FF2B5EF4-FFF2-40B4-BE49-F238E27FC236}">
                <a16:creationId xmlns:a16="http://schemas.microsoft.com/office/drawing/2014/main" id="{9CABCCED-1DA0-42A6-80BB-3143CACF1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62549" b="14561"/>
          <a:stretch>
            <a:fillRect/>
          </a:stretch>
        </p:blipFill>
        <p:spPr bwMode="auto">
          <a:xfrm>
            <a:off x="6516688" y="3860800"/>
            <a:ext cx="1187450" cy="273685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3" name="Picture 11">
            <a:extLst>
              <a:ext uri="{FF2B5EF4-FFF2-40B4-BE49-F238E27FC236}">
                <a16:creationId xmlns:a16="http://schemas.microsoft.com/office/drawing/2014/main" id="{B04E25FF-3163-41F7-88E3-2C5E36DEB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4" t="32292" r="74365" b="12587"/>
          <a:stretch>
            <a:fillRect/>
          </a:stretch>
        </p:blipFill>
        <p:spPr bwMode="auto">
          <a:xfrm>
            <a:off x="7885113" y="3573463"/>
            <a:ext cx="1027112" cy="302418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04" name="Text Box 12">
            <a:extLst>
              <a:ext uri="{FF2B5EF4-FFF2-40B4-BE49-F238E27FC236}">
                <a16:creationId xmlns:a16="http://schemas.microsoft.com/office/drawing/2014/main" id="{4426406F-DC89-4549-93C8-4FE7BAD1B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908050"/>
            <a:ext cx="1511300" cy="517525"/>
          </a:xfrm>
          <a:prstGeom prst="rect">
            <a:avLst/>
          </a:prstGeom>
          <a:solidFill>
            <a:srgbClr val="FF000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Ancient Roman clothing</a:t>
            </a:r>
          </a:p>
        </p:txBody>
      </p:sp>
      <p:sp>
        <p:nvSpPr>
          <p:cNvPr id="8205" name="Text Box 13">
            <a:extLst>
              <a:ext uri="{FF2B5EF4-FFF2-40B4-BE49-F238E27FC236}">
                <a16:creationId xmlns:a16="http://schemas.microsoft.com/office/drawing/2014/main" id="{2A2A87F6-C1B1-4438-8B93-BCD7540B55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4076700"/>
            <a:ext cx="936625" cy="517525"/>
          </a:xfrm>
          <a:prstGeom prst="rect">
            <a:avLst/>
          </a:prstGeom>
          <a:solidFill>
            <a:srgbClr val="FF000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4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Modern clothing</a:t>
            </a:r>
          </a:p>
        </p:txBody>
      </p:sp>
      <p:sp>
        <p:nvSpPr>
          <p:cNvPr id="8206" name="Text Box 14">
            <a:extLst>
              <a:ext uri="{FF2B5EF4-FFF2-40B4-BE49-F238E27FC236}">
                <a16:creationId xmlns:a16="http://schemas.microsoft.com/office/drawing/2014/main" id="{F901068E-B27F-4CAF-91D7-B8006BF9F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013325"/>
            <a:ext cx="25209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i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What is different about Ancient Roman clothing and the clothes we wear today?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204" grpId="0" animBg="1"/>
      <p:bldP spid="8205" grpId="0" animBg="1"/>
      <p:bldP spid="82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6588224" y="3573016"/>
            <a:ext cx="2448272" cy="28803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476672"/>
            <a:ext cx="9220986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Padding: Label the UK, France, Germany, Spain, Portugal and Belgium.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Snorkelling: </a:t>
            </a:r>
            <a:r>
              <a:rPr lang="en-GB" dirty="0">
                <a:solidFill>
                  <a:schemeClr val="tx1"/>
                </a:solidFill>
              </a:rPr>
              <a:t>Label the UK, France, Germany, Spain, Portugal and </a:t>
            </a:r>
            <a:r>
              <a:rPr lang="en-GB" dirty="0" smtClean="0">
                <a:solidFill>
                  <a:schemeClr val="tx1"/>
                </a:solidFill>
              </a:rPr>
              <a:t>Belgium,</a:t>
            </a:r>
          </a:p>
          <a:p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                      Italy, Greece, Bulgaria.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Diving: </a:t>
            </a:r>
            <a:r>
              <a:rPr lang="en-GB" dirty="0">
                <a:solidFill>
                  <a:schemeClr val="tx1"/>
                </a:solidFill>
              </a:rPr>
              <a:t>Label the UK, France, Germany, Spain, Portugal and Belgium,</a:t>
            </a:r>
          </a:p>
          <a:p>
            <a:r>
              <a:rPr lang="en-GB" dirty="0">
                <a:solidFill>
                  <a:schemeClr val="tx1"/>
                </a:solidFill>
              </a:rPr>
              <a:t>                             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Italy, Greece, </a:t>
            </a:r>
            <a:r>
              <a:rPr lang="en-GB" dirty="0" smtClean="0">
                <a:solidFill>
                  <a:schemeClr val="tx1"/>
                </a:solidFill>
              </a:rPr>
              <a:t>Bulgaria, Luxembourg, </a:t>
            </a:r>
            <a:r>
              <a:rPr lang="en-GB" dirty="0">
                <a:solidFill>
                  <a:schemeClr val="tx1"/>
                </a:solidFill>
              </a:rPr>
              <a:t>Czech </a:t>
            </a:r>
            <a:r>
              <a:rPr lang="en-GB" dirty="0" smtClean="0">
                <a:solidFill>
                  <a:schemeClr val="tx1"/>
                </a:solidFill>
              </a:rPr>
              <a:t>Republic,</a:t>
            </a:r>
          </a:p>
          <a:p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                             </a:t>
            </a:r>
            <a:r>
              <a:rPr lang="en-GB" dirty="0">
                <a:solidFill>
                  <a:schemeClr val="tx1"/>
                </a:solidFill>
              </a:rPr>
              <a:t>Albania 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RP – In your opinion, why do you think the Romans</a:t>
            </a:r>
          </a:p>
          <a:p>
            <a:r>
              <a:rPr lang="en-GB" dirty="0">
                <a:solidFill>
                  <a:srgbClr val="FF0000"/>
                </a:solidFill>
              </a:rPr>
              <a:t>i</a:t>
            </a:r>
            <a:r>
              <a:rPr lang="en-GB" dirty="0" smtClean="0">
                <a:solidFill>
                  <a:srgbClr val="FF0000"/>
                </a:solidFill>
              </a:rPr>
              <a:t>nvaded the countries you coloured?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970D60-CEBB-4180-955A-AF44FA6CDA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D14C475-551D-4DF6-A420-F56A47DB7F37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1082570-7B48-4378-97E3-B8B5716ABD0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445</Words>
  <Application>Microsoft Office PowerPoint</Application>
  <PresentationFormat>On-screen Show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&amp; Karen</dc:creator>
  <cp:lastModifiedBy>Rachael Norman</cp:lastModifiedBy>
  <cp:revision>32</cp:revision>
  <dcterms:created xsi:type="dcterms:W3CDTF">2009-06-29T04:53:52Z</dcterms:created>
  <dcterms:modified xsi:type="dcterms:W3CDTF">2021-10-06T17:06:18Z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