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8"/>
  </p:notesMasterIdLst>
  <p:handoutMasterIdLst>
    <p:handoutMasterId r:id="rId39"/>
  </p:handoutMasterIdLst>
  <p:sldIdLst>
    <p:sldId id="305" r:id="rId2"/>
    <p:sldId id="258" r:id="rId3"/>
    <p:sldId id="263" r:id="rId4"/>
    <p:sldId id="264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326" r:id="rId25"/>
    <p:sldId id="327" r:id="rId26"/>
    <p:sldId id="306" r:id="rId27"/>
    <p:sldId id="328" r:id="rId28"/>
    <p:sldId id="329" r:id="rId29"/>
    <p:sldId id="330" r:id="rId30"/>
    <p:sldId id="331" r:id="rId31"/>
    <p:sldId id="332" r:id="rId32"/>
    <p:sldId id="333" r:id="rId33"/>
    <p:sldId id="334" r:id="rId34"/>
    <p:sldId id="337" r:id="rId35"/>
    <p:sldId id="336" r:id="rId36"/>
    <p:sldId id="267" r:id="rId37"/>
  </p:sldIdLst>
  <p:sldSz cx="9144000" cy="6858000" type="screen4x3"/>
  <p:notesSz cx="6858000" cy="9144000"/>
  <p:embeddedFontLst>
    <p:embeddedFont>
      <p:font typeface="Twinkl" panose="020B0604020202020204" charset="0"/>
      <p:regular r:id="rId40"/>
      <p:bold r:id="rId41"/>
    </p:embeddedFont>
    <p:embeddedFont>
      <p:font typeface="Sassoon Infant Rg" panose="02000503030000020003" pitchFamily="50" charset="0"/>
      <p:regular r:id="rId42"/>
      <p:bold r:id="rId43"/>
    </p:embeddedFont>
    <p:embeddedFont>
      <p:font typeface="Roboto" panose="020B0604020202020204" charset="0"/>
      <p:regular r:id="rId44"/>
      <p:bold r:id="rId45"/>
      <p:italic r:id="rId46"/>
      <p:bold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476"/>
    <a:srgbClr val="F08215"/>
    <a:srgbClr val="F1884C"/>
    <a:srgbClr val="90C8E5"/>
    <a:srgbClr val="8ACBC0"/>
    <a:srgbClr val="AFDEF9"/>
    <a:srgbClr val="F08115"/>
    <a:srgbClr val="EE73AA"/>
    <a:srgbClr val="85BD33"/>
    <a:srgbClr val="7868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08/10/2021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08/10/2021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slide" Target="slide21.xml"/><Relationship Id="rId3" Type="http://schemas.openxmlformats.org/officeDocument/2006/relationships/slide" Target="slide15.xml"/><Relationship Id="rId7" Type="http://schemas.openxmlformats.org/officeDocument/2006/relationships/slide" Target="slide27.xml"/><Relationship Id="rId12" Type="http://schemas.openxmlformats.org/officeDocument/2006/relationships/slide" Target="slide2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slide" Target="slide18.xml"/><Relationship Id="rId11" Type="http://schemas.openxmlformats.org/officeDocument/2006/relationships/slide" Target="slide22.xml"/><Relationship Id="rId5" Type="http://schemas.openxmlformats.org/officeDocument/2006/relationships/slide" Target="slide16.xml"/><Relationship Id="rId15" Type="http://schemas.openxmlformats.org/officeDocument/2006/relationships/slide" Target="slide25.xml"/><Relationship Id="rId10" Type="http://schemas.openxmlformats.org/officeDocument/2006/relationships/slide" Target="slide20.xml"/><Relationship Id="rId4" Type="http://schemas.openxmlformats.org/officeDocument/2006/relationships/slide" Target="slide19.xml"/><Relationship Id="rId9" Type="http://schemas.openxmlformats.org/officeDocument/2006/relationships/slide" Target="slide17.xml"/><Relationship Id="rId14" Type="http://schemas.openxmlformats.org/officeDocument/2006/relationships/slide" Target="slide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g"/><Relationship Id="rId5" Type="http://schemas.openxmlformats.org/officeDocument/2006/relationships/image" Target="../media/image33.png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024562" y="6458824"/>
            <a:ext cx="5094873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FFFFF"/>
                </a:solidFill>
                <a:latin typeface="Roboto" panose="020000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PSHE and Citizenship | LKS2 | Health and Wellbeing | Think Positive | Happy Minds, Happy People | Lesson 1</a:t>
            </a:r>
            <a:endParaRPr lang="en-GB" sz="800" dirty="0">
              <a:solidFill>
                <a:srgbClr val="FFFFFF"/>
              </a:solidFill>
              <a:latin typeface="Roboto" panose="020000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6" name="Text Placeholder 16"/>
          <p:cNvSpPr txBox="1">
            <a:spLocks/>
          </p:cNvSpPr>
          <p:nvPr/>
        </p:nvSpPr>
        <p:spPr>
          <a:xfrm>
            <a:off x="971600" y="3199950"/>
            <a:ext cx="7200800" cy="543989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Health and Wellbeing | Think Positive</a:t>
            </a:r>
          </a:p>
        </p:txBody>
      </p:sp>
      <p:sp>
        <p:nvSpPr>
          <p:cNvPr id="7" name="Title 17"/>
          <p:cNvSpPr txBox="1">
            <a:spLocks/>
          </p:cNvSpPr>
          <p:nvPr/>
        </p:nvSpPr>
        <p:spPr>
          <a:xfrm>
            <a:off x="755650" y="2359034"/>
            <a:ext cx="7632700" cy="65529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PSHE and Citizenship</a:t>
            </a: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understand that having a positive attitude is good for our mental health.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what having a positive attitude means.</a:t>
            </a:r>
          </a:p>
          <a:p>
            <a:r>
              <a:rPr lang="en-GB" dirty="0">
                <a:latin typeface="Twinkl" pitchFamily="50" charset="0"/>
              </a:rPr>
              <a:t>I know lots of things I can do to increase my levels of happiness.</a:t>
            </a:r>
          </a:p>
          <a:p>
            <a:r>
              <a:rPr lang="en-GB" dirty="0">
                <a:latin typeface="Twinkl" pitchFamily="50" charset="0"/>
              </a:rPr>
              <a:t>I understand how having a positive attitude can make a difference to our lives.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375756" y="6247089"/>
            <a:ext cx="4392488" cy="632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Roboto" panose="02000000000000000000" pitchFamily="2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9B361C81-3D70-458B-8074-38FE7E38C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3F4FCAF-81A0-4983-B55C-11A5BAF727B6}"/>
              </a:ext>
            </a:extLst>
          </p:cNvPr>
          <p:cNvSpPr/>
          <p:nvPr/>
        </p:nvSpPr>
        <p:spPr>
          <a:xfrm>
            <a:off x="1485900" y="542925"/>
            <a:ext cx="3086100" cy="3086100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What is</a:t>
            </a:r>
            <a:br>
              <a:rPr lang="en-GB" sz="2800" dirty="0"/>
            </a:br>
            <a:r>
              <a:rPr lang="en-GB" sz="2800" dirty="0"/>
              <a:t>a happy mind?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39EEDE0-B145-40B0-A043-1C1077232F24}"/>
              </a:ext>
            </a:extLst>
          </p:cNvPr>
          <p:cNvSpPr/>
          <p:nvPr/>
        </p:nvSpPr>
        <p:spPr>
          <a:xfrm>
            <a:off x="5473700" y="1820863"/>
            <a:ext cx="3086100" cy="3084512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How can it make a difference to our lives?</a:t>
            </a:r>
          </a:p>
        </p:txBody>
      </p:sp>
      <p:pic>
        <p:nvPicPr>
          <p:cNvPr id="12293" name="Picture 6">
            <a:extLst>
              <a:ext uri="{FF2B5EF4-FFF2-40B4-BE49-F238E27FC236}">
                <a16:creationId xmlns:a16="http://schemas.microsoft.com/office/drawing/2014/main" id="{A84DBC0A-B4A5-4560-80C3-3D1F787AD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535113"/>
            <a:ext cx="165735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>
            <a:extLst>
              <a:ext uri="{FF2B5EF4-FFF2-40B4-BE49-F238E27FC236}">
                <a16:creationId xmlns:a16="http://schemas.microsoft.com/office/drawing/2014/main" id="{09B4BB4D-B827-4A32-BA0B-85356E5AC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1706563"/>
            <a:ext cx="1665288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1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18B06FDF-734D-4BAE-8E33-BF039ACA33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Reconnecting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940A406B-9665-4F3C-B474-8D59F27AFD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19256" cy="993775"/>
          </a:xfrm>
        </p:spPr>
        <p:txBody>
          <a:bodyPr/>
          <a:lstStyle/>
          <a:p>
            <a:pPr eaLnBrk="1" hangingPunct="1"/>
            <a:r>
              <a:rPr lang="en-GB" altLang="en-US" spc="-40" dirty="0"/>
              <a:t>What Is Positive Thinking?</a:t>
            </a:r>
          </a:p>
        </p:txBody>
      </p:sp>
      <p:pic>
        <p:nvPicPr>
          <p:cNvPr id="14339" name="Talking Partners">
            <a:extLst>
              <a:ext uri="{FF2B5EF4-FFF2-40B4-BE49-F238E27FC236}">
                <a16:creationId xmlns:a16="http://schemas.microsoft.com/office/drawing/2014/main" id="{C57CBD7E-57F1-4054-8711-7FD06790D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3">
            <a:extLst>
              <a:ext uri="{FF2B5EF4-FFF2-40B4-BE49-F238E27FC236}">
                <a16:creationId xmlns:a16="http://schemas.microsoft.com/office/drawing/2014/main" id="{58794676-3534-46BB-953D-B05A3936F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4328" y="1558751"/>
            <a:ext cx="6985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Using the words below, work with a partner to compose a positive statement to share with the class.</a:t>
            </a:r>
          </a:p>
        </p:txBody>
      </p:sp>
      <p:sp>
        <p:nvSpPr>
          <p:cNvPr id="14341" name="TextBox 4">
            <a:extLst>
              <a:ext uri="{FF2B5EF4-FFF2-40B4-BE49-F238E27FC236}">
                <a16:creationId xmlns:a16="http://schemas.microsoft.com/office/drawing/2014/main" id="{147B5E07-2FAB-4FB6-A168-79080A328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638" y="2747963"/>
            <a:ext cx="865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08115"/>
                </a:solidFill>
                <a:ea typeface="Roboto" panose="02000000000000000000" pitchFamily="2" charset="0"/>
              </a:rPr>
              <a:t>great</a:t>
            </a:r>
          </a:p>
        </p:txBody>
      </p:sp>
      <p:sp>
        <p:nvSpPr>
          <p:cNvPr id="14342" name="TextBox 5">
            <a:extLst>
              <a:ext uri="{FF2B5EF4-FFF2-40B4-BE49-F238E27FC236}">
                <a16:creationId xmlns:a16="http://schemas.microsoft.com/office/drawing/2014/main" id="{E4465F5A-1C99-459B-BF8F-322C54A04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5763" y="2747963"/>
            <a:ext cx="865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2DB6BC"/>
                </a:solidFill>
                <a:ea typeface="Roboto" panose="02000000000000000000" pitchFamily="2" charset="0"/>
              </a:rPr>
              <a:t>enjoy</a:t>
            </a:r>
          </a:p>
        </p:txBody>
      </p:sp>
      <p:sp>
        <p:nvSpPr>
          <p:cNvPr id="14343" name="TextBox 6">
            <a:extLst>
              <a:ext uri="{FF2B5EF4-FFF2-40B4-BE49-F238E27FC236}">
                <a16:creationId xmlns:a16="http://schemas.microsoft.com/office/drawing/2014/main" id="{AEF04410-CE50-4C32-8F45-E6E4B341A0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1888" y="2746375"/>
            <a:ext cx="129698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AB001"/>
                </a:solidFill>
                <a:ea typeface="Roboto" panose="02000000000000000000" pitchFamily="2" charset="0"/>
              </a:rPr>
              <a:t>brilliant</a:t>
            </a:r>
          </a:p>
        </p:txBody>
      </p:sp>
      <p:sp>
        <p:nvSpPr>
          <p:cNvPr id="14344" name="TextBox 7">
            <a:extLst>
              <a:ext uri="{FF2B5EF4-FFF2-40B4-BE49-F238E27FC236}">
                <a16:creationId xmlns:a16="http://schemas.microsoft.com/office/drawing/2014/main" id="{D6BF90DD-EBEA-4A6B-962B-A16257573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6438" y="2746375"/>
            <a:ext cx="8636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8D358B"/>
                </a:solidFill>
                <a:ea typeface="Roboto" panose="02000000000000000000" pitchFamily="2" charset="0"/>
              </a:rPr>
              <a:t>smile</a:t>
            </a:r>
          </a:p>
        </p:txBody>
      </p:sp>
      <p:sp>
        <p:nvSpPr>
          <p:cNvPr id="14345" name="TextBox 8">
            <a:extLst>
              <a:ext uri="{FF2B5EF4-FFF2-40B4-BE49-F238E27FC236}">
                <a16:creationId xmlns:a16="http://schemas.microsoft.com/office/drawing/2014/main" id="{626CEEE6-D8E5-40C9-8542-3FC09E7D7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3557588"/>
            <a:ext cx="1130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019542"/>
                </a:solidFill>
                <a:ea typeface="Roboto" panose="02000000000000000000" pitchFamily="2" charset="0"/>
              </a:rPr>
              <a:t>special</a:t>
            </a:r>
          </a:p>
        </p:txBody>
      </p:sp>
      <p:sp>
        <p:nvSpPr>
          <p:cNvPr id="14346" name="TextBox 9">
            <a:extLst>
              <a:ext uri="{FF2B5EF4-FFF2-40B4-BE49-F238E27FC236}">
                <a16:creationId xmlns:a16="http://schemas.microsoft.com/office/drawing/2014/main" id="{F3A076EC-AAE4-44BF-9EDB-81A6652247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38" y="3557588"/>
            <a:ext cx="100806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00A8E9"/>
                </a:solidFill>
                <a:ea typeface="Roboto" panose="02000000000000000000" pitchFamily="2" charset="0"/>
              </a:rPr>
              <a:t>nice</a:t>
            </a:r>
          </a:p>
        </p:txBody>
      </p:sp>
      <p:sp>
        <p:nvSpPr>
          <p:cNvPr id="14347" name="TextBox 10">
            <a:extLst>
              <a:ext uri="{FF2B5EF4-FFF2-40B4-BE49-F238E27FC236}">
                <a16:creationId xmlns:a16="http://schemas.microsoft.com/office/drawing/2014/main" id="{8A13D5BA-1BEB-4B98-ADA3-037B1E270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1513" y="3798888"/>
            <a:ext cx="10080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DE1E5A"/>
                </a:solidFill>
                <a:ea typeface="Roboto" panose="02000000000000000000" pitchFamily="2" charset="0"/>
              </a:rPr>
              <a:t>good</a:t>
            </a:r>
          </a:p>
        </p:txBody>
      </p:sp>
      <p:sp>
        <p:nvSpPr>
          <p:cNvPr id="14348" name="TextBox 11">
            <a:extLst>
              <a:ext uri="{FF2B5EF4-FFF2-40B4-BE49-F238E27FC236}">
                <a16:creationId xmlns:a16="http://schemas.microsoft.com/office/drawing/2014/main" id="{EE1524A1-16C6-4C77-BE48-887926602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297363"/>
            <a:ext cx="12954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8A0DB"/>
                </a:solidFill>
                <a:ea typeface="Roboto" panose="02000000000000000000" pitchFamily="2" charset="0"/>
              </a:rPr>
              <a:t>amazing</a:t>
            </a:r>
          </a:p>
        </p:txBody>
      </p:sp>
      <p:sp>
        <p:nvSpPr>
          <p:cNvPr id="14349" name="TextBox 12">
            <a:extLst>
              <a:ext uri="{FF2B5EF4-FFF2-40B4-BE49-F238E27FC236}">
                <a16:creationId xmlns:a16="http://schemas.microsoft.com/office/drawing/2014/main" id="{A44D427D-8CCE-448E-8D14-393AA10AB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4392613"/>
            <a:ext cx="115093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BC0105"/>
                </a:solidFill>
                <a:ea typeface="Roboto" panose="02000000000000000000" pitchFamily="2" charset="0"/>
              </a:rPr>
              <a:t>better</a:t>
            </a:r>
          </a:p>
        </p:txBody>
      </p:sp>
      <p:sp>
        <p:nvSpPr>
          <p:cNvPr id="14350" name="TextBox 13">
            <a:extLst>
              <a:ext uri="{FF2B5EF4-FFF2-40B4-BE49-F238E27FC236}">
                <a16:creationId xmlns:a16="http://schemas.microsoft.com/office/drawing/2014/main" id="{103ACD30-CFB4-4B5D-BC32-7CFA1A92B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3738" y="4900613"/>
            <a:ext cx="12954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AB001"/>
                </a:solidFill>
                <a:ea typeface="Roboto" panose="02000000000000000000" pitchFamily="2" charset="0"/>
              </a:rPr>
              <a:t>fantastic</a:t>
            </a:r>
          </a:p>
        </p:txBody>
      </p:sp>
      <p:sp>
        <p:nvSpPr>
          <p:cNvPr id="14351" name="TextBox 14">
            <a:extLst>
              <a:ext uri="{FF2B5EF4-FFF2-40B4-BE49-F238E27FC236}">
                <a16:creationId xmlns:a16="http://schemas.microsoft.com/office/drawing/2014/main" id="{63ACC269-1E48-4E35-AD8D-DE0289824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5463" y="4305300"/>
            <a:ext cx="12255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F08115"/>
                </a:solidFill>
                <a:ea typeface="Roboto" panose="02000000000000000000" pitchFamily="2" charset="0"/>
              </a:rPr>
              <a:t>best</a:t>
            </a:r>
          </a:p>
        </p:txBody>
      </p:sp>
      <p:sp>
        <p:nvSpPr>
          <p:cNvPr id="14352" name="TextBox 15">
            <a:extLst>
              <a:ext uri="{FF2B5EF4-FFF2-40B4-BE49-F238E27FC236}">
                <a16:creationId xmlns:a16="http://schemas.microsoft.com/office/drawing/2014/main" id="{B24E50A8-C7C5-46D6-9C71-D5A041745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5365750"/>
            <a:ext cx="12239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2DB6BC"/>
                </a:solidFill>
                <a:ea typeface="Roboto" panose="02000000000000000000" pitchFamily="2" charset="0"/>
              </a:rPr>
              <a:t>laugh</a:t>
            </a:r>
          </a:p>
        </p:txBody>
      </p:sp>
      <p:sp>
        <p:nvSpPr>
          <p:cNvPr id="14353" name="TextBox 16">
            <a:extLst>
              <a:ext uri="{FF2B5EF4-FFF2-40B4-BE49-F238E27FC236}">
                <a16:creationId xmlns:a16="http://schemas.microsoft.com/office/drawing/2014/main" id="{346A57A2-5203-4E31-BA69-EA4CB4E57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9813" y="5365750"/>
            <a:ext cx="12239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8D358B"/>
                </a:solidFill>
                <a:ea typeface="Roboto" panose="02000000000000000000" pitchFamily="2" charset="0"/>
              </a:rPr>
              <a:t>love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3" grpId="0"/>
      <p:bldP spid="14344" grpId="0"/>
      <p:bldP spid="14345" grpId="0"/>
      <p:bldP spid="14347" grpId="0"/>
      <p:bldP spid="14348" grpId="0"/>
      <p:bldP spid="14349" grpId="0"/>
      <p:bldP spid="14350" grpId="0"/>
      <p:bldP spid="14351" grpId="0"/>
      <p:bldP spid="14352" grpId="0"/>
      <p:bldP spid="143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314D5A93-2E1C-44FF-ADE9-4F311C3100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Exploring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63A2DF5B-138C-410E-BDB1-04F849B442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 Positive Attitude</a:t>
            </a:r>
          </a:p>
        </p:txBody>
      </p:sp>
      <p:pic>
        <p:nvPicPr>
          <p:cNvPr id="16387" name="Talking Partners">
            <a:extLst>
              <a:ext uri="{FF2B5EF4-FFF2-40B4-BE49-F238E27FC236}">
                <a16:creationId xmlns:a16="http://schemas.microsoft.com/office/drawing/2014/main" id="{D9A8DA7A-35F1-4369-A4FB-7888A56EC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1D01CE9-52DB-4C00-A733-29C751AA9069}"/>
              </a:ext>
            </a:extLst>
          </p:cNvPr>
          <p:cNvGrpSpPr>
            <a:grpSpLocks/>
          </p:cNvGrpSpPr>
          <p:nvPr/>
        </p:nvGrpSpPr>
        <p:grpSpPr bwMode="auto">
          <a:xfrm>
            <a:off x="542925" y="1539875"/>
            <a:ext cx="5986463" cy="3449638"/>
            <a:chOff x="542414" y="1539376"/>
            <a:chExt cx="5986791" cy="3450635"/>
          </a:xfrm>
        </p:grpSpPr>
        <p:pic>
          <p:nvPicPr>
            <p:cNvPr id="2" name="Picture 2">
              <a:extLst>
                <a:ext uri="{FF2B5EF4-FFF2-40B4-BE49-F238E27FC236}">
                  <a16:creationId xmlns:a16="http://schemas.microsoft.com/office/drawing/2014/main" id="{D798EFA3-20CB-40AD-ADEC-707BE83FD6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14" y="1539376"/>
              <a:ext cx="5986791" cy="3450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1" name="TextBox 7">
              <a:extLst>
                <a:ext uri="{FF2B5EF4-FFF2-40B4-BE49-F238E27FC236}">
                  <a16:creationId xmlns:a16="http://schemas.microsoft.com/office/drawing/2014/main" id="{F2854DEA-BE39-4E3A-AF87-5073F17438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17613" y="2249488"/>
              <a:ext cx="3395662" cy="2030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Thinking positive thoughts and always seeing the best in a situation is called having a positive attitude to life. It can make you a happier person and plays an important part in having good mental health.</a:t>
              </a:r>
            </a:p>
          </p:txBody>
        </p:sp>
      </p:grpSp>
      <p:pic>
        <p:nvPicPr>
          <p:cNvPr id="16390" name="Picture 9">
            <a:extLst>
              <a:ext uri="{FF2B5EF4-FFF2-40B4-BE49-F238E27FC236}">
                <a16:creationId xmlns:a16="http://schemas.microsoft.com/office/drawing/2014/main" id="{45E2CF90-CE87-433F-8C35-BD18C8F4F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565400"/>
            <a:ext cx="2828925" cy="382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B2A799D4-6665-44E3-9D15-F54CA91467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A Positive Attitude</a:t>
            </a:r>
          </a:p>
        </p:txBody>
      </p:sp>
      <p:pic>
        <p:nvPicPr>
          <p:cNvPr id="17411" name="Talking Partners">
            <a:extLst>
              <a:ext uri="{FF2B5EF4-FFF2-40B4-BE49-F238E27FC236}">
                <a16:creationId xmlns:a16="http://schemas.microsoft.com/office/drawing/2014/main" id="{4520C362-A43F-4E81-8201-5AD09C27D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4">
            <a:extLst>
              <a:ext uri="{FF2B5EF4-FFF2-40B4-BE49-F238E27FC236}">
                <a16:creationId xmlns:a16="http://schemas.microsoft.com/office/drawing/2014/main" id="{6809D64D-812C-43B1-85FA-D041332949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1485900"/>
            <a:ext cx="7489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Read the quotes below and discuss with your partner what they mean. See if you can choose the one you like the best.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A31B2E5-EA93-4090-B540-7A6A9426562B}"/>
              </a:ext>
            </a:extLst>
          </p:cNvPr>
          <p:cNvGrpSpPr>
            <a:grpSpLocks/>
          </p:cNvGrpSpPr>
          <p:nvPr/>
        </p:nvGrpSpPr>
        <p:grpSpPr bwMode="auto">
          <a:xfrm>
            <a:off x="746125" y="2312988"/>
            <a:ext cx="2600325" cy="1165225"/>
            <a:chOff x="746125" y="2312988"/>
            <a:chExt cx="2600325" cy="116522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B698A24-8B86-4783-A44A-32E9D01199C0}"/>
                </a:ext>
              </a:extLst>
            </p:cNvPr>
            <p:cNvSpPr/>
            <p:nvPr/>
          </p:nvSpPr>
          <p:spPr>
            <a:xfrm>
              <a:off x="746125" y="2312988"/>
              <a:ext cx="2600325" cy="1165225"/>
            </a:xfrm>
            <a:prstGeom prst="rect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30" name="TextBox 5">
              <a:extLst>
                <a:ext uri="{FF2B5EF4-FFF2-40B4-BE49-F238E27FC236}">
                  <a16:creationId xmlns:a16="http://schemas.microsoft.com/office/drawing/2014/main" id="{E9167410-28AF-4B22-9FF6-2F4164AF95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0738" y="2420938"/>
              <a:ext cx="2381250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“Every day may not be good, but there is good in every day.”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0E1D086-DCEF-4519-8EB7-7E4B93548200}"/>
              </a:ext>
            </a:extLst>
          </p:cNvPr>
          <p:cNvGrpSpPr>
            <a:grpSpLocks/>
          </p:cNvGrpSpPr>
          <p:nvPr/>
        </p:nvGrpSpPr>
        <p:grpSpPr bwMode="auto">
          <a:xfrm>
            <a:off x="3497263" y="2312988"/>
            <a:ext cx="4900612" cy="1165225"/>
            <a:chOff x="3497263" y="2312988"/>
            <a:chExt cx="4900612" cy="116522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45514E5-A1DD-4D46-A516-1B832D6B6A7C}"/>
                </a:ext>
              </a:extLst>
            </p:cNvPr>
            <p:cNvSpPr/>
            <p:nvPr/>
          </p:nvSpPr>
          <p:spPr>
            <a:xfrm>
              <a:off x="3497263" y="2312988"/>
              <a:ext cx="4900612" cy="1165225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8" name="TextBox 6">
              <a:extLst>
                <a:ext uri="{FF2B5EF4-FFF2-40B4-BE49-F238E27FC236}">
                  <a16:creationId xmlns:a16="http://schemas.microsoft.com/office/drawing/2014/main" id="{E93D650E-D60E-443C-AAE9-5102D684B4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1563" y="2433638"/>
              <a:ext cx="4652962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“Having a positive attitude is asking how something can be done, instead of saying it can’t be done.”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72813D8-88C1-46A3-AA6D-84B74BCFFDA4}"/>
              </a:ext>
            </a:extLst>
          </p:cNvPr>
          <p:cNvGrpSpPr>
            <a:grpSpLocks/>
          </p:cNvGrpSpPr>
          <p:nvPr/>
        </p:nvGrpSpPr>
        <p:grpSpPr bwMode="auto">
          <a:xfrm>
            <a:off x="746125" y="3621088"/>
            <a:ext cx="4327525" cy="1165225"/>
            <a:chOff x="746125" y="3621088"/>
            <a:chExt cx="4327525" cy="1165225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0A689AB-129B-4E68-B445-D896209F7E29}"/>
                </a:ext>
              </a:extLst>
            </p:cNvPr>
            <p:cNvSpPr/>
            <p:nvPr/>
          </p:nvSpPr>
          <p:spPr>
            <a:xfrm>
              <a:off x="746125" y="3621088"/>
              <a:ext cx="4327525" cy="1165225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6" name="TextBox 7">
              <a:extLst>
                <a:ext uri="{FF2B5EF4-FFF2-40B4-BE49-F238E27FC236}">
                  <a16:creationId xmlns:a16="http://schemas.microsoft.com/office/drawing/2014/main" id="{DFBCCFF6-4FA3-438E-8748-5D8074DD53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0738" y="3722688"/>
              <a:ext cx="4110037" cy="922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“We can complain because rose bushes have thorns or rejoice because thorn bushes have roses.”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61BBC94-C716-485E-A909-6AF0BA3EED72}"/>
              </a:ext>
            </a:extLst>
          </p:cNvPr>
          <p:cNvGrpSpPr>
            <a:grpSpLocks/>
          </p:cNvGrpSpPr>
          <p:nvPr/>
        </p:nvGrpSpPr>
        <p:grpSpPr bwMode="auto">
          <a:xfrm>
            <a:off x="5218113" y="3621088"/>
            <a:ext cx="3175000" cy="1165225"/>
            <a:chOff x="5218113" y="3621088"/>
            <a:chExt cx="3175000" cy="116522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8D331F1-CAC4-4182-B80A-B0CB44BB960E}"/>
                </a:ext>
              </a:extLst>
            </p:cNvPr>
            <p:cNvSpPr/>
            <p:nvPr/>
          </p:nvSpPr>
          <p:spPr>
            <a:xfrm>
              <a:off x="5218113" y="3621088"/>
              <a:ext cx="3175000" cy="1165225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4" name="TextBox 8">
              <a:extLst>
                <a:ext uri="{FF2B5EF4-FFF2-40B4-BE49-F238E27FC236}">
                  <a16:creationId xmlns:a16="http://schemas.microsoft.com/office/drawing/2014/main" id="{180CD0B1-F22E-4714-B037-A7A3145A36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29238" y="3860800"/>
              <a:ext cx="290195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“A positive attitude will lead to positive outcomes.”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A019438-075D-4AA6-A0A8-3852BAFABD43}"/>
              </a:ext>
            </a:extLst>
          </p:cNvPr>
          <p:cNvGrpSpPr>
            <a:grpSpLocks/>
          </p:cNvGrpSpPr>
          <p:nvPr/>
        </p:nvGrpSpPr>
        <p:grpSpPr bwMode="auto">
          <a:xfrm>
            <a:off x="746125" y="4927600"/>
            <a:ext cx="3824288" cy="1165225"/>
            <a:chOff x="746125" y="4927600"/>
            <a:chExt cx="3824288" cy="116522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AE26ACE-11E4-4946-B538-9675A60DA9F7}"/>
                </a:ext>
              </a:extLst>
            </p:cNvPr>
            <p:cNvSpPr/>
            <p:nvPr/>
          </p:nvSpPr>
          <p:spPr>
            <a:xfrm>
              <a:off x="746125" y="4927600"/>
              <a:ext cx="3824288" cy="1165225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2" name="TextBox 9">
              <a:extLst>
                <a:ext uri="{FF2B5EF4-FFF2-40B4-BE49-F238E27FC236}">
                  <a16:creationId xmlns:a16="http://schemas.microsoft.com/office/drawing/2014/main" id="{583B3EE9-48C4-4C06-8C9B-4BD000EED9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0738" y="5048250"/>
              <a:ext cx="3605212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“A bad attitude is like a flat tyre; you can’t go anywhere until you change it.”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79BF927-0950-4CBB-B9C4-9603628C4909}"/>
              </a:ext>
            </a:extLst>
          </p:cNvPr>
          <p:cNvGrpSpPr>
            <a:grpSpLocks/>
          </p:cNvGrpSpPr>
          <p:nvPr/>
        </p:nvGrpSpPr>
        <p:grpSpPr bwMode="auto">
          <a:xfrm>
            <a:off x="4714875" y="4927600"/>
            <a:ext cx="3678238" cy="1165225"/>
            <a:chOff x="4714875" y="4927600"/>
            <a:chExt cx="3678238" cy="1165225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2A567B7-1118-45B2-9EB8-7C9DECA359B4}"/>
                </a:ext>
              </a:extLst>
            </p:cNvPr>
            <p:cNvSpPr/>
            <p:nvPr/>
          </p:nvSpPr>
          <p:spPr>
            <a:xfrm>
              <a:off x="4714875" y="4927600"/>
              <a:ext cx="3678238" cy="1165225"/>
            </a:xfrm>
            <a:prstGeom prst="rect">
              <a:avLst/>
            </a:prstGeom>
            <a:solidFill>
              <a:srgbClr val="0195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20" name="TextBox 10">
              <a:extLst>
                <a:ext uri="{FF2B5EF4-FFF2-40B4-BE49-F238E27FC236}">
                  <a16:creationId xmlns:a16="http://schemas.microsoft.com/office/drawing/2014/main" id="{162129C3-0D3B-40E4-B72A-8EAB1FFFF1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03788" y="5187950"/>
              <a:ext cx="3240087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  <a:ea typeface="Roboto" panose="02000000000000000000" pitchFamily="2" charset="0"/>
                </a:rPr>
                <a:t>“Attitude is a little thing that can make a big difference.”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3D9D5364-A5F2-4EEF-8745-527EE6287C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 Positive Attitude</a:t>
            </a:r>
          </a:p>
        </p:txBody>
      </p:sp>
      <p:pic>
        <p:nvPicPr>
          <p:cNvPr id="18435" name="Talking Partners">
            <a:extLst>
              <a:ext uri="{FF2B5EF4-FFF2-40B4-BE49-F238E27FC236}">
                <a16:creationId xmlns:a16="http://schemas.microsoft.com/office/drawing/2014/main" id="{233F7A58-52DF-4845-9F49-4FC8B9443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FC4F588-7ED7-4D26-A6CB-3B94BDECBDA4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1565275"/>
            <a:ext cx="7639050" cy="603250"/>
            <a:chOff x="747713" y="1565275"/>
            <a:chExt cx="7639050" cy="60325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893A9D7-8171-4653-BF3E-E058C442FA00}"/>
                </a:ext>
              </a:extLst>
            </p:cNvPr>
            <p:cNvSpPr/>
            <p:nvPr/>
          </p:nvSpPr>
          <p:spPr>
            <a:xfrm>
              <a:off x="747713" y="1565275"/>
              <a:ext cx="7639050" cy="60325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51" name="TextBox 4">
              <a:extLst>
                <a:ext uri="{FF2B5EF4-FFF2-40B4-BE49-F238E27FC236}">
                  <a16:creationId xmlns:a16="http://schemas.microsoft.com/office/drawing/2014/main" id="{0932D5A8-DCFA-4506-B46B-5818D26588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1681163"/>
              <a:ext cx="51181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Which quote was your favourite?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029E93B-4D9B-4C7D-A113-227A73E9875F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2392363"/>
            <a:ext cx="7639050" cy="604837"/>
            <a:chOff x="747713" y="2392363"/>
            <a:chExt cx="7639050" cy="60483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E6A959A-1108-46CD-95A2-7228BC843A38}"/>
                </a:ext>
              </a:extLst>
            </p:cNvPr>
            <p:cNvSpPr/>
            <p:nvPr/>
          </p:nvSpPr>
          <p:spPr>
            <a:xfrm>
              <a:off x="747713" y="2392363"/>
              <a:ext cx="7639050" cy="60483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9" name="TextBox 5">
              <a:extLst>
                <a:ext uri="{FF2B5EF4-FFF2-40B4-BE49-F238E27FC236}">
                  <a16:creationId xmlns:a16="http://schemas.microsoft.com/office/drawing/2014/main" id="{2842409F-4604-4C60-8085-BC001B2AF3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2514600"/>
              <a:ext cx="5118100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Can you explain why you chose it?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FAA758E-F6B3-4BDA-B4C6-6DB466DB746B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4062413"/>
            <a:ext cx="7639050" cy="604837"/>
            <a:chOff x="747713" y="4062413"/>
            <a:chExt cx="7639050" cy="60483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052A78B-26C7-435A-B5F9-586D0E54C87B}"/>
                </a:ext>
              </a:extLst>
            </p:cNvPr>
            <p:cNvSpPr/>
            <p:nvPr/>
          </p:nvSpPr>
          <p:spPr>
            <a:xfrm>
              <a:off x="747713" y="4062413"/>
              <a:ext cx="7639050" cy="60483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7" name="TextBox 6">
              <a:extLst>
                <a:ext uri="{FF2B5EF4-FFF2-40B4-BE49-F238E27FC236}">
                  <a16:creationId xmlns:a16="http://schemas.microsoft.com/office/drawing/2014/main" id="{9E06F8C5-ED3D-4E51-893B-4A74F90E16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4179888"/>
              <a:ext cx="51181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Will you remember and use the quote you liked?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5EA86E14-3FBF-4910-9FDD-B2B8466DC763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3224213"/>
            <a:ext cx="7639050" cy="604837"/>
            <a:chOff x="747713" y="3224213"/>
            <a:chExt cx="7639050" cy="60483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DEEC1B4-0CBE-446F-8D84-44D8C3B9D833}"/>
                </a:ext>
              </a:extLst>
            </p:cNvPr>
            <p:cNvSpPr/>
            <p:nvPr/>
          </p:nvSpPr>
          <p:spPr>
            <a:xfrm>
              <a:off x="747713" y="3224213"/>
              <a:ext cx="7639050" cy="60483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5" name="TextBox 7">
              <a:extLst>
                <a:ext uri="{FF2B5EF4-FFF2-40B4-BE49-F238E27FC236}">
                  <a16:creationId xmlns:a16="http://schemas.microsoft.com/office/drawing/2014/main" id="{845F6789-A83E-4622-AA31-8780434C15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3348038"/>
              <a:ext cx="511810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Why are quotes like these helpful?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E87E80B4-E266-443E-BCF9-A630013DFB52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4913313"/>
            <a:ext cx="7639050" cy="1108075"/>
            <a:chOff x="747713" y="4913313"/>
            <a:chExt cx="7639050" cy="110807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9B9F23D-1065-4117-BB9E-04DF403D4300}"/>
                </a:ext>
              </a:extLst>
            </p:cNvPr>
            <p:cNvSpPr/>
            <p:nvPr/>
          </p:nvSpPr>
          <p:spPr>
            <a:xfrm>
              <a:off x="747713" y="4913313"/>
              <a:ext cx="7639050" cy="11080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id="{51E0D6FA-EB99-4363-AD6D-E65C17408B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325" y="5013325"/>
              <a:ext cx="4110038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How can positive thinking or having a positive attitude help us to have happy minds?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923FE586-410D-4CA0-820D-9E6A3ED5E6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992757"/>
            <a:ext cx="3456384" cy="4374262"/>
          </a:xfrm>
          <a:prstGeom prst="roundRect">
            <a:avLst>
              <a:gd name="adj" fmla="val 0"/>
            </a:avLst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DFDD2060-DAE9-4E12-987A-A797AB8D2D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7283450" cy="993775"/>
          </a:xfrm>
        </p:spPr>
        <p:txBody>
          <a:bodyPr/>
          <a:lstStyle/>
          <a:p>
            <a:pPr eaLnBrk="1" hangingPunct="1"/>
            <a:r>
              <a:rPr lang="en-GB" altLang="en-US"/>
              <a:t>The Science of Happiness</a:t>
            </a:r>
          </a:p>
        </p:txBody>
      </p:sp>
      <p:pic>
        <p:nvPicPr>
          <p:cNvPr id="19459" name="Whole Class">
            <a:extLst>
              <a:ext uri="{FF2B5EF4-FFF2-40B4-BE49-F238E27FC236}">
                <a16:creationId xmlns:a16="http://schemas.microsoft.com/office/drawing/2014/main" id="{4A3D2379-8329-4886-9D8F-E2855C81C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7ECA415-5E2D-4FFB-BF22-FCDB03F5E8FF}"/>
              </a:ext>
            </a:extLst>
          </p:cNvPr>
          <p:cNvSpPr/>
          <p:nvPr/>
        </p:nvSpPr>
        <p:spPr>
          <a:xfrm>
            <a:off x="755650" y="1471613"/>
            <a:ext cx="7631113" cy="23177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E4B330-B100-4712-9F81-1CEDF06EA5F4}"/>
              </a:ext>
            </a:extLst>
          </p:cNvPr>
          <p:cNvSpPr/>
          <p:nvPr/>
        </p:nvSpPr>
        <p:spPr>
          <a:xfrm>
            <a:off x="4711700" y="4051300"/>
            <a:ext cx="3675063" cy="20685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2" name="TextBox 3">
            <a:extLst>
              <a:ext uri="{FF2B5EF4-FFF2-40B4-BE49-F238E27FC236}">
                <a16:creationId xmlns:a16="http://schemas.microsoft.com/office/drawing/2014/main" id="{3AE4A9B8-F5CB-4D5E-BCA5-954942DB8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1598613"/>
            <a:ext cx="728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Never before has there been more research into happiness and how it affects our whole lives.</a:t>
            </a:r>
          </a:p>
        </p:txBody>
      </p:sp>
      <p:sp>
        <p:nvSpPr>
          <p:cNvPr id="19463" name="TextBox 4">
            <a:extLst>
              <a:ext uri="{FF2B5EF4-FFF2-40B4-BE49-F238E27FC236}">
                <a16:creationId xmlns:a16="http://schemas.microsoft.com/office/drawing/2014/main" id="{738C1115-0F67-4112-BF55-835D91C8E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2308225"/>
            <a:ext cx="72818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Scientists have found that happy people are more successful – that means that they are more likely to achieve their goals.</a:t>
            </a:r>
          </a:p>
        </p:txBody>
      </p:sp>
      <p:sp>
        <p:nvSpPr>
          <p:cNvPr id="19464" name="TextBox 5">
            <a:extLst>
              <a:ext uri="{FF2B5EF4-FFF2-40B4-BE49-F238E27FC236}">
                <a16:creationId xmlns:a16="http://schemas.microsoft.com/office/drawing/2014/main" id="{AB10E7C5-023F-4C68-9CAB-7BF251CD3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3019425"/>
            <a:ext cx="7281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In schools, research shows that happy children learn better and make more progress.</a:t>
            </a:r>
          </a:p>
        </p:txBody>
      </p:sp>
      <p:sp>
        <p:nvSpPr>
          <p:cNvPr id="19465" name="TextBox 6">
            <a:extLst>
              <a:ext uri="{FF2B5EF4-FFF2-40B4-BE49-F238E27FC236}">
                <a16:creationId xmlns:a16="http://schemas.microsoft.com/office/drawing/2014/main" id="{C85105A3-D261-43F7-8FBE-C6C41333B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5213" y="4389438"/>
            <a:ext cx="3346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However, one study found that only 17% (that’s 17 out of 100) of the people in the world are living truly happy lives.</a:t>
            </a:r>
          </a:p>
        </p:txBody>
      </p:sp>
      <p:pic>
        <p:nvPicPr>
          <p:cNvPr id="19466" name="Picture 8">
            <a:extLst>
              <a:ext uri="{FF2B5EF4-FFF2-40B4-BE49-F238E27FC236}">
                <a16:creationId xmlns:a16="http://schemas.microsoft.com/office/drawing/2014/main" id="{484DA58B-C2B6-4494-AE54-4AC60F9C3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51300"/>
            <a:ext cx="3676650" cy="206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9462" grpId="0"/>
      <p:bldP spid="19463" grpId="0"/>
      <p:bldP spid="19464" grpId="0"/>
      <p:bldP spid="194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4D501D16-3D9B-4B79-A691-30C3288E97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19256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The Science of Happiness</a:t>
            </a:r>
          </a:p>
        </p:txBody>
      </p:sp>
      <p:pic>
        <p:nvPicPr>
          <p:cNvPr id="20483" name="Whole Class">
            <a:extLst>
              <a:ext uri="{FF2B5EF4-FFF2-40B4-BE49-F238E27FC236}">
                <a16:creationId xmlns:a16="http://schemas.microsoft.com/office/drawing/2014/main" id="{FE5783D4-2E35-4804-AFA6-28A3C917D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4">
            <a:extLst>
              <a:ext uri="{FF2B5EF4-FFF2-40B4-BE49-F238E27FC236}">
                <a16:creationId xmlns:a16="http://schemas.microsoft.com/office/drawing/2014/main" id="{1F65A34E-DA61-4769-AAEE-A9B443B33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1538288"/>
            <a:ext cx="7489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Our brains are in charge of our feelings and emotions.</a:t>
            </a:r>
          </a:p>
        </p:txBody>
      </p:sp>
      <p:sp>
        <p:nvSpPr>
          <p:cNvPr id="20486" name="TextBox 5">
            <a:extLst>
              <a:ext uri="{FF2B5EF4-FFF2-40B4-BE49-F238E27FC236}">
                <a16:creationId xmlns:a16="http://schemas.microsoft.com/office/drawing/2014/main" id="{85D9654A-5682-414D-B12F-128AB4357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2036763"/>
            <a:ext cx="7489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There are chemicals in our brains that actually make us feel happy.</a:t>
            </a:r>
          </a:p>
        </p:txBody>
      </p:sp>
      <p:sp>
        <p:nvSpPr>
          <p:cNvPr id="20487" name="TextBox 6">
            <a:extLst>
              <a:ext uri="{FF2B5EF4-FFF2-40B4-BE49-F238E27FC236}">
                <a16:creationId xmlns:a16="http://schemas.microsoft.com/office/drawing/2014/main" id="{B2B7BA49-A5ED-4062-A30C-60125D33C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2536825"/>
            <a:ext cx="7489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There are four main chemicals. They have tricky names…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61145E9-A697-4621-954F-62ADF4731A9D}"/>
              </a:ext>
            </a:extLst>
          </p:cNvPr>
          <p:cNvGrpSpPr>
            <a:grpSpLocks/>
          </p:cNvGrpSpPr>
          <p:nvPr/>
        </p:nvGrpSpPr>
        <p:grpSpPr bwMode="auto">
          <a:xfrm>
            <a:off x="1259632" y="4423023"/>
            <a:ext cx="6412366" cy="1336675"/>
            <a:chOff x="817563" y="3951288"/>
            <a:chExt cx="6923087" cy="133667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CD8EE83-FBD5-4198-9FD1-722CF693DD02}"/>
                </a:ext>
              </a:extLst>
            </p:cNvPr>
            <p:cNvSpPr/>
            <p:nvPr/>
          </p:nvSpPr>
          <p:spPr>
            <a:xfrm>
              <a:off x="817563" y="3951288"/>
              <a:ext cx="6923087" cy="13366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0494" name="TextBox 11">
              <a:extLst>
                <a:ext uri="{FF2B5EF4-FFF2-40B4-BE49-F238E27FC236}">
                  <a16:creationId xmlns:a16="http://schemas.microsoft.com/office/drawing/2014/main" id="{9A859A43-1C24-4572-B626-77909D6677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2988" y="4127500"/>
              <a:ext cx="4594652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The fantastic news is that there are things we can do to trigger our brains to release these ‘feel-good’ chemicals!</a:t>
              </a:r>
            </a:p>
          </p:txBody>
        </p:sp>
      </p:grpSp>
      <p:pic>
        <p:nvPicPr>
          <p:cNvPr id="20493" name="Picture 13">
            <a:extLst>
              <a:ext uri="{FF2B5EF4-FFF2-40B4-BE49-F238E27FC236}">
                <a16:creationId xmlns:a16="http://schemas.microsoft.com/office/drawing/2014/main" id="{F81010FE-FB1F-45B6-B625-748BEFAC3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847" y="4046709"/>
            <a:ext cx="2090737" cy="2089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9DFEC93-7595-4FFE-8491-E5E129FA2F30}"/>
              </a:ext>
            </a:extLst>
          </p:cNvPr>
          <p:cNvSpPr/>
          <p:nvPr/>
        </p:nvSpPr>
        <p:spPr>
          <a:xfrm>
            <a:off x="755650" y="3256657"/>
            <a:ext cx="1524000" cy="460375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dopamine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9795688-5221-4BE5-B371-B3DE263F259A}"/>
              </a:ext>
            </a:extLst>
          </p:cNvPr>
          <p:cNvSpPr/>
          <p:nvPr/>
        </p:nvSpPr>
        <p:spPr>
          <a:xfrm>
            <a:off x="2791883" y="3256657"/>
            <a:ext cx="1524000" cy="460375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oxytocin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0D946A-A5E6-4D6E-864D-CB75484FCCAB}"/>
              </a:ext>
            </a:extLst>
          </p:cNvPr>
          <p:cNvSpPr/>
          <p:nvPr/>
        </p:nvSpPr>
        <p:spPr>
          <a:xfrm>
            <a:off x="4828116" y="3256657"/>
            <a:ext cx="1524000" cy="460375"/>
          </a:xfrm>
          <a:prstGeom prst="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serotonin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F9170C-3CB2-4C39-9384-B8C2B17A486E}"/>
              </a:ext>
            </a:extLst>
          </p:cNvPr>
          <p:cNvSpPr/>
          <p:nvPr/>
        </p:nvSpPr>
        <p:spPr>
          <a:xfrm>
            <a:off x="6864350" y="3256657"/>
            <a:ext cx="1524000" cy="460375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endorphins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75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  <p:bldP spid="4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E699AAD6-EDA9-4D07-B1EA-A070714965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How to be Happy</a:t>
            </a:r>
          </a:p>
        </p:txBody>
      </p:sp>
      <p:pic>
        <p:nvPicPr>
          <p:cNvPr id="21507" name="Whole Class">
            <a:extLst>
              <a:ext uri="{FF2B5EF4-FFF2-40B4-BE49-F238E27FC236}">
                <a16:creationId xmlns:a16="http://schemas.microsoft.com/office/drawing/2014/main" id="{7394F326-A62C-47D9-BB99-6EBD08D63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8" name="Group 29">
            <a:extLst>
              <a:ext uri="{FF2B5EF4-FFF2-40B4-BE49-F238E27FC236}">
                <a16:creationId xmlns:a16="http://schemas.microsoft.com/office/drawing/2014/main" id="{ABE0D534-1BA9-43BE-9176-9EFB38C75BE4}"/>
              </a:ext>
            </a:extLst>
          </p:cNvPr>
          <p:cNvGrpSpPr>
            <a:grpSpLocks/>
          </p:cNvGrpSpPr>
          <p:nvPr/>
        </p:nvGrpSpPr>
        <p:grpSpPr bwMode="auto">
          <a:xfrm>
            <a:off x="901700" y="1544638"/>
            <a:ext cx="2182813" cy="993775"/>
            <a:chOff x="901411" y="1544474"/>
            <a:chExt cx="2183597" cy="994306"/>
          </a:xfrm>
        </p:grpSpPr>
        <p:sp>
          <p:nvSpPr>
            <p:cNvPr id="17" name="Rectangle 16">
              <a:hlinkClick r:id="rId3" action="ppaction://hlinksldjump"/>
              <a:extLst>
                <a:ext uri="{FF2B5EF4-FFF2-40B4-BE49-F238E27FC236}">
                  <a16:creationId xmlns:a16="http://schemas.microsoft.com/office/drawing/2014/main" id="{6FABD3F7-D65C-4125-97EC-38A6EF0C5AD5}"/>
                </a:ext>
              </a:extLst>
            </p:cNvPr>
            <p:cNvSpPr/>
            <p:nvPr/>
          </p:nvSpPr>
          <p:spPr>
            <a:xfrm>
              <a:off x="901411" y="1544474"/>
              <a:ext cx="2183597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43" name="TextBox 4">
              <a:hlinkClick r:id="rId3" action="ppaction://hlinksldjump"/>
              <a:extLst>
                <a:ext uri="{FF2B5EF4-FFF2-40B4-BE49-F238E27FC236}">
                  <a16:creationId xmlns:a16="http://schemas.microsoft.com/office/drawing/2014/main" id="{8D1C32D3-912D-49A3-8057-BF16072995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4723" y="1702572"/>
              <a:ext cx="187697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Find ways to relax your mind.</a:t>
              </a:r>
            </a:p>
          </p:txBody>
        </p:sp>
      </p:grpSp>
      <p:grpSp>
        <p:nvGrpSpPr>
          <p:cNvPr id="21509" name="Group 30">
            <a:extLst>
              <a:ext uri="{FF2B5EF4-FFF2-40B4-BE49-F238E27FC236}">
                <a16:creationId xmlns:a16="http://schemas.microsoft.com/office/drawing/2014/main" id="{11D36469-8514-4B53-88BE-92657108E871}"/>
              </a:ext>
            </a:extLst>
          </p:cNvPr>
          <p:cNvGrpSpPr>
            <a:grpSpLocks/>
          </p:cNvGrpSpPr>
          <p:nvPr/>
        </p:nvGrpSpPr>
        <p:grpSpPr bwMode="auto">
          <a:xfrm>
            <a:off x="3267075" y="1544638"/>
            <a:ext cx="2633663" cy="993775"/>
            <a:chOff x="3267157" y="1544474"/>
            <a:chExt cx="2632972" cy="994306"/>
          </a:xfrm>
        </p:grpSpPr>
        <p:sp>
          <p:nvSpPr>
            <p:cNvPr id="18" name="Rectangle 17">
              <a:hlinkClick r:id="rId4" action="ppaction://hlinksldjump"/>
              <a:extLst>
                <a:ext uri="{FF2B5EF4-FFF2-40B4-BE49-F238E27FC236}">
                  <a16:creationId xmlns:a16="http://schemas.microsoft.com/office/drawing/2014/main" id="{6FA5788F-65C3-4CF3-A890-DA990C33C4BC}"/>
                </a:ext>
              </a:extLst>
            </p:cNvPr>
            <p:cNvSpPr/>
            <p:nvPr/>
          </p:nvSpPr>
          <p:spPr>
            <a:xfrm>
              <a:off x="3267157" y="1544474"/>
              <a:ext cx="2632972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41" name="TextBox 5">
              <a:hlinkClick r:id="rId4" action="ppaction://hlinksldjump"/>
              <a:extLst>
                <a:ext uri="{FF2B5EF4-FFF2-40B4-BE49-F238E27FC236}">
                  <a16:creationId xmlns:a16="http://schemas.microsoft.com/office/drawing/2014/main" id="{0D8BAC65-C7EF-474A-8915-85AAAA25D5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3523" y="1856961"/>
              <a:ext cx="21602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Get plenty of sleep.</a:t>
              </a:r>
            </a:p>
          </p:txBody>
        </p:sp>
      </p:grpSp>
      <p:grpSp>
        <p:nvGrpSpPr>
          <p:cNvPr id="21510" name="Group 31">
            <a:extLst>
              <a:ext uri="{FF2B5EF4-FFF2-40B4-BE49-F238E27FC236}">
                <a16:creationId xmlns:a16="http://schemas.microsoft.com/office/drawing/2014/main" id="{C52CADE1-80E3-4D2C-8235-F297FDF39D4D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1546225"/>
            <a:ext cx="2165350" cy="995363"/>
            <a:chOff x="6084676" y="1546873"/>
            <a:chExt cx="2165005" cy="994306"/>
          </a:xfrm>
        </p:grpSpPr>
        <p:sp>
          <p:nvSpPr>
            <p:cNvPr id="19" name="Rectangle 18">
              <a:hlinkClick r:id="rId5" action="ppaction://hlinksldjump"/>
              <a:extLst>
                <a:ext uri="{FF2B5EF4-FFF2-40B4-BE49-F238E27FC236}">
                  <a16:creationId xmlns:a16="http://schemas.microsoft.com/office/drawing/2014/main" id="{14FC5437-5D1D-4F27-B13D-6BE0AB8C1A8E}"/>
                </a:ext>
              </a:extLst>
            </p:cNvPr>
            <p:cNvSpPr/>
            <p:nvPr/>
          </p:nvSpPr>
          <p:spPr>
            <a:xfrm>
              <a:off x="6084676" y="1546873"/>
              <a:ext cx="2165005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9" name="TextBox 6">
              <a:hlinkClick r:id="rId5" action="ppaction://hlinksldjump"/>
              <a:extLst>
                <a:ext uri="{FF2B5EF4-FFF2-40B4-BE49-F238E27FC236}">
                  <a16:creationId xmlns:a16="http://schemas.microsoft.com/office/drawing/2014/main" id="{EB3EC467-FE7A-4D4D-ADFD-E0148C3C39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80834" y="1849258"/>
              <a:ext cx="19726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Smile and laugh.</a:t>
              </a:r>
            </a:p>
          </p:txBody>
        </p:sp>
      </p:grpSp>
      <p:grpSp>
        <p:nvGrpSpPr>
          <p:cNvPr id="21511" name="Group 38">
            <a:extLst>
              <a:ext uri="{FF2B5EF4-FFF2-40B4-BE49-F238E27FC236}">
                <a16:creationId xmlns:a16="http://schemas.microsoft.com/office/drawing/2014/main" id="{165D882D-FE9D-4D1F-BD5F-111E8C78CB42}"/>
              </a:ext>
            </a:extLst>
          </p:cNvPr>
          <p:cNvGrpSpPr>
            <a:grpSpLocks/>
          </p:cNvGrpSpPr>
          <p:nvPr/>
        </p:nvGrpSpPr>
        <p:grpSpPr bwMode="auto">
          <a:xfrm>
            <a:off x="901700" y="2697163"/>
            <a:ext cx="2182813" cy="993775"/>
            <a:chOff x="901411" y="2697422"/>
            <a:chExt cx="2183597" cy="994306"/>
          </a:xfrm>
        </p:grpSpPr>
        <p:sp>
          <p:nvSpPr>
            <p:cNvPr id="20" name="Rectangle 19">
              <a:hlinkClick r:id="rId6" action="ppaction://hlinksldjump"/>
              <a:extLst>
                <a:ext uri="{FF2B5EF4-FFF2-40B4-BE49-F238E27FC236}">
                  <a16:creationId xmlns:a16="http://schemas.microsoft.com/office/drawing/2014/main" id="{CF211AD9-D6A3-4754-AF02-715BBCF4B5CE}"/>
                </a:ext>
              </a:extLst>
            </p:cNvPr>
            <p:cNvSpPr/>
            <p:nvPr/>
          </p:nvSpPr>
          <p:spPr>
            <a:xfrm>
              <a:off x="901411" y="2697422"/>
              <a:ext cx="2183597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7" name="TextBox 7">
              <a:hlinkClick r:id="rId6" action="ppaction://hlinksldjump"/>
              <a:extLst>
                <a:ext uri="{FF2B5EF4-FFF2-40B4-BE49-F238E27FC236}">
                  <a16:creationId xmlns:a16="http://schemas.microsoft.com/office/drawing/2014/main" id="{414AB728-93AC-47AD-87BA-3538E50326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0707" y="2871410"/>
              <a:ext cx="216500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Spend time with family and friends.</a:t>
              </a:r>
            </a:p>
          </p:txBody>
        </p:sp>
      </p:grpSp>
      <p:grpSp>
        <p:nvGrpSpPr>
          <p:cNvPr id="21512" name="Group 37">
            <a:extLst>
              <a:ext uri="{FF2B5EF4-FFF2-40B4-BE49-F238E27FC236}">
                <a16:creationId xmlns:a16="http://schemas.microsoft.com/office/drawing/2014/main" id="{6805F7E6-0DD3-4D73-8A6D-246874E29220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5003800"/>
            <a:ext cx="2165350" cy="993775"/>
            <a:chOff x="3276449" y="2697422"/>
            <a:chExt cx="2632972" cy="994306"/>
          </a:xfrm>
        </p:grpSpPr>
        <p:sp>
          <p:nvSpPr>
            <p:cNvPr id="21" name="Rectangle 20">
              <a:hlinkClick r:id="rId7" action="ppaction://hlinksldjump"/>
              <a:extLst>
                <a:ext uri="{FF2B5EF4-FFF2-40B4-BE49-F238E27FC236}">
                  <a16:creationId xmlns:a16="http://schemas.microsoft.com/office/drawing/2014/main" id="{B5668030-0E7F-475E-A356-86221073828F}"/>
                </a:ext>
              </a:extLst>
            </p:cNvPr>
            <p:cNvSpPr/>
            <p:nvPr/>
          </p:nvSpPr>
          <p:spPr>
            <a:xfrm>
              <a:off x="3276449" y="2697422"/>
              <a:ext cx="2632972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1535" name="TextBox 8">
              <a:hlinkClick r:id="rId8" action="ppaction://hlinksldjump"/>
              <a:extLst>
                <a:ext uri="{FF2B5EF4-FFF2-40B4-BE49-F238E27FC236}">
                  <a16:creationId xmlns:a16="http://schemas.microsoft.com/office/drawing/2014/main" id="{D80787B8-F649-4818-9C31-20706C04F6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4534" y="2706803"/>
              <a:ext cx="2500301" cy="923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Accept yourself and be proud of who you are.</a:t>
              </a:r>
            </a:p>
          </p:txBody>
        </p:sp>
      </p:grpSp>
      <p:grpSp>
        <p:nvGrpSpPr>
          <p:cNvPr id="21513" name="Group 32">
            <a:extLst>
              <a:ext uri="{FF2B5EF4-FFF2-40B4-BE49-F238E27FC236}">
                <a16:creationId xmlns:a16="http://schemas.microsoft.com/office/drawing/2014/main" id="{74E4DBD9-E43F-4E1A-83ED-1C14A1AC55F1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2697163"/>
            <a:ext cx="2165350" cy="993775"/>
            <a:chOff x="6084676" y="2697422"/>
            <a:chExt cx="2165005" cy="994306"/>
          </a:xfrm>
        </p:grpSpPr>
        <p:sp>
          <p:nvSpPr>
            <p:cNvPr id="22" name="Rectangle 21">
              <a:hlinkClick r:id="rId9" action="ppaction://hlinksldjump"/>
              <a:extLst>
                <a:ext uri="{FF2B5EF4-FFF2-40B4-BE49-F238E27FC236}">
                  <a16:creationId xmlns:a16="http://schemas.microsoft.com/office/drawing/2014/main" id="{93D99E2F-263A-4320-8B09-ECA7D0B387FC}"/>
                </a:ext>
              </a:extLst>
            </p:cNvPr>
            <p:cNvSpPr/>
            <p:nvPr/>
          </p:nvSpPr>
          <p:spPr>
            <a:xfrm>
              <a:off x="6084676" y="2697422"/>
              <a:ext cx="2165005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3" name="TextBox 9">
              <a:hlinkClick r:id="rId9" action="ppaction://hlinksldjump"/>
              <a:extLst>
                <a:ext uri="{FF2B5EF4-FFF2-40B4-BE49-F238E27FC236}">
                  <a16:creationId xmlns:a16="http://schemas.microsoft.com/office/drawing/2014/main" id="{454A55B2-898C-4CA8-AEE2-F1DCBE7409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60855" y="3009909"/>
              <a:ext cx="16126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Eat healthily.</a:t>
              </a:r>
            </a:p>
          </p:txBody>
        </p:sp>
      </p:grpSp>
      <p:grpSp>
        <p:nvGrpSpPr>
          <p:cNvPr id="21514" name="Group 39">
            <a:extLst>
              <a:ext uri="{FF2B5EF4-FFF2-40B4-BE49-F238E27FC236}">
                <a16:creationId xmlns:a16="http://schemas.microsoft.com/office/drawing/2014/main" id="{17061949-C42B-4200-BCFB-C4548CB538EF}"/>
              </a:ext>
            </a:extLst>
          </p:cNvPr>
          <p:cNvGrpSpPr>
            <a:grpSpLocks/>
          </p:cNvGrpSpPr>
          <p:nvPr/>
        </p:nvGrpSpPr>
        <p:grpSpPr bwMode="auto">
          <a:xfrm>
            <a:off x="901700" y="3849688"/>
            <a:ext cx="2182813" cy="995362"/>
            <a:chOff x="901411" y="3850370"/>
            <a:chExt cx="2183597" cy="994306"/>
          </a:xfrm>
        </p:grpSpPr>
        <p:sp>
          <p:nvSpPr>
            <p:cNvPr id="23" name="Rectangle 22">
              <a:hlinkClick r:id="rId10" action="ppaction://hlinksldjump"/>
              <a:extLst>
                <a:ext uri="{FF2B5EF4-FFF2-40B4-BE49-F238E27FC236}">
                  <a16:creationId xmlns:a16="http://schemas.microsoft.com/office/drawing/2014/main" id="{79FD5D35-1E5D-4436-A31F-85181EB842BD}"/>
                </a:ext>
              </a:extLst>
            </p:cNvPr>
            <p:cNvSpPr/>
            <p:nvPr/>
          </p:nvSpPr>
          <p:spPr>
            <a:xfrm>
              <a:off x="901411" y="3850370"/>
              <a:ext cx="2183597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31" name="TextBox 10">
              <a:hlinkClick r:id="rId10" action="ppaction://hlinksldjump"/>
              <a:extLst>
                <a:ext uri="{FF2B5EF4-FFF2-40B4-BE49-F238E27FC236}">
                  <a16:creationId xmlns:a16="http://schemas.microsoft.com/office/drawing/2014/main" id="{0CE85174-F94E-448F-915D-0D52C7FFC8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0707" y="4162857"/>
              <a:ext cx="21650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Be fair and honest.</a:t>
              </a:r>
            </a:p>
          </p:txBody>
        </p:sp>
      </p:grpSp>
      <p:grpSp>
        <p:nvGrpSpPr>
          <p:cNvPr id="21515" name="Group 36">
            <a:extLst>
              <a:ext uri="{FF2B5EF4-FFF2-40B4-BE49-F238E27FC236}">
                <a16:creationId xmlns:a16="http://schemas.microsoft.com/office/drawing/2014/main" id="{D61FD48C-F54F-4E42-A2A1-62D53191D66F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3859213"/>
            <a:ext cx="2632075" cy="993775"/>
            <a:chOff x="3276449" y="3859261"/>
            <a:chExt cx="2632972" cy="994306"/>
          </a:xfrm>
        </p:grpSpPr>
        <p:sp>
          <p:nvSpPr>
            <p:cNvPr id="24" name="Rectangle 23">
              <a:hlinkClick r:id="rId11" action="ppaction://hlinksldjump"/>
              <a:extLst>
                <a:ext uri="{FF2B5EF4-FFF2-40B4-BE49-F238E27FC236}">
                  <a16:creationId xmlns:a16="http://schemas.microsoft.com/office/drawing/2014/main" id="{102EE49B-ABEE-437D-9868-26278BEA302F}"/>
                </a:ext>
              </a:extLst>
            </p:cNvPr>
            <p:cNvSpPr/>
            <p:nvPr/>
          </p:nvSpPr>
          <p:spPr>
            <a:xfrm>
              <a:off x="3276449" y="3859261"/>
              <a:ext cx="2632972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9" name="TextBox 11">
              <a:hlinkClick r:id="rId11" action="ppaction://hlinksldjump"/>
              <a:extLst>
                <a:ext uri="{FF2B5EF4-FFF2-40B4-BE49-F238E27FC236}">
                  <a16:creationId xmlns:a16="http://schemas.microsoft.com/office/drawing/2014/main" id="{A9EE541A-705D-44C0-B893-81D33AB60B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8050" y="4171748"/>
              <a:ext cx="21650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Listen to music.</a:t>
              </a:r>
            </a:p>
          </p:txBody>
        </p:sp>
      </p:grpSp>
      <p:grpSp>
        <p:nvGrpSpPr>
          <p:cNvPr id="21516" name="Group 33">
            <a:extLst>
              <a:ext uri="{FF2B5EF4-FFF2-40B4-BE49-F238E27FC236}">
                <a16:creationId xmlns:a16="http://schemas.microsoft.com/office/drawing/2014/main" id="{AFDDBDD0-5697-44BC-A599-4F3E588F981B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3848100"/>
            <a:ext cx="2165350" cy="993775"/>
            <a:chOff x="6084676" y="3847971"/>
            <a:chExt cx="2165005" cy="994306"/>
          </a:xfrm>
        </p:grpSpPr>
        <p:sp>
          <p:nvSpPr>
            <p:cNvPr id="25" name="Rectangle 24">
              <a:hlinkClick r:id="rId12" action="ppaction://hlinksldjump"/>
              <a:extLst>
                <a:ext uri="{FF2B5EF4-FFF2-40B4-BE49-F238E27FC236}">
                  <a16:creationId xmlns:a16="http://schemas.microsoft.com/office/drawing/2014/main" id="{E0FFD8DD-AF64-45AE-9129-5BED496F3B67}"/>
                </a:ext>
              </a:extLst>
            </p:cNvPr>
            <p:cNvSpPr/>
            <p:nvPr/>
          </p:nvSpPr>
          <p:spPr>
            <a:xfrm>
              <a:off x="6084676" y="3847971"/>
              <a:ext cx="2165005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7" name="TextBox 12">
              <a:hlinkClick r:id="rId12" action="ppaction://hlinksldjump"/>
              <a:extLst>
                <a:ext uri="{FF2B5EF4-FFF2-40B4-BE49-F238E27FC236}">
                  <a16:creationId xmlns:a16="http://schemas.microsoft.com/office/drawing/2014/main" id="{E6BFA6F7-A1B8-47E3-BC9F-A616BBAE9C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84676" y="4160458"/>
              <a:ext cx="21650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Care for others.</a:t>
              </a:r>
            </a:p>
          </p:txBody>
        </p:sp>
      </p:grpSp>
      <p:grpSp>
        <p:nvGrpSpPr>
          <p:cNvPr id="21517" name="Group 40">
            <a:extLst>
              <a:ext uri="{FF2B5EF4-FFF2-40B4-BE49-F238E27FC236}">
                <a16:creationId xmlns:a16="http://schemas.microsoft.com/office/drawing/2014/main" id="{9A00C35B-885B-4D0F-A90F-959B678477D0}"/>
              </a:ext>
            </a:extLst>
          </p:cNvPr>
          <p:cNvGrpSpPr>
            <a:grpSpLocks/>
          </p:cNvGrpSpPr>
          <p:nvPr/>
        </p:nvGrpSpPr>
        <p:grpSpPr bwMode="auto">
          <a:xfrm>
            <a:off x="893763" y="5003800"/>
            <a:ext cx="2198687" cy="993775"/>
            <a:chOff x="894318" y="5003318"/>
            <a:chExt cx="2197783" cy="994306"/>
          </a:xfrm>
        </p:grpSpPr>
        <p:sp>
          <p:nvSpPr>
            <p:cNvPr id="26" name="Rectangle 25">
              <a:hlinkClick r:id="rId13" action="ppaction://hlinksldjump"/>
              <a:extLst>
                <a:ext uri="{FF2B5EF4-FFF2-40B4-BE49-F238E27FC236}">
                  <a16:creationId xmlns:a16="http://schemas.microsoft.com/office/drawing/2014/main" id="{C4223A65-CA86-4727-8F41-D4D89F09F2B7}"/>
                </a:ext>
              </a:extLst>
            </p:cNvPr>
            <p:cNvSpPr/>
            <p:nvPr/>
          </p:nvSpPr>
          <p:spPr>
            <a:xfrm>
              <a:off x="894318" y="5003318"/>
              <a:ext cx="2197783" cy="99430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5" name="TextBox 13">
              <a:hlinkClick r:id="rId13" action="ppaction://hlinksldjump"/>
              <a:extLst>
                <a:ext uri="{FF2B5EF4-FFF2-40B4-BE49-F238E27FC236}">
                  <a16:creationId xmlns:a16="http://schemas.microsoft.com/office/drawing/2014/main" id="{B10DD27C-B49F-4F3E-901D-AC87551797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4722" y="5166626"/>
              <a:ext cx="187697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Take up a hobby or join a club.</a:t>
              </a:r>
            </a:p>
          </p:txBody>
        </p:sp>
      </p:grpSp>
      <p:grpSp>
        <p:nvGrpSpPr>
          <p:cNvPr id="21518" name="Group 35">
            <a:extLst>
              <a:ext uri="{FF2B5EF4-FFF2-40B4-BE49-F238E27FC236}">
                <a16:creationId xmlns:a16="http://schemas.microsoft.com/office/drawing/2014/main" id="{7B0520BF-12C9-4E72-B606-D4E135FEF6BB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5003800"/>
            <a:ext cx="2632075" cy="993775"/>
            <a:chOff x="3276449" y="5003318"/>
            <a:chExt cx="2632972" cy="994306"/>
          </a:xfrm>
        </p:grpSpPr>
        <p:sp>
          <p:nvSpPr>
            <p:cNvPr id="27" name="Rectangle 26">
              <a:hlinkClick r:id="rId14" action="ppaction://hlinksldjump"/>
              <a:extLst>
                <a:ext uri="{FF2B5EF4-FFF2-40B4-BE49-F238E27FC236}">
                  <a16:creationId xmlns:a16="http://schemas.microsoft.com/office/drawing/2014/main" id="{A9E2BB8F-2826-4A12-9DC1-F270FF5EB640}"/>
                </a:ext>
              </a:extLst>
            </p:cNvPr>
            <p:cNvSpPr/>
            <p:nvPr/>
          </p:nvSpPr>
          <p:spPr>
            <a:xfrm>
              <a:off x="3276449" y="5003318"/>
              <a:ext cx="2632972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3" name="TextBox 14">
              <a:hlinkClick r:id="rId14" action="ppaction://hlinksldjump"/>
              <a:extLst>
                <a:ext uri="{FF2B5EF4-FFF2-40B4-BE49-F238E27FC236}">
                  <a16:creationId xmlns:a16="http://schemas.microsoft.com/office/drawing/2014/main" id="{91A51943-F687-43CF-912C-F791F7302A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5973" y="5175712"/>
              <a:ext cx="173534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Work hard to achieve a goal.</a:t>
              </a:r>
            </a:p>
          </p:txBody>
        </p:sp>
      </p:grpSp>
      <p:grpSp>
        <p:nvGrpSpPr>
          <p:cNvPr id="21519" name="Group 34">
            <a:extLst>
              <a:ext uri="{FF2B5EF4-FFF2-40B4-BE49-F238E27FC236}">
                <a16:creationId xmlns:a16="http://schemas.microsoft.com/office/drawing/2014/main" id="{C08174F9-F063-499B-BE42-6FEABD9F0D5C}"/>
              </a:ext>
            </a:extLst>
          </p:cNvPr>
          <p:cNvGrpSpPr>
            <a:grpSpLocks/>
          </p:cNvGrpSpPr>
          <p:nvPr/>
        </p:nvGrpSpPr>
        <p:grpSpPr bwMode="auto">
          <a:xfrm>
            <a:off x="3267075" y="2697163"/>
            <a:ext cx="2632075" cy="993775"/>
            <a:chOff x="6084676" y="5003318"/>
            <a:chExt cx="2165005" cy="994306"/>
          </a:xfrm>
        </p:grpSpPr>
        <p:sp>
          <p:nvSpPr>
            <p:cNvPr id="28" name="Rectangle 27">
              <a:hlinkClick r:id="rId15" action="ppaction://hlinksldjump"/>
              <a:extLst>
                <a:ext uri="{FF2B5EF4-FFF2-40B4-BE49-F238E27FC236}">
                  <a16:creationId xmlns:a16="http://schemas.microsoft.com/office/drawing/2014/main" id="{70457B83-8AA3-44EC-8760-50F13707DBE3}"/>
                </a:ext>
              </a:extLst>
            </p:cNvPr>
            <p:cNvSpPr/>
            <p:nvPr/>
          </p:nvSpPr>
          <p:spPr>
            <a:xfrm>
              <a:off x="6084676" y="5003318"/>
              <a:ext cx="2165005" cy="99430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1521" name="TextBox 15">
              <a:hlinkClick r:id="rId15" action="ppaction://hlinksldjump"/>
              <a:extLst>
                <a:ext uri="{FF2B5EF4-FFF2-40B4-BE49-F238E27FC236}">
                  <a16:creationId xmlns:a16="http://schemas.microsoft.com/office/drawing/2014/main" id="{2C81F986-2866-4CD6-9074-41A268F64D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28392" y="5300277"/>
              <a:ext cx="207757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Exercise regularly.</a:t>
              </a:r>
            </a:p>
          </p:txBody>
        </p:sp>
      </p:grpSp>
      <p:sp>
        <p:nvSpPr>
          <p:cNvPr id="3" name="Rectangle: Rounded Corners 2">
            <a:hlinkClick r:id="rId7" action="ppaction://hlinksldjump"/>
            <a:extLst>
              <a:ext uri="{FF2B5EF4-FFF2-40B4-BE49-F238E27FC236}">
                <a16:creationId xmlns:a16="http://schemas.microsoft.com/office/drawing/2014/main" id="{B9E9BCD3-D97C-4094-A788-9FE1BD3C07E2}"/>
              </a:ext>
            </a:extLst>
          </p:cNvPr>
          <p:cNvSpPr/>
          <p:nvPr/>
        </p:nvSpPr>
        <p:spPr>
          <a:xfrm>
            <a:off x="7783463" y="6057753"/>
            <a:ext cx="1008112" cy="501944"/>
          </a:xfrm>
          <a:prstGeom prst="roundRect">
            <a:avLst/>
          </a:prstGeom>
          <a:solidFill>
            <a:srgbClr val="18A0D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1C983154-61AF-4FA5-8C53-51188F96A5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800" dirty="0"/>
              <a:t>Find Ways to Relax Your Mind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24FE91B-1BF0-4CC2-AB16-C058E4395F2B}"/>
              </a:ext>
            </a:extLst>
          </p:cNvPr>
          <p:cNvGrpSpPr>
            <a:grpSpLocks/>
          </p:cNvGrpSpPr>
          <p:nvPr/>
        </p:nvGrpSpPr>
        <p:grpSpPr bwMode="auto">
          <a:xfrm>
            <a:off x="752475" y="1412776"/>
            <a:ext cx="7639050" cy="765175"/>
            <a:chOff x="752475" y="1473200"/>
            <a:chExt cx="7639050" cy="76517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316136E-7462-4B23-8545-4C46D50292B7}"/>
                </a:ext>
              </a:extLst>
            </p:cNvPr>
            <p:cNvSpPr/>
            <p:nvPr/>
          </p:nvSpPr>
          <p:spPr>
            <a:xfrm>
              <a:off x="752475" y="1473200"/>
              <a:ext cx="7639050" cy="76517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38" name="TextBox 2">
              <a:extLst>
                <a:ext uri="{FF2B5EF4-FFF2-40B4-BE49-F238E27FC236}">
                  <a16:creationId xmlns:a16="http://schemas.microsoft.com/office/drawing/2014/main" id="{108011AE-19A5-4DEC-A6DA-A9BA455817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55923" y="1532731"/>
              <a:ext cx="6632153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Your mind needs rest, just like your body, so try doing calm quiet activities.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4D75145-6D7E-4C16-9FBE-35F3DF16F132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5328121"/>
            <a:ext cx="7639050" cy="765175"/>
            <a:chOff x="747713" y="5391150"/>
            <a:chExt cx="7639050" cy="76517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201973B-794A-450A-BF3D-A7D7A3A2ABCC}"/>
                </a:ext>
              </a:extLst>
            </p:cNvPr>
            <p:cNvSpPr/>
            <p:nvPr/>
          </p:nvSpPr>
          <p:spPr>
            <a:xfrm>
              <a:off x="747713" y="5391150"/>
              <a:ext cx="7639050" cy="76517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36" name="TextBox 3">
              <a:extLst>
                <a:ext uri="{FF2B5EF4-FFF2-40B4-BE49-F238E27FC236}">
                  <a16:creationId xmlns:a16="http://schemas.microsoft.com/office/drawing/2014/main" id="{C6B1FBEA-18ED-48CB-BCA2-4D18D1C00C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5451475"/>
              <a:ext cx="735012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You could sit quietly and focus on your breathing, practise meditating or yoga, do some quiet colouring, read a book or do a jigsaw puzzle.</a:t>
              </a:r>
            </a:p>
          </p:txBody>
        </p:sp>
      </p:grpSp>
      <p:pic>
        <p:nvPicPr>
          <p:cNvPr id="22535" name="Picture 5">
            <a:extLst>
              <a:ext uri="{FF2B5EF4-FFF2-40B4-BE49-F238E27FC236}">
                <a16:creationId xmlns:a16="http://schemas.microsoft.com/office/drawing/2014/main" id="{E4AFA660-C09E-4F51-A150-2DD336ED8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425" y="2298886"/>
            <a:ext cx="4365625" cy="2908300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hlinkClick r:id="rId3" action="ppaction://hlinksldjump"/>
            <a:extLst>
              <a:ext uri="{FF2B5EF4-FFF2-40B4-BE49-F238E27FC236}">
                <a16:creationId xmlns:a16="http://schemas.microsoft.com/office/drawing/2014/main" id="{D6C8ED1C-431D-45CB-9597-CFFCEBB4376E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66FE226E-BC3D-48E1-BB45-C9DDDFA33E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Smile and Laugh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247A5E1-068B-433F-9965-2BDF17C2EBF9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1470025"/>
            <a:ext cx="7639050" cy="776288"/>
            <a:chOff x="747713" y="1470025"/>
            <a:chExt cx="7639050" cy="77628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E711AD1-4770-4F4C-98F3-6F6F1F99526E}"/>
                </a:ext>
              </a:extLst>
            </p:cNvPr>
            <p:cNvSpPr/>
            <p:nvPr/>
          </p:nvSpPr>
          <p:spPr>
            <a:xfrm>
              <a:off x="747713" y="1470025"/>
              <a:ext cx="7639050" cy="77628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62" name="TextBox 2">
              <a:extLst>
                <a:ext uri="{FF2B5EF4-FFF2-40B4-BE49-F238E27FC236}">
                  <a16:creationId xmlns:a16="http://schemas.microsoft.com/office/drawing/2014/main" id="{E3A17CBF-2445-4E5B-9A6E-9028F9DE08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1536700"/>
              <a:ext cx="735012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Did you know that laughing and even just smiling releases ‘feel-good’ chemicals in our brains?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B8BBC713-8063-4856-B5F6-F28B9AD20678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5548313"/>
            <a:ext cx="7639050" cy="617537"/>
            <a:chOff x="747713" y="5548313"/>
            <a:chExt cx="7639050" cy="617537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BFA47D8-7C1B-425D-86C2-9ADFFB70B86D}"/>
                </a:ext>
              </a:extLst>
            </p:cNvPr>
            <p:cNvSpPr/>
            <p:nvPr/>
          </p:nvSpPr>
          <p:spPr>
            <a:xfrm>
              <a:off x="747713" y="5548313"/>
              <a:ext cx="7639050" cy="61753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60" name="TextBox 3">
              <a:extLst>
                <a:ext uri="{FF2B5EF4-FFF2-40B4-BE49-F238E27FC236}">
                  <a16:creationId xmlns:a16="http://schemas.microsoft.com/office/drawing/2014/main" id="{8B01F395-8D46-4D16-A6E7-DA78C9338E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5651500"/>
              <a:ext cx="73501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Being a smiley person will draw others to you, too!</a:t>
              </a:r>
            </a:p>
          </p:txBody>
        </p:sp>
      </p:grpSp>
      <p:pic>
        <p:nvPicPr>
          <p:cNvPr id="23559" name="Picture 5">
            <a:extLst>
              <a:ext uri="{FF2B5EF4-FFF2-40B4-BE49-F238E27FC236}">
                <a16:creationId xmlns:a16="http://schemas.microsoft.com/office/drawing/2014/main" id="{E0471DDE-C0AA-4A93-B982-ADE3F7439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8" y="2397125"/>
            <a:ext cx="4505325" cy="3000375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F94D9D73-7ADE-4E1A-BCF7-26A8CC845C8D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0E4262F7-305A-4A8B-933A-A673A64EE5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Eat Healthily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D408EE0-DA03-4EA4-AFFB-FA58ADF94900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1473200"/>
            <a:ext cx="7639050" cy="730250"/>
            <a:chOff x="747713" y="1473200"/>
            <a:chExt cx="7639050" cy="73025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F694EE6-9DE6-484C-9349-2B943152826C}"/>
                </a:ext>
              </a:extLst>
            </p:cNvPr>
            <p:cNvSpPr/>
            <p:nvPr/>
          </p:nvSpPr>
          <p:spPr>
            <a:xfrm>
              <a:off x="747713" y="1473200"/>
              <a:ext cx="7639050" cy="73025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586" name="TextBox 2">
              <a:extLst>
                <a:ext uri="{FF2B5EF4-FFF2-40B4-BE49-F238E27FC236}">
                  <a16:creationId xmlns:a16="http://schemas.microsoft.com/office/drawing/2014/main" id="{32ABEAE1-BE42-4DD9-BF95-160351D08A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1514475"/>
              <a:ext cx="735012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Putting the right things into our bodies can make us feel good, giving our bodies all the nutrients it needs and helping us fight off illnesses.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FE01CA4-C987-41A7-9A27-48FE3D76E32F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5543550"/>
            <a:ext cx="7639050" cy="577850"/>
            <a:chOff x="747713" y="5543550"/>
            <a:chExt cx="7639050" cy="57785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33C34BB-5460-41BB-B9AA-B224B608B370}"/>
                </a:ext>
              </a:extLst>
            </p:cNvPr>
            <p:cNvSpPr/>
            <p:nvPr/>
          </p:nvSpPr>
          <p:spPr>
            <a:xfrm>
              <a:off x="747713" y="5543550"/>
              <a:ext cx="7639050" cy="57785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584" name="TextBox 3">
              <a:extLst>
                <a:ext uri="{FF2B5EF4-FFF2-40B4-BE49-F238E27FC236}">
                  <a16:creationId xmlns:a16="http://schemas.microsoft.com/office/drawing/2014/main" id="{E3974731-5E20-419D-B5A5-97D81F4C60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5648325"/>
              <a:ext cx="735012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Eating the wrong kinds of food can actually make us grouchy.</a:t>
              </a:r>
            </a:p>
          </p:txBody>
        </p:sp>
      </p:grpSp>
      <p:pic>
        <p:nvPicPr>
          <p:cNvPr id="24583" name="Picture 5">
            <a:extLst>
              <a:ext uri="{FF2B5EF4-FFF2-40B4-BE49-F238E27FC236}">
                <a16:creationId xmlns:a16="http://schemas.microsoft.com/office/drawing/2014/main" id="{4B3F1F09-773A-4B12-960A-F94E10A74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3" y="2387600"/>
            <a:ext cx="5489575" cy="2955925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AFC9B66E-F22A-45A5-859F-63732ECB2FD7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F6D1C4C7-CA44-40F9-AC13-615CF1F285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8" y="479425"/>
            <a:ext cx="7805737" cy="993775"/>
          </a:xfrm>
        </p:spPr>
        <p:txBody>
          <a:bodyPr/>
          <a:lstStyle/>
          <a:p>
            <a:pPr eaLnBrk="1" hangingPunct="1"/>
            <a:r>
              <a:rPr lang="en-GB" altLang="en-US" sz="3400"/>
              <a:t>Spend Time with Family and Friends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3E68E7-38F5-4191-BD8F-232E1096E9BF}"/>
              </a:ext>
            </a:extLst>
          </p:cNvPr>
          <p:cNvSpPr/>
          <p:nvPr/>
        </p:nvSpPr>
        <p:spPr>
          <a:xfrm>
            <a:off x="755650" y="1677988"/>
            <a:ext cx="2587625" cy="41941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4" name="TextBox 2">
            <a:extLst>
              <a:ext uri="{FF2B5EF4-FFF2-40B4-BE49-F238E27FC236}">
                <a16:creationId xmlns:a16="http://schemas.microsoft.com/office/drawing/2014/main" id="{C8B93FBA-7E7F-4E3D-8D33-DF22F5B89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5" y="2228850"/>
            <a:ext cx="2305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Being around those we love, care about and feel safe with makes us feel happy.</a:t>
            </a:r>
          </a:p>
        </p:txBody>
      </p:sp>
      <p:sp>
        <p:nvSpPr>
          <p:cNvPr id="25605" name="TextBox 3">
            <a:extLst>
              <a:ext uri="{FF2B5EF4-FFF2-40B4-BE49-F238E27FC236}">
                <a16:creationId xmlns:a16="http://schemas.microsoft.com/office/drawing/2014/main" id="{25403C1D-B3B9-4FA3-84AF-4EE02F001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3895253"/>
            <a:ext cx="247173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These are also the people who can help cheer us up with a hug or make us laugh.</a:t>
            </a:r>
          </a:p>
        </p:txBody>
      </p:sp>
      <p:pic>
        <p:nvPicPr>
          <p:cNvPr id="25606" name="Picture 5">
            <a:extLst>
              <a:ext uri="{FF2B5EF4-FFF2-40B4-BE49-F238E27FC236}">
                <a16:creationId xmlns:a16="http://schemas.microsoft.com/office/drawing/2014/main" id="{2AD4AD84-1D02-40B7-B730-8ECC26530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1700213"/>
            <a:ext cx="4921250" cy="4149725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hlinkClick r:id="rId3" action="ppaction://hlinksldjump"/>
            <a:extLst>
              <a:ext uri="{FF2B5EF4-FFF2-40B4-BE49-F238E27FC236}">
                <a16:creationId xmlns:a16="http://schemas.microsoft.com/office/drawing/2014/main" id="{0FC407A3-7147-4ECD-BC7D-10A39D8C7DFD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1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5604" grpId="0"/>
      <p:bldP spid="25605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3FB6C909-6BF5-4ED0-83C6-572346EA0F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Get Plenty of Sleep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6F19A90-9669-4B0F-9339-B21D83780A25}"/>
              </a:ext>
            </a:extLst>
          </p:cNvPr>
          <p:cNvGrpSpPr>
            <a:grpSpLocks/>
          </p:cNvGrpSpPr>
          <p:nvPr/>
        </p:nvGrpSpPr>
        <p:grpSpPr bwMode="auto">
          <a:xfrm>
            <a:off x="755649" y="1473200"/>
            <a:ext cx="7632701" cy="730250"/>
            <a:chOff x="688975" y="1473200"/>
            <a:chExt cx="7848600" cy="73025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2D953B6-1C70-4A3D-B593-00368155E40B}"/>
                </a:ext>
              </a:extLst>
            </p:cNvPr>
            <p:cNvSpPr/>
            <p:nvPr/>
          </p:nvSpPr>
          <p:spPr>
            <a:xfrm>
              <a:off x="688975" y="1473200"/>
              <a:ext cx="7848600" cy="73025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31" name="TextBox 2">
              <a:extLst>
                <a:ext uri="{FF2B5EF4-FFF2-40B4-BE49-F238E27FC236}">
                  <a16:creationId xmlns:a16="http://schemas.microsoft.com/office/drawing/2014/main" id="{0BF68800-2184-4532-B4A0-E9BC4BC29C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2475" y="1514475"/>
              <a:ext cx="763905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It’s hard to feel happy when we are tired and grumpy, so getting enough sleep is really important.</a:t>
              </a:r>
            </a:p>
          </p:txBody>
        </p:sp>
      </p:grpSp>
      <p:pic>
        <p:nvPicPr>
          <p:cNvPr id="26629" name="Picture 5">
            <a:extLst>
              <a:ext uri="{FF2B5EF4-FFF2-40B4-BE49-F238E27FC236}">
                <a16:creationId xmlns:a16="http://schemas.microsoft.com/office/drawing/2014/main" id="{B4CD90B5-3BD3-46EF-AB01-0E3F427D2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338" y="2414588"/>
            <a:ext cx="5003800" cy="3751262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>
            <a:hlinkClick r:id="rId3" action="ppaction://hlinksldjump"/>
            <a:extLst>
              <a:ext uri="{FF2B5EF4-FFF2-40B4-BE49-F238E27FC236}">
                <a16:creationId xmlns:a16="http://schemas.microsoft.com/office/drawing/2014/main" id="{3E484DBE-26B0-44D5-9058-74BEC3F9A146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7FB39072-E900-48B5-B6A1-8C2889F01D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Be Fair and Honest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FD25C98-4D18-41FD-A0F9-8F54988CD106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31925"/>
            <a:ext cx="7632700" cy="728663"/>
            <a:chOff x="623888" y="1431925"/>
            <a:chExt cx="7848600" cy="72866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D29CDB8-0205-4C34-AD6F-6810E96CD022}"/>
                </a:ext>
              </a:extLst>
            </p:cNvPr>
            <p:cNvSpPr/>
            <p:nvPr/>
          </p:nvSpPr>
          <p:spPr>
            <a:xfrm>
              <a:off x="623888" y="1431925"/>
              <a:ext cx="7848600" cy="72866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655" name="TextBox 2">
              <a:extLst>
                <a:ext uri="{FF2B5EF4-FFF2-40B4-BE49-F238E27FC236}">
                  <a16:creationId xmlns:a16="http://schemas.microsoft.com/office/drawing/2014/main" id="{475ED508-4348-40B8-BB0C-B9A4043961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3125" y="1473200"/>
              <a:ext cx="735012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Knowing you are doing the right thing and being a good person feels great and makes other people want to be around you.</a:t>
              </a:r>
            </a:p>
          </p:txBody>
        </p:sp>
      </p:grpSp>
      <p:pic>
        <p:nvPicPr>
          <p:cNvPr id="27653" name="Picture 5">
            <a:extLst>
              <a:ext uri="{FF2B5EF4-FFF2-40B4-BE49-F238E27FC236}">
                <a16:creationId xmlns:a16="http://schemas.microsoft.com/office/drawing/2014/main" id="{6EA52914-C31C-48E2-B503-C81BC53EE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425" y="2392363"/>
            <a:ext cx="5645150" cy="3773487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>
            <a:hlinkClick r:id="rId3" action="ppaction://hlinksldjump"/>
            <a:extLst>
              <a:ext uri="{FF2B5EF4-FFF2-40B4-BE49-F238E27FC236}">
                <a16:creationId xmlns:a16="http://schemas.microsoft.com/office/drawing/2014/main" id="{0B2F057A-FE58-4111-972A-2EDFE2B14A85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41856A80-46EE-4B27-943E-3C0B965DDD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800" spc="-40" dirty="0"/>
              <a:t>Take Up a Hobby or Join a Club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41BAC44-107A-478B-9734-3FFC90E307EE}"/>
              </a:ext>
            </a:extLst>
          </p:cNvPr>
          <p:cNvGrpSpPr>
            <a:grpSpLocks/>
          </p:cNvGrpSpPr>
          <p:nvPr/>
        </p:nvGrpSpPr>
        <p:grpSpPr bwMode="auto">
          <a:xfrm>
            <a:off x="836613" y="1509713"/>
            <a:ext cx="7461250" cy="730250"/>
            <a:chOff x="836613" y="1509713"/>
            <a:chExt cx="7461250" cy="73025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0A9D749-00C2-4D55-98E3-62642B183D67}"/>
                </a:ext>
              </a:extLst>
            </p:cNvPr>
            <p:cNvSpPr/>
            <p:nvPr/>
          </p:nvSpPr>
          <p:spPr>
            <a:xfrm>
              <a:off x="836613" y="1509713"/>
              <a:ext cx="7461250" cy="73025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83" name="TextBox 2">
              <a:extLst>
                <a:ext uri="{FF2B5EF4-FFF2-40B4-BE49-F238E27FC236}">
                  <a16:creationId xmlns:a16="http://schemas.microsoft.com/office/drawing/2014/main" id="{704FA1E1-9E55-4636-A6CC-222BE9183F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1552575"/>
              <a:ext cx="735012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Finding something you really enjoy doing and doing with others who love it too, can make us feel really happy.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B6AFBEF-D169-4FBB-B8A8-86C5DE8C218F}"/>
              </a:ext>
            </a:extLst>
          </p:cNvPr>
          <p:cNvGrpSpPr>
            <a:grpSpLocks/>
          </p:cNvGrpSpPr>
          <p:nvPr/>
        </p:nvGrpSpPr>
        <p:grpSpPr bwMode="auto">
          <a:xfrm>
            <a:off x="836613" y="5259388"/>
            <a:ext cx="7461250" cy="730250"/>
            <a:chOff x="836613" y="5259388"/>
            <a:chExt cx="7461250" cy="73025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441F295-29D2-45FD-BED6-A8A44C55329C}"/>
                </a:ext>
              </a:extLst>
            </p:cNvPr>
            <p:cNvSpPr/>
            <p:nvPr/>
          </p:nvSpPr>
          <p:spPr>
            <a:xfrm>
              <a:off x="836613" y="5259388"/>
              <a:ext cx="7461250" cy="73025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81" name="TextBox 3">
              <a:extLst>
                <a:ext uri="{FF2B5EF4-FFF2-40B4-BE49-F238E27FC236}">
                  <a16:creationId xmlns:a16="http://schemas.microsoft.com/office/drawing/2014/main" id="{08485976-7177-4090-B23C-FEE1D3FAD7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5300663"/>
              <a:ext cx="7350125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It also keeps your mind busy, meaning there is less room for </a:t>
              </a:r>
              <a:b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</a:b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negative thoughts.</a:t>
              </a:r>
            </a:p>
          </p:txBody>
        </p:sp>
      </p:grpSp>
      <p:pic>
        <p:nvPicPr>
          <p:cNvPr id="28679" name="Picture 5">
            <a:extLst>
              <a:ext uri="{FF2B5EF4-FFF2-40B4-BE49-F238E27FC236}">
                <a16:creationId xmlns:a16="http://schemas.microsoft.com/office/drawing/2014/main" id="{F5CEE1F9-D6A7-4CFD-AC75-730D659AB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2579688"/>
            <a:ext cx="3508375" cy="2341562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7">
            <a:extLst>
              <a:ext uri="{FF2B5EF4-FFF2-40B4-BE49-F238E27FC236}">
                <a16:creationId xmlns:a16="http://schemas.microsoft.com/office/drawing/2014/main" id="{63B6C317-FB1D-4985-BFCF-72D2BCD58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13" y="2579688"/>
            <a:ext cx="3525837" cy="2341562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hlinkClick r:id="rId4" action="ppaction://hlinksldjump"/>
            <a:extLst>
              <a:ext uri="{FF2B5EF4-FFF2-40B4-BE49-F238E27FC236}">
                <a16:creationId xmlns:a16="http://schemas.microsoft.com/office/drawing/2014/main" id="{161002AB-7721-4238-8BA7-B03CD2F6781D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132FA315-95F9-4F41-BD29-F1FB82C3E6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Listen to Music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0F7B8D9-31AB-4B2B-8695-B7172817BB1E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12776"/>
            <a:ext cx="7632700" cy="766762"/>
            <a:chOff x="928688" y="1452563"/>
            <a:chExt cx="6965950" cy="76676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CB35393-2339-4ECC-B20F-D62ECC58099E}"/>
                </a:ext>
              </a:extLst>
            </p:cNvPr>
            <p:cNvSpPr/>
            <p:nvPr/>
          </p:nvSpPr>
          <p:spPr>
            <a:xfrm>
              <a:off x="928688" y="1452563"/>
              <a:ext cx="6965950" cy="76676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06" name="TextBox 2">
              <a:extLst>
                <a:ext uri="{FF2B5EF4-FFF2-40B4-BE49-F238E27FC236}">
                  <a16:creationId xmlns:a16="http://schemas.microsoft.com/office/drawing/2014/main" id="{6BF9BD98-6F8B-4A1A-8864-980FD97FCF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1238" y="1512888"/>
              <a:ext cx="6800850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All around the world music is a big part of festivals, celebrations </a:t>
              </a:r>
              <a:b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</a:b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and parties.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44D4A91-076F-490D-96AA-B8442DF33D29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589240"/>
            <a:ext cx="7632700" cy="504056"/>
            <a:chOff x="917575" y="5626100"/>
            <a:chExt cx="6967538" cy="60801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9038CA7-8865-49E0-8E68-99B17CC03851}"/>
                </a:ext>
              </a:extLst>
            </p:cNvPr>
            <p:cNvSpPr/>
            <p:nvPr/>
          </p:nvSpPr>
          <p:spPr>
            <a:xfrm>
              <a:off x="917575" y="5626100"/>
              <a:ext cx="6967538" cy="60801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9704" name="TextBox 3">
              <a:extLst>
                <a:ext uri="{FF2B5EF4-FFF2-40B4-BE49-F238E27FC236}">
                  <a16:creationId xmlns:a16="http://schemas.microsoft.com/office/drawing/2014/main" id="{639489CC-FF5B-4A59-9888-975B7BCB5F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6638" y="5745163"/>
              <a:ext cx="6717077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This is because music can make you feel really happy.</a:t>
              </a:r>
            </a:p>
          </p:txBody>
        </p:sp>
      </p:grpSp>
      <p:pic>
        <p:nvPicPr>
          <p:cNvPr id="29703" name="Picture 5">
            <a:extLst>
              <a:ext uri="{FF2B5EF4-FFF2-40B4-BE49-F238E27FC236}">
                <a16:creationId xmlns:a16="http://schemas.microsoft.com/office/drawing/2014/main" id="{67655A83-8651-45AF-B30D-367827758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763" y="2330227"/>
            <a:ext cx="4308475" cy="3108325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6D788364-3E99-481B-84EC-EDE675322593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83C17D72-830A-4A42-A7B3-BAFD42F4E6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Work Hard to Achieve a Goal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00D57C5-5007-4458-B570-E84EC944251E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52563"/>
            <a:ext cx="7632700" cy="536575"/>
            <a:chOff x="755650" y="1452563"/>
            <a:chExt cx="7496175" cy="53657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44248BE-6FA6-406D-8D4E-F00604EBDF1E}"/>
                </a:ext>
              </a:extLst>
            </p:cNvPr>
            <p:cNvSpPr/>
            <p:nvPr/>
          </p:nvSpPr>
          <p:spPr>
            <a:xfrm>
              <a:off x="755650" y="1452563"/>
              <a:ext cx="7496175" cy="53657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30" name="TextBox 2">
              <a:extLst>
                <a:ext uri="{FF2B5EF4-FFF2-40B4-BE49-F238E27FC236}">
                  <a16:creationId xmlns:a16="http://schemas.microsoft.com/office/drawing/2014/main" id="{69153EA0-7CF6-4704-9B0A-55CC974B9E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1538288"/>
              <a:ext cx="735012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It feels OK when you do something you find easy…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6E9C952-2E81-4F21-AC7B-13F3DFA8DC91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556722"/>
            <a:ext cx="7632700" cy="536574"/>
            <a:chOff x="755650" y="5441950"/>
            <a:chExt cx="7496175" cy="7239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7A7FEFB-713D-41F0-9964-F314B1DC17A8}"/>
                </a:ext>
              </a:extLst>
            </p:cNvPr>
            <p:cNvSpPr/>
            <p:nvPr/>
          </p:nvSpPr>
          <p:spPr>
            <a:xfrm>
              <a:off x="755650" y="5441950"/>
              <a:ext cx="7496175" cy="7239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728" name="TextBox 3">
              <a:extLst>
                <a:ext uri="{FF2B5EF4-FFF2-40B4-BE49-F238E27FC236}">
                  <a16:creationId xmlns:a16="http://schemas.microsoft.com/office/drawing/2014/main" id="{7140DE5D-C34F-42FD-B39E-B4EA8710D2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5582968"/>
              <a:ext cx="735012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pc="-30" dirty="0">
                  <a:solidFill>
                    <a:schemeClr val="tx1"/>
                  </a:solidFill>
                  <a:ea typeface="Roboto" panose="02000000000000000000" pitchFamily="2" charset="0"/>
                </a:rPr>
                <a:t>But it feels </a:t>
              </a:r>
              <a:r>
                <a:rPr lang="en-GB" altLang="en-US" b="1" spc="-30" dirty="0">
                  <a:solidFill>
                    <a:schemeClr val="tx1"/>
                  </a:solidFill>
                  <a:ea typeface="Roboto" panose="02000000000000000000" pitchFamily="2" charset="0"/>
                </a:rPr>
                <a:t>great</a:t>
              </a:r>
              <a:r>
                <a:rPr lang="en-GB" altLang="en-US" spc="-30" dirty="0">
                  <a:solidFill>
                    <a:schemeClr val="tx1"/>
                  </a:solidFill>
                  <a:ea typeface="Roboto" panose="02000000000000000000" pitchFamily="2" charset="0"/>
                </a:rPr>
                <a:t> when you succeed at something you had to really try at!</a:t>
              </a:r>
            </a:p>
          </p:txBody>
        </p:sp>
      </p:grpSp>
      <p:pic>
        <p:nvPicPr>
          <p:cNvPr id="30727" name="Picture 5">
            <a:extLst>
              <a:ext uri="{FF2B5EF4-FFF2-40B4-BE49-F238E27FC236}">
                <a16:creationId xmlns:a16="http://schemas.microsoft.com/office/drawing/2014/main" id="{DC7EB12E-2EE0-4FEA-BAC4-924CF0A18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2204864"/>
            <a:ext cx="4727575" cy="3154362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60092AD1-253B-4D38-A4FD-2F8CB088B642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5CB76A6-C8B1-4796-BE61-7F9CFEB977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Care for Others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C809616-65F5-4A41-97E1-A803716D9B4E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20813"/>
            <a:ext cx="7496175" cy="750887"/>
            <a:chOff x="755650" y="1420813"/>
            <a:chExt cx="7496175" cy="750887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5FB0E61-EFBA-4F8E-B545-4A777C6F23B4}"/>
                </a:ext>
              </a:extLst>
            </p:cNvPr>
            <p:cNvSpPr/>
            <p:nvPr/>
          </p:nvSpPr>
          <p:spPr>
            <a:xfrm>
              <a:off x="755650" y="1420813"/>
              <a:ext cx="7496175" cy="75088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751" name="TextBox 2">
              <a:extLst>
                <a:ext uri="{FF2B5EF4-FFF2-40B4-BE49-F238E27FC236}">
                  <a16:creationId xmlns:a16="http://schemas.microsoft.com/office/drawing/2014/main" id="{2457C0EA-657B-4335-9F61-2282BE86F5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2175" y="1473200"/>
              <a:ext cx="735012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Doing things for others not only makes them happy but it makes us feel better too.</a:t>
              </a:r>
            </a:p>
          </p:txBody>
        </p:sp>
      </p:grpSp>
      <p:pic>
        <p:nvPicPr>
          <p:cNvPr id="31749" name="Picture 5">
            <a:extLst>
              <a:ext uri="{FF2B5EF4-FFF2-40B4-BE49-F238E27FC236}">
                <a16:creationId xmlns:a16="http://schemas.microsoft.com/office/drawing/2014/main" id="{A52E4B2B-36BD-4176-8CDE-6A8C8B433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2349500"/>
            <a:ext cx="5734050" cy="3822700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>
            <a:hlinkClick r:id="rId3" action="ppaction://hlinksldjump"/>
            <a:extLst>
              <a:ext uri="{FF2B5EF4-FFF2-40B4-BE49-F238E27FC236}">
                <a16:creationId xmlns:a16="http://schemas.microsoft.com/office/drawing/2014/main" id="{A94BB9A4-7858-4CA9-91ED-B9606A059473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3A75211E-4318-4B10-A5B0-C8B9806493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Exercise Regularly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096A542-7CE6-4ECA-8618-00EDF2C8435D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70025"/>
            <a:ext cx="7632699" cy="752475"/>
            <a:chOff x="1025525" y="1470025"/>
            <a:chExt cx="7092950" cy="752475"/>
          </a:xfrm>
          <a:solidFill>
            <a:srgbClr val="F6B476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C6ED5F5-BDA6-4CE0-8B93-8F18E9DAEB64}"/>
                </a:ext>
              </a:extLst>
            </p:cNvPr>
            <p:cNvSpPr/>
            <p:nvPr/>
          </p:nvSpPr>
          <p:spPr>
            <a:xfrm>
              <a:off x="1025525" y="1470025"/>
              <a:ext cx="7092950" cy="7524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75" name="TextBox 7">
              <a:extLst>
                <a:ext uri="{FF2B5EF4-FFF2-40B4-BE49-F238E27FC236}">
                  <a16:creationId xmlns:a16="http://schemas.microsoft.com/office/drawing/2014/main" id="{7E069175-3A0E-4750-9302-4A110E5414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1425" y="1524000"/>
              <a:ext cx="6624638" cy="6461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Regular exercise has been shown to improve our mental health and make us feel good!</a:t>
              </a:r>
            </a:p>
          </p:txBody>
        </p:sp>
      </p:grpSp>
      <p:pic>
        <p:nvPicPr>
          <p:cNvPr id="32773" name="Picture 11">
            <a:extLst>
              <a:ext uri="{FF2B5EF4-FFF2-40B4-BE49-F238E27FC236}">
                <a16:creationId xmlns:a16="http://schemas.microsoft.com/office/drawing/2014/main" id="{B40D8CA8-1A25-4BAC-A646-4E6799B0F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2387600"/>
            <a:ext cx="5667375" cy="3778250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>
            <a:hlinkClick r:id="rId3" action="ppaction://hlinksldjump"/>
            <a:extLst>
              <a:ext uri="{FF2B5EF4-FFF2-40B4-BE49-F238E27FC236}">
                <a16:creationId xmlns:a16="http://schemas.microsoft.com/office/drawing/2014/main" id="{B73C5EEC-C354-4782-BA7F-BA5EB28E3E45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1">
            <a:extLst>
              <a:ext uri="{FF2B5EF4-FFF2-40B4-BE49-F238E27FC236}">
                <a16:creationId xmlns:a16="http://schemas.microsoft.com/office/drawing/2014/main" id="{26C87BA7-F33B-48FD-BAAD-1EA0732134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850" y="2780928"/>
            <a:ext cx="5094300" cy="3396200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itle 1">
            <a:extLst>
              <a:ext uri="{FF2B5EF4-FFF2-40B4-BE49-F238E27FC236}">
                <a16:creationId xmlns:a16="http://schemas.microsoft.com/office/drawing/2014/main" id="{D258D172-E33E-4DE8-98CA-4D626BF293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1437407"/>
          </a:xfrm>
        </p:spPr>
        <p:txBody>
          <a:bodyPr/>
          <a:lstStyle/>
          <a:p>
            <a:pPr algn="ctr" eaLnBrk="1" hangingPunct="1"/>
            <a:r>
              <a:rPr lang="en-GB" altLang="en-US" sz="3600" dirty="0"/>
              <a:t>Accept Yourself and Be Proud of Who You Are</a:t>
            </a:r>
          </a:p>
        </p:txBody>
      </p:sp>
      <p:sp>
        <p:nvSpPr>
          <p:cNvPr id="10" name="Oval 9">
            <a:hlinkClick r:id="rId3" action="ppaction://hlinksldjump"/>
            <a:extLst>
              <a:ext uri="{FF2B5EF4-FFF2-40B4-BE49-F238E27FC236}">
                <a16:creationId xmlns:a16="http://schemas.microsoft.com/office/drawing/2014/main" id="{26902C57-2644-4A99-AEFF-C58536CB5BF3}"/>
              </a:ext>
            </a:extLst>
          </p:cNvPr>
          <p:cNvSpPr/>
          <p:nvPr/>
        </p:nvSpPr>
        <p:spPr>
          <a:xfrm>
            <a:off x="107950" y="115888"/>
            <a:ext cx="993775" cy="993775"/>
          </a:xfrm>
          <a:prstGeom prst="ellipse">
            <a:avLst/>
          </a:prstGeom>
          <a:solidFill>
            <a:srgbClr val="00A8E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9AE7BE0F-2DE3-4C77-A142-D4B4B5B443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92797"/>
            <a:ext cx="7632700" cy="772107"/>
          </a:xfrm>
          <a:prstGeom prst="rect">
            <a:avLst/>
          </a:prstGeom>
          <a:solidFill>
            <a:srgbClr val="F6B47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pc="-30" dirty="0">
                <a:solidFill>
                  <a:schemeClr val="tx1"/>
                </a:solidFill>
                <a:ea typeface="Roboto" panose="02000000000000000000" pitchFamily="2" charset="0"/>
              </a:rPr>
              <a:t>Feeling good about ourselves is a really important part of good mental wellbeing. You are the only person in the whole world who is just like you.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D226B01-E37B-457F-B7C1-FAF58F773242}"/>
              </a:ext>
            </a:extLst>
          </p:cNvPr>
          <p:cNvSpPr/>
          <p:nvPr/>
        </p:nvSpPr>
        <p:spPr>
          <a:xfrm>
            <a:off x="6141130" y="4293097"/>
            <a:ext cx="1956040" cy="1956040"/>
          </a:xfrm>
          <a:prstGeom prst="ellipse">
            <a:avLst/>
          </a:prstGeom>
          <a:solidFill>
            <a:srgbClr val="F6B4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ea typeface="Roboto" panose="02000000000000000000" pitchFamily="2" charset="0"/>
              </a:rPr>
              <a:t>You are unique and this is fantastic!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25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E9380AC-3463-4789-99A9-97E13CAC58D6}"/>
              </a:ext>
            </a:extLst>
          </p:cNvPr>
          <p:cNvGrpSpPr>
            <a:grpSpLocks/>
          </p:cNvGrpSpPr>
          <p:nvPr/>
        </p:nvGrpSpPr>
        <p:grpSpPr bwMode="auto">
          <a:xfrm>
            <a:off x="1907704" y="4664719"/>
            <a:ext cx="1570037" cy="1570037"/>
            <a:chOff x="4788025" y="4522833"/>
            <a:chExt cx="1569992" cy="1569992"/>
          </a:xfrm>
          <a:solidFill>
            <a:srgbClr val="18A0DB"/>
          </a:solidFill>
        </p:grpSpPr>
        <p:sp>
          <p:nvSpPr>
            <p:cNvPr id="4" name="Oval 3">
              <a:hlinkClick r:id="rId2" action="ppaction://hlinksldjump"/>
              <a:extLst>
                <a:ext uri="{FF2B5EF4-FFF2-40B4-BE49-F238E27FC236}">
                  <a16:creationId xmlns:a16="http://schemas.microsoft.com/office/drawing/2014/main" id="{E71D2965-78DE-4807-AE9D-12655E930767}"/>
                </a:ext>
              </a:extLst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rgbClr val="F0821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33801" name="Rectangle 4">
              <a:hlinkClick r:id="rId2" action="ppaction://hlinksldjump"/>
              <a:extLst>
                <a:ext uri="{FF2B5EF4-FFF2-40B4-BE49-F238E27FC236}">
                  <a16:creationId xmlns:a16="http://schemas.microsoft.com/office/drawing/2014/main" id="{6B1F7C6D-1146-4A63-8756-E30882FA9A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5541" y="5184718"/>
              <a:ext cx="1464936" cy="24622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sz="1600" b="1" dirty="0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47E4033-E4B4-4966-8AD5-E25CC25D5E89}"/>
              </a:ext>
            </a:extLst>
          </p:cNvPr>
          <p:cNvGrpSpPr>
            <a:grpSpLocks/>
          </p:cNvGrpSpPr>
          <p:nvPr/>
        </p:nvGrpSpPr>
        <p:grpSpPr bwMode="auto">
          <a:xfrm>
            <a:off x="5666259" y="4660205"/>
            <a:ext cx="1570037" cy="1570037"/>
            <a:chOff x="6574042" y="4512842"/>
            <a:chExt cx="1569346" cy="1569992"/>
          </a:xfrm>
          <a:solidFill>
            <a:srgbClr val="18A0DB"/>
          </a:solidFill>
        </p:grpSpPr>
        <p:sp>
          <p:nvSpPr>
            <p:cNvPr id="7" name="Oval 6">
              <a:hlinkClick r:id="rId3" action="ppaction://hlinksldjump"/>
              <a:extLst>
                <a:ext uri="{FF2B5EF4-FFF2-40B4-BE49-F238E27FC236}">
                  <a16:creationId xmlns:a16="http://schemas.microsoft.com/office/drawing/2014/main" id="{4C910BDC-633E-4532-957A-745560804839}"/>
                </a:ext>
              </a:extLst>
            </p:cNvPr>
            <p:cNvSpPr/>
            <p:nvPr/>
          </p:nvSpPr>
          <p:spPr>
            <a:xfrm>
              <a:off x="6574042" y="4512842"/>
              <a:ext cx="1569346" cy="1569992"/>
            </a:xfrm>
            <a:prstGeom prst="ellipse">
              <a:avLst/>
            </a:prstGeom>
            <a:solidFill>
              <a:srgbClr val="F0821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33799" name="Rectangle 7">
              <a:hlinkClick r:id="rId3" action="ppaction://hlinksldjump"/>
              <a:extLst>
                <a:ext uri="{FF2B5EF4-FFF2-40B4-BE49-F238E27FC236}">
                  <a16:creationId xmlns:a16="http://schemas.microsoft.com/office/drawing/2014/main" id="{7D60251E-6EF0-4D8C-8E5D-5A49836221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06782" y="5184718"/>
              <a:ext cx="1503865" cy="24622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sz="1600" b="1">
                  <a:solidFill>
                    <a:schemeClr val="bg1"/>
                  </a:solidFill>
                </a:rPr>
                <a:t>Reflecting </a:t>
              </a:r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3EC93FE3-03CB-418F-B19D-96CB8FB8B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Be Happy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3E17C-9107-4426-8189-58DE81339963}"/>
              </a:ext>
            </a:extLst>
          </p:cNvPr>
          <p:cNvSpPr/>
          <p:nvPr/>
        </p:nvSpPr>
        <p:spPr>
          <a:xfrm>
            <a:off x="755650" y="1412776"/>
            <a:ext cx="6912694" cy="994306"/>
          </a:xfrm>
          <a:prstGeom prst="rect">
            <a:avLst/>
          </a:prstGeom>
          <a:solidFill>
            <a:srgbClr val="F6B4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Ins="43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 are lots of ways we can help ourselves to feel happy but sometimes people struggle with mental health and this can be difficult.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B3CB99E-ADFE-405C-9DCB-B535312BDD6D}"/>
              </a:ext>
            </a:extLst>
          </p:cNvPr>
          <p:cNvSpPr/>
          <p:nvPr/>
        </p:nvSpPr>
        <p:spPr>
          <a:xfrm>
            <a:off x="1142779" y="2636912"/>
            <a:ext cx="6309541" cy="1296144"/>
          </a:xfrm>
          <a:prstGeom prst="rect">
            <a:avLst/>
          </a:prstGeom>
          <a:solidFill>
            <a:srgbClr val="F6B4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2000" r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 are lots of ways people can get support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if this happens and talking to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trusted adult is a really important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thing to do.</a:t>
            </a:r>
          </a:p>
        </p:txBody>
      </p:sp>
      <p:pic>
        <p:nvPicPr>
          <p:cNvPr id="9" name="Picture 8" descr="A picture containing shirt&#10;&#10;Description automatically generated">
            <a:extLst>
              <a:ext uri="{FF2B5EF4-FFF2-40B4-BE49-F238E27FC236}">
                <a16:creationId xmlns:a16="http://schemas.microsoft.com/office/drawing/2014/main" id="{D0E30535-4967-4F5D-9614-2DF85C7ECF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350" y="794494"/>
            <a:ext cx="1777114" cy="6858000"/>
          </a:xfrm>
          <a:prstGeom prst="rect">
            <a:avLst/>
          </a:prstGeom>
        </p:spPr>
      </p:pic>
      <p:pic>
        <p:nvPicPr>
          <p:cNvPr id="11" name="Picture 10" descr="A picture containing wearing, person, standing, shirt&#10;&#10;Description automatically generated">
            <a:extLst>
              <a:ext uri="{FF2B5EF4-FFF2-40B4-BE49-F238E27FC236}">
                <a16:creationId xmlns:a16="http://schemas.microsoft.com/office/drawing/2014/main" id="{538CFFFA-7D16-4470-804E-25C2BB8A11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32856"/>
            <a:ext cx="2279386" cy="558924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48F6D87-200F-4AAE-AB08-220B9C415B8D}"/>
              </a:ext>
            </a:extLst>
          </p:cNvPr>
          <p:cNvSpPr/>
          <p:nvPr/>
        </p:nvSpPr>
        <p:spPr>
          <a:xfrm>
            <a:off x="3383868" y="4090740"/>
            <a:ext cx="2376264" cy="864096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are your trusted adults?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>
            <a:extLst>
              <a:ext uri="{FF2B5EF4-FFF2-40B4-BE49-F238E27FC236}">
                <a16:creationId xmlns:a16="http://schemas.microsoft.com/office/drawing/2014/main" id="{AE46320B-9821-4241-84D7-57706AF24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Consolidating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BF6B3A7-771A-4FDE-BBD0-776CCF02A392}"/>
              </a:ext>
            </a:extLst>
          </p:cNvPr>
          <p:cNvSpPr/>
          <p:nvPr/>
        </p:nvSpPr>
        <p:spPr>
          <a:xfrm>
            <a:off x="323528" y="260648"/>
            <a:ext cx="8424936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842" name="Title 1">
            <a:extLst>
              <a:ext uri="{FF2B5EF4-FFF2-40B4-BE49-F238E27FC236}">
                <a16:creationId xmlns:a16="http://schemas.microsoft.com/office/drawing/2014/main" id="{DAB65AE6-BF43-417A-ADE5-89DB933ECB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Happiness Is…</a:t>
            </a:r>
          </a:p>
        </p:txBody>
      </p:sp>
      <p:pic>
        <p:nvPicPr>
          <p:cNvPr id="35843" name="Individual Work">
            <a:extLst>
              <a:ext uri="{FF2B5EF4-FFF2-40B4-BE49-F238E27FC236}">
                <a16:creationId xmlns:a16="http://schemas.microsoft.com/office/drawing/2014/main" id="{89AC4CD7-0964-4B00-A7AE-C0ECFFB35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12">
            <a:extLst>
              <a:ext uri="{FF2B5EF4-FFF2-40B4-BE49-F238E27FC236}">
                <a16:creationId xmlns:a16="http://schemas.microsoft.com/office/drawing/2014/main" id="{C9CAA65B-4547-435E-8A44-F2BECB931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24" t="14403" b="15872"/>
          <a:stretch>
            <a:fillRect/>
          </a:stretch>
        </p:blipFill>
        <p:spPr bwMode="auto">
          <a:xfrm>
            <a:off x="395536" y="1484784"/>
            <a:ext cx="8333223" cy="500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BC3C4ED7-13F2-458A-A057-4FF3A88AB8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873FCB4-A2F4-496C-A02B-6ACE747FFD7A}"/>
              </a:ext>
            </a:extLst>
          </p:cNvPr>
          <p:cNvGrpSpPr>
            <a:grpSpLocks/>
          </p:cNvGrpSpPr>
          <p:nvPr/>
        </p:nvGrpSpPr>
        <p:grpSpPr bwMode="auto">
          <a:xfrm>
            <a:off x="4139952" y="2348904"/>
            <a:ext cx="3816350" cy="2808288"/>
            <a:chOff x="4211638" y="1844675"/>
            <a:chExt cx="3816350" cy="280828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EB24B3B-691A-4C7D-9CA1-7DD14BDD49F2}"/>
                </a:ext>
              </a:extLst>
            </p:cNvPr>
            <p:cNvSpPr/>
            <p:nvPr/>
          </p:nvSpPr>
          <p:spPr>
            <a:xfrm>
              <a:off x="4211638" y="1844675"/>
              <a:ext cx="3816350" cy="280828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081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847" name="TextBox 5">
              <a:extLst>
                <a:ext uri="{FF2B5EF4-FFF2-40B4-BE49-F238E27FC236}">
                  <a16:creationId xmlns:a16="http://schemas.microsoft.com/office/drawing/2014/main" id="{8A899161-58C5-449E-AFE6-69421E0B5C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7538" y="2060575"/>
              <a:ext cx="3384550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What does happiness mean to you? Different things make different people happy.</a:t>
              </a:r>
            </a:p>
          </p:txBody>
        </p:sp>
        <p:sp>
          <p:nvSpPr>
            <p:cNvPr id="35848" name="TextBox 6">
              <a:extLst>
                <a:ext uri="{FF2B5EF4-FFF2-40B4-BE49-F238E27FC236}">
                  <a16:creationId xmlns:a16="http://schemas.microsoft.com/office/drawing/2014/main" id="{9F109DE5-65DC-47CF-9D7A-570C72DE3A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7538" y="3208338"/>
              <a:ext cx="3384550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Whatever it is that makes you happy, it is good for your mental health to spend time thinking about it and doing it!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now covered mountain&#10;&#10;Description automatically generated">
            <a:extLst>
              <a:ext uri="{FF2B5EF4-FFF2-40B4-BE49-F238E27FC236}">
                <a16:creationId xmlns:a16="http://schemas.microsoft.com/office/drawing/2014/main" id="{4268FDB1-A958-4398-9B0B-A46438765D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068"/>
            <a:ext cx="9144000" cy="6465864"/>
          </a:xfrm>
          <a:prstGeom prst="rect">
            <a:avLst/>
          </a:prstGeom>
        </p:spPr>
      </p:pic>
      <p:pic>
        <p:nvPicPr>
          <p:cNvPr id="13" name="Picture 12" descr="A picture containing egg, food, engine&#10;&#10;Description automatically generated">
            <a:extLst>
              <a:ext uri="{FF2B5EF4-FFF2-40B4-BE49-F238E27FC236}">
                <a16:creationId xmlns:a16="http://schemas.microsoft.com/office/drawing/2014/main" id="{A0C8D6D2-EFBA-4BCE-B8A7-F652E941A3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545403"/>
            <a:ext cx="1990494" cy="151632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E469F297-6672-430B-90FC-16C498F131F8}"/>
              </a:ext>
            </a:extLst>
          </p:cNvPr>
          <p:cNvGrpSpPr>
            <a:grpSpLocks/>
          </p:cNvGrpSpPr>
          <p:nvPr/>
        </p:nvGrpSpPr>
        <p:grpSpPr bwMode="auto">
          <a:xfrm>
            <a:off x="4283265" y="1956246"/>
            <a:ext cx="3385079" cy="2840906"/>
            <a:chOff x="3284538" y="1628775"/>
            <a:chExt cx="4097337" cy="270045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92D3CA4-376D-49F2-A739-A3A4FABE7D1B}"/>
                </a:ext>
              </a:extLst>
            </p:cNvPr>
            <p:cNvSpPr/>
            <p:nvPr/>
          </p:nvSpPr>
          <p:spPr>
            <a:xfrm>
              <a:off x="3284538" y="1628775"/>
              <a:ext cx="4097337" cy="27004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081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873" name="TextBox 3">
              <a:extLst>
                <a:ext uri="{FF2B5EF4-FFF2-40B4-BE49-F238E27FC236}">
                  <a16:creationId xmlns:a16="http://schemas.microsoft.com/office/drawing/2014/main" id="{BD046EE4-49F9-4D98-BE43-AF0A57542E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2500" y="1805385"/>
              <a:ext cx="3608388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Today you are going to create list poems, where every line starts with the words “Happiness is…”</a:t>
              </a:r>
            </a:p>
          </p:txBody>
        </p:sp>
        <p:sp>
          <p:nvSpPr>
            <p:cNvPr id="36874" name="TextBox 4">
              <a:extLst>
                <a:ext uri="{FF2B5EF4-FFF2-40B4-BE49-F238E27FC236}">
                  <a16:creationId xmlns:a16="http://schemas.microsoft.com/office/drawing/2014/main" id="{2A671D3D-C505-48EA-8E37-95D242C86D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2500" y="2996200"/>
              <a:ext cx="3608388" cy="922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You can illustrate your poems once you have written down all the things that make you happy.</a:t>
              </a:r>
            </a:p>
          </p:txBody>
        </p:sp>
      </p:grpSp>
      <p:pic>
        <p:nvPicPr>
          <p:cNvPr id="6" name="Picture 5" descr="A picture containing grass, sheep, grazing, green&#10;&#10;Description automatically generated">
            <a:extLst>
              <a:ext uri="{FF2B5EF4-FFF2-40B4-BE49-F238E27FC236}">
                <a16:creationId xmlns:a16="http://schemas.microsoft.com/office/drawing/2014/main" id="{5D330F17-BDFD-4897-9C74-6667ADDF10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5" y="4125148"/>
            <a:ext cx="8281739" cy="304826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A17E68B-D907-47A1-8CA4-05E595D1FCD4}"/>
              </a:ext>
            </a:extLst>
          </p:cNvPr>
          <p:cNvSpPr/>
          <p:nvPr/>
        </p:nvSpPr>
        <p:spPr>
          <a:xfrm>
            <a:off x="323528" y="260648"/>
            <a:ext cx="8424936" cy="1212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603E0733-55A6-49ED-9B6D-DE5E882564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6C70268D-12C1-45A7-85BA-91AD6D972E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22" y="1617357"/>
            <a:ext cx="3142644" cy="4447239"/>
          </a:xfrm>
          <a:prstGeom prst="rect">
            <a:avLst/>
          </a:prstGeom>
          <a:ln w="28575">
            <a:solidFill>
              <a:srgbClr val="F0811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6869" name="Picture 8">
            <a:extLst>
              <a:ext uri="{FF2B5EF4-FFF2-40B4-BE49-F238E27FC236}">
                <a16:creationId xmlns:a16="http://schemas.microsoft.com/office/drawing/2014/main" id="{097986E9-B95A-49E1-9978-EB4FE63353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2" r="27386"/>
          <a:stretch/>
        </p:blipFill>
        <p:spPr bwMode="auto">
          <a:xfrm>
            <a:off x="-493240" y="3383261"/>
            <a:ext cx="3069521" cy="585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6" name="Title 1">
            <a:extLst>
              <a:ext uri="{FF2B5EF4-FFF2-40B4-BE49-F238E27FC236}">
                <a16:creationId xmlns:a16="http://schemas.microsoft.com/office/drawing/2014/main" id="{09DE4B16-EE94-4282-8BEF-9BC9C7DDFD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Happiness Is…</a:t>
            </a:r>
          </a:p>
        </p:txBody>
      </p:sp>
      <p:pic>
        <p:nvPicPr>
          <p:cNvPr id="36867" name="Individual Work">
            <a:extLst>
              <a:ext uri="{FF2B5EF4-FFF2-40B4-BE49-F238E27FC236}">
                <a16:creationId xmlns:a16="http://schemas.microsoft.com/office/drawing/2014/main" id="{A23F4288-BE45-4DFA-8A04-517D95A2B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>
            <a:extLst>
              <a:ext uri="{FF2B5EF4-FFF2-40B4-BE49-F238E27FC236}">
                <a16:creationId xmlns:a16="http://schemas.microsoft.com/office/drawing/2014/main" id="{B4FAACE0-86B8-4F16-82B5-1F1FCCE2EB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Reflecting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CD76D7A7-9F70-4D09-82C7-A64580C547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19256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Share a Happy Thought</a:t>
            </a:r>
          </a:p>
        </p:txBody>
      </p:sp>
      <p:pic>
        <p:nvPicPr>
          <p:cNvPr id="38915" name="Whole Class">
            <a:extLst>
              <a:ext uri="{FF2B5EF4-FFF2-40B4-BE49-F238E27FC236}">
                <a16:creationId xmlns:a16="http://schemas.microsoft.com/office/drawing/2014/main" id="{C83E3A75-C8C1-4CC2-9907-1B9C446AE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F7047A1-63BC-4366-B01D-4A768BCEDA3F}"/>
              </a:ext>
            </a:extLst>
          </p:cNvPr>
          <p:cNvGrpSpPr>
            <a:grpSpLocks/>
          </p:cNvGrpSpPr>
          <p:nvPr/>
        </p:nvGrpSpPr>
        <p:grpSpPr bwMode="auto">
          <a:xfrm>
            <a:off x="611188" y="1468438"/>
            <a:ext cx="7921625" cy="1741487"/>
            <a:chOff x="611188" y="1468438"/>
            <a:chExt cx="7921625" cy="190023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7BEF751-157B-4252-9D71-DFA34FD15650}"/>
                </a:ext>
              </a:extLst>
            </p:cNvPr>
            <p:cNvSpPr/>
            <p:nvPr/>
          </p:nvSpPr>
          <p:spPr>
            <a:xfrm>
              <a:off x="611188" y="1468438"/>
              <a:ext cx="7921625" cy="1900237"/>
            </a:xfrm>
            <a:prstGeom prst="rect">
              <a:avLst/>
            </a:prstGeom>
            <a:solidFill>
              <a:srgbClr val="90C8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928" name="TextBox 4">
              <a:extLst>
                <a:ext uri="{FF2B5EF4-FFF2-40B4-BE49-F238E27FC236}">
                  <a16:creationId xmlns:a16="http://schemas.microsoft.com/office/drawing/2014/main" id="{51AFB6B9-E835-47D5-94AE-A5E49831CE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9631" y="1679892"/>
              <a:ext cx="7424738" cy="1611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Different things make different people happy. Let’s get into a circle and share some happy thoughts. When it is your turn, you can share a happy thought. It could be a place or person that makes you feel happy, something that you are grateful for, a happy memory or a positive thought that you would like to share with others.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329B3729-B447-4360-96B0-B3E79766DF22}"/>
              </a:ext>
            </a:extLst>
          </p:cNvPr>
          <p:cNvGrpSpPr>
            <a:grpSpLocks/>
          </p:cNvGrpSpPr>
          <p:nvPr/>
        </p:nvGrpSpPr>
        <p:grpSpPr bwMode="auto">
          <a:xfrm>
            <a:off x="611188" y="3348831"/>
            <a:ext cx="7921625" cy="765175"/>
            <a:chOff x="611188" y="3429000"/>
            <a:chExt cx="7921625" cy="765175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CB6A60-DEB4-477D-B22D-C9E3F9072E9A}"/>
                </a:ext>
              </a:extLst>
            </p:cNvPr>
            <p:cNvSpPr/>
            <p:nvPr/>
          </p:nvSpPr>
          <p:spPr>
            <a:xfrm>
              <a:off x="611188" y="3429000"/>
              <a:ext cx="7921625" cy="76517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926" name="TextBox 5">
              <a:extLst>
                <a:ext uri="{FF2B5EF4-FFF2-40B4-BE49-F238E27FC236}">
                  <a16:creationId xmlns:a16="http://schemas.microsoft.com/office/drawing/2014/main" id="{B0E7FE1E-721E-4A13-9EE8-854E6548F8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550" y="3488531"/>
              <a:ext cx="4071938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If you do not wish to share a happy thought, then you can pass.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9BD1269-6A75-476C-9C39-A29742F856EB}"/>
              </a:ext>
            </a:extLst>
          </p:cNvPr>
          <p:cNvGrpSpPr>
            <a:grpSpLocks/>
          </p:cNvGrpSpPr>
          <p:nvPr/>
        </p:nvGrpSpPr>
        <p:grpSpPr bwMode="auto">
          <a:xfrm>
            <a:off x="611188" y="4252912"/>
            <a:ext cx="7921625" cy="770732"/>
            <a:chOff x="611188" y="4340225"/>
            <a:chExt cx="7921625" cy="68421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3FC4D7C-4BA4-4BA2-BE35-CA0EF0172BA8}"/>
                </a:ext>
              </a:extLst>
            </p:cNvPr>
            <p:cNvSpPr/>
            <p:nvPr/>
          </p:nvSpPr>
          <p:spPr>
            <a:xfrm>
              <a:off x="611188" y="4340225"/>
              <a:ext cx="7921625" cy="684213"/>
            </a:xfrm>
            <a:prstGeom prst="rect">
              <a:avLst/>
            </a:prstGeom>
            <a:solidFill>
              <a:srgbClr val="90C8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94B9DE74-E940-4AEC-A02C-5638DC2329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550" y="4359275"/>
              <a:ext cx="4287838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Remember to listen carefully and respectfully to others’ ideas.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A639772-2BDE-4916-8A23-82C1476B108A}"/>
              </a:ext>
            </a:extLst>
          </p:cNvPr>
          <p:cNvGrpSpPr>
            <a:grpSpLocks/>
          </p:cNvGrpSpPr>
          <p:nvPr/>
        </p:nvGrpSpPr>
        <p:grpSpPr bwMode="auto">
          <a:xfrm>
            <a:off x="611188" y="5162550"/>
            <a:ext cx="7921625" cy="1042988"/>
            <a:chOff x="611188" y="5162550"/>
            <a:chExt cx="7921625" cy="1042988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7EAD22E-A018-486A-9FFC-5C634715544E}"/>
                </a:ext>
              </a:extLst>
            </p:cNvPr>
            <p:cNvSpPr/>
            <p:nvPr/>
          </p:nvSpPr>
          <p:spPr>
            <a:xfrm>
              <a:off x="611188" y="5162550"/>
              <a:ext cx="7921625" cy="104298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922" name="TextBox 7">
              <a:extLst>
                <a:ext uri="{FF2B5EF4-FFF2-40B4-BE49-F238E27FC236}">
                  <a16:creationId xmlns:a16="http://schemas.microsoft.com/office/drawing/2014/main" id="{3A97A63D-5D84-4DC0-86DF-269F846EF3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550" y="5222875"/>
              <a:ext cx="4360863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ea typeface="Roboto" panose="02000000000000000000" pitchFamily="2" charset="0"/>
                </a:rPr>
                <a:t>As we share these happy thoughts, think about how having a happy mind can impact our lives and make us feel good.</a:t>
              </a:r>
            </a:p>
          </p:txBody>
        </p:sp>
      </p:grpSp>
      <p:pic>
        <p:nvPicPr>
          <p:cNvPr id="38924" name="Picture 11">
            <a:extLst>
              <a:ext uri="{FF2B5EF4-FFF2-40B4-BE49-F238E27FC236}">
                <a16:creationId xmlns:a16="http://schemas.microsoft.com/office/drawing/2014/main" id="{5ABF8454-05D4-4327-A27D-5A96EA741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8" y="3190175"/>
            <a:ext cx="3586137" cy="396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0">
            <a:extLst>
              <a:ext uri="{FF2B5EF4-FFF2-40B4-BE49-F238E27FC236}">
                <a16:creationId xmlns:a16="http://schemas.microsoft.com/office/drawing/2014/main" id="{1BAB61A6-BEB3-455F-ACB6-6AFB8312B8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>
                <a:latin typeface="Twinkl" pitchFamily="2" charset="0"/>
              </a:rPr>
              <a:t>The Big Questions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9B361C81-3D70-458B-8074-38FE7E38C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3F4FCAF-81A0-4983-B55C-11A5BAF727B6}"/>
              </a:ext>
            </a:extLst>
          </p:cNvPr>
          <p:cNvSpPr/>
          <p:nvPr/>
        </p:nvSpPr>
        <p:spPr>
          <a:xfrm>
            <a:off x="1485900" y="542925"/>
            <a:ext cx="3086100" cy="3086100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What is</a:t>
            </a:r>
            <a:br>
              <a:rPr lang="en-GB" sz="2800" dirty="0"/>
            </a:br>
            <a:r>
              <a:rPr lang="en-GB" sz="2800" dirty="0"/>
              <a:t>a happy mind?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39EEDE0-B145-40B0-A043-1C1077232F24}"/>
              </a:ext>
            </a:extLst>
          </p:cNvPr>
          <p:cNvSpPr/>
          <p:nvPr/>
        </p:nvSpPr>
        <p:spPr>
          <a:xfrm>
            <a:off x="5473700" y="1820863"/>
            <a:ext cx="3086100" cy="3084512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How can it make a difference to our lives?</a:t>
            </a:r>
          </a:p>
        </p:txBody>
      </p:sp>
      <p:pic>
        <p:nvPicPr>
          <p:cNvPr id="12293" name="Picture 6">
            <a:extLst>
              <a:ext uri="{FF2B5EF4-FFF2-40B4-BE49-F238E27FC236}">
                <a16:creationId xmlns:a16="http://schemas.microsoft.com/office/drawing/2014/main" id="{A84DBC0A-B4A5-4560-80C3-3D1F787AD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535113"/>
            <a:ext cx="165735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>
            <a:extLst>
              <a:ext uri="{FF2B5EF4-FFF2-40B4-BE49-F238E27FC236}">
                <a16:creationId xmlns:a16="http://schemas.microsoft.com/office/drawing/2014/main" id="{09B4BB4D-B827-4A32-BA0B-85356E5AC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1706563"/>
            <a:ext cx="1665288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179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1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understand that having a positive attitude is good for our mental health.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what having a positive attitude means.</a:t>
            </a:r>
          </a:p>
          <a:p>
            <a:r>
              <a:rPr lang="en-GB" dirty="0">
                <a:latin typeface="Twinkl" pitchFamily="50" charset="0"/>
              </a:rPr>
              <a:t>I know lots of things I can do to increase my levels of happiness.</a:t>
            </a:r>
          </a:p>
          <a:p>
            <a:r>
              <a:rPr lang="en-GB" dirty="0">
                <a:latin typeface="Twinkl" pitchFamily="50" charset="0"/>
              </a:rPr>
              <a:t>I understand how having a positive attitude can make a difference to our lives.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375756" y="6247089"/>
            <a:ext cx="4392488" cy="632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Roboto" panose="02000000000000000000" pitchFamily="2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585158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91906BCC-D3E6-4E1E-9D3B-0D795D1CF8BA}" vid="{73F68995-5F23-4703-B337-9914CB83CA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102</TotalTime>
  <Words>1375</Words>
  <Application>Microsoft Office PowerPoint</Application>
  <PresentationFormat>On-screen Show (4:3)</PresentationFormat>
  <Paragraphs>151</Paragraphs>
  <Slides>36</Slides>
  <Notes>0</Notes>
  <HiddenSlides>12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Tuffy-TTF</vt:lpstr>
      <vt:lpstr>Twinkl</vt:lpstr>
      <vt:lpstr>Sassoon Infant Rg</vt:lpstr>
      <vt:lpstr>Roboto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The Big Questions</vt:lpstr>
      <vt:lpstr>PowerPoint Presentation</vt:lpstr>
      <vt:lpstr>Reconnecting</vt:lpstr>
      <vt:lpstr>What Is Positive Thinking?</vt:lpstr>
      <vt:lpstr>Exploring</vt:lpstr>
      <vt:lpstr>A Positive Attitude</vt:lpstr>
      <vt:lpstr>A Positive Attitude</vt:lpstr>
      <vt:lpstr>A Positive Attitude</vt:lpstr>
      <vt:lpstr>The Science of Happiness</vt:lpstr>
      <vt:lpstr>The Science of Happiness</vt:lpstr>
      <vt:lpstr>How to be Happy</vt:lpstr>
      <vt:lpstr>Find Ways to Relax Your Mind</vt:lpstr>
      <vt:lpstr>Smile and Laugh</vt:lpstr>
      <vt:lpstr>Eat Healthily</vt:lpstr>
      <vt:lpstr>Spend Time with Family and Friends</vt:lpstr>
      <vt:lpstr>Get Plenty of Sleep</vt:lpstr>
      <vt:lpstr>Be Fair and Honest</vt:lpstr>
      <vt:lpstr>Take Up a Hobby or Join a Club</vt:lpstr>
      <vt:lpstr>Listen to Music</vt:lpstr>
      <vt:lpstr>Work Hard to Achieve a Goal</vt:lpstr>
      <vt:lpstr>Care for Others</vt:lpstr>
      <vt:lpstr>Exercise Regularly</vt:lpstr>
      <vt:lpstr>Accept Yourself and Be Proud of Who You Are</vt:lpstr>
      <vt:lpstr>How to Be Happy</vt:lpstr>
      <vt:lpstr>Consolidating</vt:lpstr>
      <vt:lpstr>Happiness Is…</vt:lpstr>
      <vt:lpstr>Happiness Is…</vt:lpstr>
      <vt:lpstr>Reflecting</vt:lpstr>
      <vt:lpstr>Share a Happy Thought</vt:lpstr>
      <vt:lpstr>The Big Questions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Marine Redon</dc:creator>
  <cp:lastModifiedBy>Tatum Celliers</cp:lastModifiedBy>
  <cp:revision>13</cp:revision>
  <dcterms:created xsi:type="dcterms:W3CDTF">2020-08-07T12:37:24Z</dcterms:created>
  <dcterms:modified xsi:type="dcterms:W3CDTF">2021-10-08T21:22:27Z</dcterms:modified>
</cp:coreProperties>
</file>