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12"/>
  </p:notesMasterIdLst>
  <p:sldIdLst>
    <p:sldId id="271" r:id="rId6"/>
    <p:sldId id="416" r:id="rId7"/>
    <p:sldId id="436" r:id="rId8"/>
    <p:sldId id="437" r:id="rId9"/>
    <p:sldId id="438" r:id="rId10"/>
    <p:sldId id="439" r:id="rId11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1" d="100"/>
          <a:sy n="71" d="100"/>
        </p:scale>
        <p:origin x="102" y="60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theme" Target="theme/theme1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97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3244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9851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9996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5836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11" Type="http://schemas.openxmlformats.org/officeDocument/2006/relationships/image" Target="../media/image10.png"/><Relationship Id="rId5" Type="http://schemas.openxmlformats.org/officeDocument/2006/relationships/image" Target="../media/image44.png"/><Relationship Id="rId10" Type="http://schemas.openxmlformats.org/officeDocument/2006/relationships/image" Target="../media/image9.png"/><Relationship Id="rId4" Type="http://schemas.openxmlformats.org/officeDocument/2006/relationships/image" Target="../media/image43.png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3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2400" dirty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11.12.20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LO:</a:t>
            </a:r>
            <a:r>
              <a:rPr kumimoji="0" lang="en-GB" altLang="en-US" sz="20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Add and subtract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en-US" sz="2000" baseline="0" dirty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C:</a:t>
            </a:r>
            <a:r>
              <a:rPr lang="en-GB" altLang="en-US" sz="2000" dirty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 Add two 3-digit numbers - crossing 10 or 100</a:t>
            </a:r>
            <a:endParaRPr kumimoji="0" lang="en-GB" altLang="en-US" sz="2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73114" y="1253275"/>
            <a:ext cx="805628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Always, Sometimes, Never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When 7 and 5 are added together in the ones column, the digit in the ones column of the answer will always be 2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other digits would always give a 2 in the ones column? Prove it.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669938"/>
            <a:ext cx="1159746" cy="113118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1644841"/>
            <a:ext cx="1159746" cy="113118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2619744"/>
            <a:ext cx="1159746" cy="113118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4106640"/>
            <a:ext cx="1198256" cy="120115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0228" y="4051635"/>
            <a:ext cx="255435" cy="128587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3436" y="4597282"/>
            <a:ext cx="251563" cy="37244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15719" y="141363"/>
            <a:ext cx="35018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Challenge 1</a:t>
            </a:r>
            <a:endParaRPr lang="en-US" sz="5400" b="1" u="sng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75822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898265"/>
            <a:ext cx="8056280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lvl="0">
              <a:spcBef>
                <a:spcPts val="100"/>
              </a:spcBef>
              <a:defRPr/>
            </a:pPr>
            <a:r>
              <a:rPr lang="en-US" sz="2800" dirty="0">
                <a:latin typeface="Gill Sans MT" panose="020B0502020104020203" pitchFamily="34" charset="0"/>
                <a:cs typeface="Bariol Regular"/>
              </a:rPr>
              <a:t>Rosie has 77 sweets. </a:t>
            </a:r>
          </a:p>
          <a:p>
            <a:pPr marL="12700" lvl="0">
              <a:spcBef>
                <a:spcPts val="100"/>
              </a:spcBef>
              <a:defRPr/>
            </a:pPr>
            <a:r>
              <a:rPr lang="en-US" sz="2800" dirty="0">
                <a:latin typeface="Gill Sans MT" panose="020B0502020104020203" pitchFamily="34" charset="0"/>
                <a:cs typeface="Bariol Regular"/>
              </a:rPr>
              <a:t>Mo has 121 sweets</a:t>
            </a:r>
            <a:r>
              <a:rPr lang="en-US" sz="2800" dirty="0" smtClean="0">
                <a:latin typeface="Gill Sans MT" panose="020B0502020104020203" pitchFamily="34" charset="0"/>
                <a:cs typeface="Bariol Regular"/>
              </a:rPr>
              <a:t>.</a:t>
            </a:r>
          </a:p>
          <a:p>
            <a:pPr marL="12700" lvl="0">
              <a:spcBef>
                <a:spcPts val="100"/>
              </a:spcBef>
              <a:defRPr/>
            </a:pPr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spcBef>
                <a:spcPts val="100"/>
              </a:spcBef>
              <a:defRPr/>
            </a:pPr>
            <a:r>
              <a:rPr lang="en-US" sz="2800" dirty="0">
                <a:latin typeface="Gill Sans MT" panose="020B0502020104020203" pitchFamily="34" charset="0"/>
                <a:cs typeface="Bariol Regular"/>
              </a:rPr>
              <a:t>Which addition will find how many sweets they have altogether</a:t>
            </a:r>
            <a:r>
              <a:rPr lang="en-US" sz="2800" dirty="0" smtClean="0">
                <a:latin typeface="Gill Sans MT" panose="020B0502020104020203" pitchFamily="34" charset="0"/>
                <a:cs typeface="Bariol Regular"/>
              </a:rPr>
              <a:t>?</a:t>
            </a:r>
          </a:p>
          <a:p>
            <a:pPr marL="12700">
              <a:spcBef>
                <a:spcPts val="10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>
              <a:spcBef>
                <a:spcPts val="100"/>
              </a:spcBef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>
              <a:spcBef>
                <a:spcPts val="10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>
              <a:spcBef>
                <a:spcPts val="100"/>
              </a:spcBef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>
              <a:spcBef>
                <a:spcPts val="10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>
              <a:spcBef>
                <a:spcPts val="100"/>
              </a:spcBef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>
              <a:spcBef>
                <a:spcPts val="10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>
              <a:spcBef>
                <a:spcPts val="100"/>
              </a:spcBef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Explain your answer.</a:t>
            </a:r>
          </a:p>
          <a:p>
            <a:pPr marL="12700" lvl="0">
              <a:spcBef>
                <a:spcPts val="100"/>
              </a:spcBef>
              <a:defRPr/>
            </a:pPr>
            <a:endParaRPr lang="en-US" sz="2800" dirty="0">
              <a:latin typeface="Gill Sans MT" panose="020B0502020104020203" pitchFamily="34" charset="0"/>
              <a:cs typeface="Bariol Regular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243614043"/>
                  </p:ext>
                </p:extLst>
              </p:nvPr>
            </p:nvGraphicFramePr>
            <p:xfrm>
              <a:off x="5474099" y="3390656"/>
              <a:ext cx="2314488" cy="2232711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578622">
                      <a:extLst>
                        <a:ext uri="{9D8B030D-6E8A-4147-A177-3AD203B41FA5}">
                          <a16:colId xmlns:a16="http://schemas.microsoft.com/office/drawing/2014/main" val="2983402738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240697685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723419572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186989545"/>
                        </a:ext>
                      </a:extLst>
                    </a:gridCol>
                  </a:tblGrid>
                  <a:tr h="744237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633517275"/>
                      </a:ext>
                    </a:extLst>
                  </a:tr>
                  <a:tr h="744237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r>
                                  <a:rPr lang="en-GB" sz="2800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624565609"/>
                      </a:ext>
                    </a:extLst>
                  </a:tr>
                  <a:tr h="744237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7339957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243614043"/>
                  </p:ext>
                </p:extLst>
              </p:nvPr>
            </p:nvGraphicFramePr>
            <p:xfrm>
              <a:off x="5474099" y="3390656"/>
              <a:ext cx="2314488" cy="2232711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578622">
                      <a:extLst>
                        <a:ext uri="{9D8B030D-6E8A-4147-A177-3AD203B41FA5}">
                          <a16:colId xmlns:a16="http://schemas.microsoft.com/office/drawing/2014/main" val="2983402738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240697685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723419572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186989545"/>
                        </a:ext>
                      </a:extLst>
                    </a:gridCol>
                  </a:tblGrid>
                  <a:tr h="744237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633517275"/>
                      </a:ext>
                    </a:extLst>
                  </a:tr>
                  <a:tr h="744237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053" t="-100000" r="-304211" b="-101626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624565609"/>
                      </a:ext>
                    </a:extLst>
                  </a:tr>
                  <a:tr h="744237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73399578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631539373"/>
                  </p:ext>
                </p:extLst>
              </p:nvPr>
            </p:nvGraphicFramePr>
            <p:xfrm>
              <a:off x="2603203" y="3390657"/>
              <a:ext cx="2314488" cy="2232711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578622">
                      <a:extLst>
                        <a:ext uri="{9D8B030D-6E8A-4147-A177-3AD203B41FA5}">
                          <a16:colId xmlns:a16="http://schemas.microsoft.com/office/drawing/2014/main" val="2983402738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240697685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723419572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186989545"/>
                        </a:ext>
                      </a:extLst>
                    </a:gridCol>
                  </a:tblGrid>
                  <a:tr h="744237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633517275"/>
                      </a:ext>
                    </a:extLst>
                  </a:tr>
                  <a:tr h="744237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r>
                                  <a:rPr lang="en-GB" sz="2800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624565609"/>
                      </a:ext>
                    </a:extLst>
                  </a:tr>
                  <a:tr h="744237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7339957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631539373"/>
                  </p:ext>
                </p:extLst>
              </p:nvPr>
            </p:nvGraphicFramePr>
            <p:xfrm>
              <a:off x="2603203" y="3390657"/>
              <a:ext cx="2314488" cy="2232711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578622">
                      <a:extLst>
                        <a:ext uri="{9D8B030D-6E8A-4147-A177-3AD203B41FA5}">
                          <a16:colId xmlns:a16="http://schemas.microsoft.com/office/drawing/2014/main" val="2983402738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240697685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723419572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186989545"/>
                        </a:ext>
                      </a:extLst>
                    </a:gridCol>
                  </a:tblGrid>
                  <a:tr h="744237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633517275"/>
                      </a:ext>
                    </a:extLst>
                  </a:tr>
                  <a:tr h="744237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2105" t="-100000" r="-303158" b="-101626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624565609"/>
                      </a:ext>
                    </a:extLst>
                  </a:tr>
                  <a:tr h="744237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73399578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8" name="Rectangle 7"/>
          <p:cNvSpPr/>
          <p:nvPr/>
        </p:nvSpPr>
        <p:spPr>
          <a:xfrm>
            <a:off x="3215719" y="141363"/>
            <a:ext cx="35018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Challenge 2</a:t>
            </a:r>
            <a:endParaRPr lang="en-US" sz="5400" b="1" u="sng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64596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40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    Eva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Here is her working out: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Is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correct? Explain why.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357" y="644393"/>
            <a:ext cx="1261832" cy="162488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Rounded Rectangular Callout 5"/>
              <p:cNvSpPr/>
              <p:nvPr/>
            </p:nvSpPr>
            <p:spPr>
              <a:xfrm>
                <a:off x="3274894" y="1072510"/>
                <a:ext cx="2914295" cy="769046"/>
              </a:xfrm>
              <a:prstGeom prst="wedgeRoundRectCallout">
                <a:avLst>
                  <a:gd name="adj1" fmla="val -72510"/>
                  <a:gd name="adj2" fmla="val 16965"/>
                  <a:gd name="adj3" fmla="val 16667"/>
                </a:avLst>
              </a:prstGeom>
              <a:solidFill>
                <a:schemeClr val="accent6">
                  <a:alpha val="20000"/>
                </a:schemeClr>
              </a:solidFill>
              <a:ln w="28575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265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27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282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6" name="Rounded Rectangular Callout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4894" y="1072510"/>
                <a:ext cx="2914295" cy="769046"/>
              </a:xfrm>
              <a:prstGeom prst="wedgeRoundRectCallout">
                <a:avLst>
                  <a:gd name="adj1" fmla="val -72510"/>
                  <a:gd name="adj2" fmla="val 16965"/>
                  <a:gd name="adj3" fmla="val 16667"/>
                </a:avLst>
              </a:prstGeom>
              <a:blipFill>
                <a:blip r:embed="rId4"/>
                <a:stretch>
                  <a:fillRect b="-3817"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603593351"/>
                  </p:ext>
                </p:extLst>
              </p:nvPr>
            </p:nvGraphicFramePr>
            <p:xfrm>
              <a:off x="3083794" y="3293641"/>
              <a:ext cx="2117460" cy="1869705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529365">
                      <a:extLst>
                        <a:ext uri="{9D8B030D-6E8A-4147-A177-3AD203B41FA5}">
                          <a16:colId xmlns:a16="http://schemas.microsoft.com/office/drawing/2014/main" val="2983402738"/>
                        </a:ext>
                      </a:extLst>
                    </a:gridCol>
                    <a:gridCol w="529365">
                      <a:extLst>
                        <a:ext uri="{9D8B030D-6E8A-4147-A177-3AD203B41FA5}">
                          <a16:colId xmlns:a16="http://schemas.microsoft.com/office/drawing/2014/main" val="240697685"/>
                        </a:ext>
                      </a:extLst>
                    </a:gridCol>
                    <a:gridCol w="529365">
                      <a:extLst>
                        <a:ext uri="{9D8B030D-6E8A-4147-A177-3AD203B41FA5}">
                          <a16:colId xmlns:a16="http://schemas.microsoft.com/office/drawing/2014/main" val="723419572"/>
                        </a:ext>
                      </a:extLst>
                    </a:gridCol>
                    <a:gridCol w="529365">
                      <a:extLst>
                        <a:ext uri="{9D8B030D-6E8A-4147-A177-3AD203B41FA5}">
                          <a16:colId xmlns:a16="http://schemas.microsoft.com/office/drawing/2014/main" val="186989545"/>
                        </a:ext>
                      </a:extLst>
                    </a:gridCol>
                  </a:tblGrid>
                  <a:tr h="623235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6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633517275"/>
                      </a:ext>
                    </a:extLst>
                  </a:tr>
                  <a:tr h="623235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r>
                                  <a:rPr lang="en-GB" sz="2800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624565609"/>
                      </a:ext>
                    </a:extLst>
                  </a:tr>
                  <a:tr h="623235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7339957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603593351"/>
                  </p:ext>
                </p:extLst>
              </p:nvPr>
            </p:nvGraphicFramePr>
            <p:xfrm>
              <a:off x="3083794" y="3293641"/>
              <a:ext cx="2117460" cy="1869705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529365">
                      <a:extLst>
                        <a:ext uri="{9D8B030D-6E8A-4147-A177-3AD203B41FA5}">
                          <a16:colId xmlns:a16="http://schemas.microsoft.com/office/drawing/2014/main" val="2983402738"/>
                        </a:ext>
                      </a:extLst>
                    </a:gridCol>
                    <a:gridCol w="529365">
                      <a:extLst>
                        <a:ext uri="{9D8B030D-6E8A-4147-A177-3AD203B41FA5}">
                          <a16:colId xmlns:a16="http://schemas.microsoft.com/office/drawing/2014/main" val="240697685"/>
                        </a:ext>
                      </a:extLst>
                    </a:gridCol>
                    <a:gridCol w="529365">
                      <a:extLst>
                        <a:ext uri="{9D8B030D-6E8A-4147-A177-3AD203B41FA5}">
                          <a16:colId xmlns:a16="http://schemas.microsoft.com/office/drawing/2014/main" val="723419572"/>
                        </a:ext>
                      </a:extLst>
                    </a:gridCol>
                    <a:gridCol w="529365">
                      <a:extLst>
                        <a:ext uri="{9D8B030D-6E8A-4147-A177-3AD203B41FA5}">
                          <a16:colId xmlns:a16="http://schemas.microsoft.com/office/drawing/2014/main" val="186989545"/>
                        </a:ext>
                      </a:extLst>
                    </a:gridCol>
                  </a:tblGrid>
                  <a:tr h="623235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6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633517275"/>
                      </a:ext>
                    </a:extLst>
                  </a:tr>
                  <a:tr h="623235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5"/>
                          <a:stretch>
                            <a:fillRect l="-1149" t="-102941" r="-303448" b="-118627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624565609"/>
                      </a:ext>
                    </a:extLst>
                  </a:tr>
                  <a:tr h="623235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73399578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8" name="Table 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584414470"/>
                  </p:ext>
                </p:extLst>
              </p:nvPr>
            </p:nvGraphicFramePr>
            <p:xfrm>
              <a:off x="10150708" y="4833028"/>
              <a:ext cx="2117460" cy="1869705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529365">
                      <a:extLst>
                        <a:ext uri="{9D8B030D-6E8A-4147-A177-3AD203B41FA5}">
                          <a16:colId xmlns:a16="http://schemas.microsoft.com/office/drawing/2014/main" val="2983402738"/>
                        </a:ext>
                      </a:extLst>
                    </a:gridCol>
                    <a:gridCol w="529365">
                      <a:extLst>
                        <a:ext uri="{9D8B030D-6E8A-4147-A177-3AD203B41FA5}">
                          <a16:colId xmlns:a16="http://schemas.microsoft.com/office/drawing/2014/main" val="240697685"/>
                        </a:ext>
                      </a:extLst>
                    </a:gridCol>
                    <a:gridCol w="529365">
                      <a:extLst>
                        <a:ext uri="{9D8B030D-6E8A-4147-A177-3AD203B41FA5}">
                          <a16:colId xmlns:a16="http://schemas.microsoft.com/office/drawing/2014/main" val="723419572"/>
                        </a:ext>
                      </a:extLst>
                    </a:gridCol>
                    <a:gridCol w="529365">
                      <a:extLst>
                        <a:ext uri="{9D8B030D-6E8A-4147-A177-3AD203B41FA5}">
                          <a16:colId xmlns:a16="http://schemas.microsoft.com/office/drawing/2014/main" val="186989545"/>
                        </a:ext>
                      </a:extLst>
                    </a:gridCol>
                  </a:tblGrid>
                  <a:tr h="623235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633517275"/>
                      </a:ext>
                    </a:extLst>
                  </a:tr>
                  <a:tr h="623235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r>
                                  <a:rPr lang="en-GB" sz="1400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oMath>
                            </m:oMathPara>
                          </a14:m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624565609"/>
                      </a:ext>
                    </a:extLst>
                  </a:tr>
                  <a:tr h="623235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7339957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8" name="Table 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584414470"/>
                  </p:ext>
                </p:extLst>
              </p:nvPr>
            </p:nvGraphicFramePr>
            <p:xfrm>
              <a:off x="10150708" y="4833028"/>
              <a:ext cx="2117460" cy="1869705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529365">
                      <a:extLst>
                        <a:ext uri="{9D8B030D-6E8A-4147-A177-3AD203B41FA5}">
                          <a16:colId xmlns:a16="http://schemas.microsoft.com/office/drawing/2014/main" val="2983402738"/>
                        </a:ext>
                      </a:extLst>
                    </a:gridCol>
                    <a:gridCol w="529365">
                      <a:extLst>
                        <a:ext uri="{9D8B030D-6E8A-4147-A177-3AD203B41FA5}">
                          <a16:colId xmlns:a16="http://schemas.microsoft.com/office/drawing/2014/main" val="240697685"/>
                        </a:ext>
                      </a:extLst>
                    </a:gridCol>
                    <a:gridCol w="529365">
                      <a:extLst>
                        <a:ext uri="{9D8B030D-6E8A-4147-A177-3AD203B41FA5}">
                          <a16:colId xmlns:a16="http://schemas.microsoft.com/office/drawing/2014/main" val="723419572"/>
                        </a:ext>
                      </a:extLst>
                    </a:gridCol>
                    <a:gridCol w="529365">
                      <a:extLst>
                        <a:ext uri="{9D8B030D-6E8A-4147-A177-3AD203B41FA5}">
                          <a16:colId xmlns:a16="http://schemas.microsoft.com/office/drawing/2014/main" val="186989545"/>
                        </a:ext>
                      </a:extLst>
                    </a:gridCol>
                  </a:tblGrid>
                  <a:tr h="623235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633517275"/>
                      </a:ext>
                    </a:extLst>
                  </a:tr>
                  <a:tr h="623235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6"/>
                          <a:stretch>
                            <a:fillRect l="-1149" t="-101961" r="-303448" b="-103922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624565609"/>
                      </a:ext>
                    </a:extLst>
                  </a:tr>
                  <a:tr h="623235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73399578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9692" y="0"/>
            <a:ext cx="1159746" cy="113118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9692" y="974903"/>
            <a:ext cx="1159746" cy="113118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9692" y="1949806"/>
            <a:ext cx="1159746" cy="113118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9692" y="3436702"/>
            <a:ext cx="1198256" cy="120115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6355" y="3381697"/>
            <a:ext cx="255435" cy="128587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9563" y="3927344"/>
            <a:ext cx="251563" cy="372442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3215719" y="141363"/>
            <a:ext cx="35018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Challenge 3</a:t>
            </a:r>
            <a:endParaRPr lang="en-US" sz="5400" b="1" u="sng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26379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938508" y="1235528"/>
                <a:ext cx="8056280" cy="483209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sz="2800" dirty="0">
                    <a:latin typeface="Gill Sans MT" panose="020B0502020104020203" pitchFamily="34" charset="0"/>
                  </a:rPr>
                  <a:t>Sort the additions into the table.</a:t>
                </a:r>
              </a:p>
              <a:p>
                <a:pPr lvl="0">
                  <a:defRPr/>
                </a:pPr>
                <a:endParaRPr lang="en-US" sz="2800" dirty="0"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latin typeface="Gill Sans MT" panose="020B0502020104020203" pitchFamily="34" charset="0"/>
                  </a:rPr>
                  <a:t>375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 18          456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 72        912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 79</a:t>
                </a:r>
              </a:p>
              <a:p>
                <a:pPr lvl="0">
                  <a:defRPr/>
                </a:pPr>
                <a:r>
                  <a:rPr lang="en-US" sz="2800" dirty="0">
                    <a:latin typeface="Gill Sans MT" panose="020B0502020104020203" pitchFamily="34" charset="0"/>
                  </a:rPr>
                  <a:t>910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 79          456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 27        342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 35</a:t>
                </a:r>
              </a:p>
              <a:p>
                <a:pPr lvl="0">
                  <a:defRPr/>
                </a:pPr>
                <a:endParaRPr lang="en-US" sz="2800" dirty="0"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latin typeface="Gill Sans MT" panose="020B0502020104020203" pitchFamily="34" charset="0"/>
                  </a:rPr>
                  <a:t>Can you write 2 more additions in each column? 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8508" y="1235528"/>
                <a:ext cx="8056280" cy="4832092"/>
              </a:xfrm>
              <a:prstGeom prst="rect">
                <a:avLst/>
              </a:prstGeom>
              <a:blipFill>
                <a:blip r:embed="rId3"/>
                <a:stretch>
                  <a:fillRect l="-1589" t="-1389" b="-26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5564875"/>
              </p:ext>
            </p:extLst>
          </p:nvPr>
        </p:nvGraphicFramePr>
        <p:xfrm>
          <a:off x="1837735" y="1801119"/>
          <a:ext cx="6257826" cy="2029442"/>
        </p:xfrm>
        <a:graphic>
          <a:graphicData uri="http://schemas.openxmlformats.org/drawingml/2006/table">
            <a:tbl>
              <a:tblPr firstRow="1" bandRow="1"/>
              <a:tblGrid>
                <a:gridCol w="2085942">
                  <a:extLst>
                    <a:ext uri="{9D8B030D-6E8A-4147-A177-3AD203B41FA5}">
                      <a16:colId xmlns:a16="http://schemas.microsoft.com/office/drawing/2014/main" val="2893595911"/>
                    </a:ext>
                  </a:extLst>
                </a:gridCol>
                <a:gridCol w="2085942">
                  <a:extLst>
                    <a:ext uri="{9D8B030D-6E8A-4147-A177-3AD203B41FA5}">
                      <a16:colId xmlns:a16="http://schemas.microsoft.com/office/drawing/2014/main" val="2065483770"/>
                    </a:ext>
                  </a:extLst>
                </a:gridCol>
                <a:gridCol w="2085942">
                  <a:extLst>
                    <a:ext uri="{9D8B030D-6E8A-4147-A177-3AD203B41FA5}">
                      <a16:colId xmlns:a16="http://schemas.microsoft.com/office/drawing/2014/main" val="2747966779"/>
                    </a:ext>
                  </a:extLst>
                </a:gridCol>
              </a:tblGrid>
              <a:tr h="94455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No exchange</a:t>
                      </a:r>
                      <a:endParaRPr lang="en-US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Exchange 10 ones</a:t>
                      </a:r>
                      <a:endParaRPr lang="en-US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Exchange</a:t>
                      </a:r>
                      <a:r>
                        <a:rPr lang="en-US" sz="2800" baseline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 10 tens</a:t>
                      </a:r>
                      <a:endParaRPr lang="en-US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lumMod val="40000"/>
                        <a:lumOff val="6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2962206"/>
                  </a:ext>
                </a:extLst>
              </a:tr>
              <a:tr h="108456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3856332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669938"/>
            <a:ext cx="1159746" cy="113118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1644841"/>
            <a:ext cx="1159746" cy="113118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2619744"/>
            <a:ext cx="1159746" cy="113118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4106640"/>
            <a:ext cx="1198256" cy="120115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0228" y="4051635"/>
            <a:ext cx="255435" cy="128587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3436" y="4597282"/>
            <a:ext cx="251563" cy="372442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3215719" y="141363"/>
            <a:ext cx="35018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Challenge 4</a:t>
            </a:r>
            <a:endParaRPr lang="en-US" sz="5400" b="1" u="sng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89709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38508" y="1644841"/>
            <a:ext cx="80562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latin typeface="Gill Sans MT" panose="020B0502020104020203" pitchFamily="34" charset="0"/>
              </a:rPr>
              <a:t>Choose one 2-digit and one 3-digit number. </a:t>
            </a:r>
          </a:p>
          <a:p>
            <a:pPr lvl="0">
              <a:defRPr/>
            </a:pPr>
            <a:r>
              <a:rPr lang="en-US" sz="2800" dirty="0">
                <a:latin typeface="Gill Sans MT" panose="020B0502020104020203" pitchFamily="34" charset="0"/>
              </a:rPr>
              <a:t>Write additions that have an exchange in the ones and the tens columns.</a:t>
            </a:r>
          </a:p>
          <a:p>
            <a:pPr lvl="0">
              <a:defRPr/>
            </a:pPr>
            <a:endParaRPr lang="en-US" sz="2800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srgbClr val="FF0000"/>
                </a:solidFill>
                <a:latin typeface="Gill Sans MT" panose="020B0502020104020203" pitchFamily="34" charset="0"/>
              </a:rPr>
              <a:t> 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546849" y="3032291"/>
            <a:ext cx="2462688" cy="1498451"/>
          </a:xfrm>
          <a:prstGeom prst="roundRect">
            <a:avLst/>
          </a:prstGeom>
          <a:noFill/>
          <a:ln w="28575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5246340" y="3037443"/>
            <a:ext cx="2462688" cy="1498451"/>
          </a:xfrm>
          <a:prstGeom prst="roundRect">
            <a:avLst/>
          </a:prstGeom>
          <a:noFill/>
          <a:ln w="28575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93045" y="3216667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23</a:t>
            </a:r>
          </a:p>
        </p:txBody>
      </p:sp>
      <p:sp>
        <p:nvSpPr>
          <p:cNvPr id="8" name="Rectangle 7"/>
          <p:cNvSpPr/>
          <p:nvPr/>
        </p:nvSpPr>
        <p:spPr>
          <a:xfrm>
            <a:off x="2805079" y="3216667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35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85488" y="3741816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81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297522" y="3741816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56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353748" y="3216667"/>
            <a:ext cx="7232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756</a:t>
            </a:r>
            <a:endParaRPr lang="en-GB" sz="2800" dirty="0"/>
          </a:p>
        </p:txBody>
      </p:sp>
      <p:sp>
        <p:nvSpPr>
          <p:cNvPr id="13" name="Rectangle 12"/>
          <p:cNvSpPr/>
          <p:nvPr/>
        </p:nvSpPr>
        <p:spPr>
          <a:xfrm>
            <a:off x="6477684" y="3247134"/>
            <a:ext cx="7232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767</a:t>
            </a:r>
            <a:endParaRPr lang="en-GB" sz="2800" dirty="0"/>
          </a:p>
        </p:txBody>
      </p:sp>
      <p:sp>
        <p:nvSpPr>
          <p:cNvPr id="14" name="Rectangle 13"/>
          <p:cNvSpPr/>
          <p:nvPr/>
        </p:nvSpPr>
        <p:spPr>
          <a:xfrm>
            <a:off x="5831353" y="3736940"/>
            <a:ext cx="7232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487</a:t>
            </a:r>
            <a:endParaRPr lang="en-GB" sz="2800" dirty="0"/>
          </a:p>
        </p:txBody>
      </p:sp>
      <p:sp>
        <p:nvSpPr>
          <p:cNvPr id="15" name="Rectangle 14"/>
          <p:cNvSpPr/>
          <p:nvPr/>
        </p:nvSpPr>
        <p:spPr>
          <a:xfrm>
            <a:off x="6989641" y="3736941"/>
            <a:ext cx="7232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619</a:t>
            </a:r>
            <a:endParaRPr lang="en-GB" sz="2800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669938"/>
            <a:ext cx="1159746" cy="113118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1644841"/>
            <a:ext cx="1159746" cy="113118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2619744"/>
            <a:ext cx="1159746" cy="113118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4106640"/>
            <a:ext cx="1198256" cy="120115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0228" y="4051635"/>
            <a:ext cx="255435" cy="128587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3436" y="4597282"/>
            <a:ext cx="251563" cy="372442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3215720" y="445777"/>
            <a:ext cx="35018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Challenge 5</a:t>
            </a:r>
            <a:endParaRPr lang="en-US" sz="5400" b="1" u="sng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48552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33C0BC-C241-46AF-963C-CBDED36083B0}">
  <ds:schemaRefs>
    <ds:schemaRef ds:uri="522d4c35-b548-4432-90ae-af4376e1c4b4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1940</TotalTime>
  <Words>225</Words>
  <Application>Microsoft Office PowerPoint</Application>
  <PresentationFormat>A4 Paper (210x297 mm)</PresentationFormat>
  <Paragraphs>97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15" baseType="lpstr">
      <vt:lpstr>Arial</vt:lpstr>
      <vt:lpstr>Bariol Regular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Sophie George</cp:lastModifiedBy>
  <cp:revision>86</cp:revision>
  <dcterms:created xsi:type="dcterms:W3CDTF">2019-02-04T08:17:32Z</dcterms:created>
  <dcterms:modified xsi:type="dcterms:W3CDTF">2020-12-06T10:14:43Z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