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10E68-889E-46F6-AF2E-EC34EDDF032F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C2302A51-DEB5-424F-BB86-B6F69B2B5C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963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10E68-889E-46F6-AF2E-EC34EDDF032F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02A51-DEB5-424F-BB86-B6F69B2B5C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864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10E68-889E-46F6-AF2E-EC34EDDF032F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2302A51-DEB5-424F-BB86-B6F69B2B5C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464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10E68-889E-46F6-AF2E-EC34EDDF032F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2302A51-DEB5-424F-BB86-B6F69B2B5C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86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10E68-889E-46F6-AF2E-EC34EDDF032F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2302A51-DEB5-424F-BB86-B6F69B2B5C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581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10E68-889E-46F6-AF2E-EC34EDDF032F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02A51-DEB5-424F-BB86-B6F69B2B5C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924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10E68-889E-46F6-AF2E-EC34EDDF032F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02A51-DEB5-424F-BB86-B6F69B2B5C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107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10E68-889E-46F6-AF2E-EC34EDDF032F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02A51-DEB5-424F-BB86-B6F69B2B5C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560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10E68-889E-46F6-AF2E-EC34EDDF032F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2302A51-DEB5-424F-BB86-B6F69B2B5C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57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10E68-889E-46F6-AF2E-EC34EDDF032F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2302A51-DEB5-424F-BB86-B6F69B2B5C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137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10E68-889E-46F6-AF2E-EC34EDDF032F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2302A51-DEB5-424F-BB86-B6F69B2B5C6C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10587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10E68-889E-46F6-AF2E-EC34EDDF032F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2302A51-DEB5-424F-BB86-B6F69B2B5C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619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10E68-889E-46F6-AF2E-EC34EDDF032F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2302A51-DEB5-424F-BB86-B6F69B2B5C6C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485032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10E68-889E-46F6-AF2E-EC34EDDF032F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2302A51-DEB5-424F-BB86-B6F69B2B5C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3856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10E68-889E-46F6-AF2E-EC34EDDF032F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02A51-DEB5-424F-BB86-B6F69B2B5C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42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10E68-889E-46F6-AF2E-EC34EDDF032F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02A51-DEB5-424F-BB86-B6F69B2B5C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5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10E68-889E-46F6-AF2E-EC34EDDF032F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C2302A51-DEB5-424F-BB86-B6F69B2B5C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1385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83F70-1F41-4E76-8664-08E7FAA126D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8C92F2-7832-4AE1-AC38-E5E541B8E42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latin typeface="Comic Sans MS" panose="030F0702030302020204" pitchFamily="66" charset="0"/>
              </a:rPr>
              <a:t>LO: to understand values</a:t>
            </a:r>
          </a:p>
          <a:p>
            <a:r>
              <a:rPr lang="en-US" sz="2800" dirty="0">
                <a:latin typeface="Comic Sans MS" panose="030F0702030302020204" pitchFamily="66" charset="0"/>
              </a:rPr>
              <a:t>C: Islam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32677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4C6306-D37F-42CB-A627-9393DD307F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5218" y="322775"/>
            <a:ext cx="8911687" cy="1280890"/>
          </a:xfrm>
        </p:spPr>
        <p:txBody>
          <a:bodyPr/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Which of these situations requires commitment? How do you know?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1F20E8-03A4-415D-B9F0-B6BFD03623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57237" y="1905000"/>
            <a:ext cx="8915400" cy="4952999"/>
          </a:xfrm>
        </p:spPr>
        <p:txBody>
          <a:bodyPr>
            <a:normAutofit fontScale="62500" lnSpcReduction="20000"/>
          </a:bodyPr>
          <a:lstStyle/>
          <a:p>
            <a:r>
              <a:rPr lang="en-US" sz="2400" dirty="0">
                <a:latin typeface="Comic Sans MS" panose="030F0702030302020204" pitchFamily="66" charset="0"/>
              </a:rPr>
              <a:t>Completing homework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Eating sweets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Attending sports clubs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Being vegetarian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Playing in the park after school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Wearing red ties at school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Sleeping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Going to a place of worship every week 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Helping out at home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Visiting a sick relative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Watching TV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Painting 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Going out with friends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Praying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Learning a new skill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6E8AF14-C20D-439C-9C67-6A6A049386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216" t="19107" r="62423" b="51065"/>
          <a:stretch/>
        </p:blipFill>
        <p:spPr>
          <a:xfrm>
            <a:off x="7500594" y="1797747"/>
            <a:ext cx="3091993" cy="204561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FE07D00-DA7B-4A3A-AD45-8E2B19F5BB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351" t="19381" r="38453" b="50791"/>
          <a:stretch/>
        </p:blipFill>
        <p:spPr>
          <a:xfrm>
            <a:off x="9178566" y="4037445"/>
            <a:ext cx="2828042" cy="204561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4D6D66A-80A4-469F-A27C-86A6DC74B59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263" t="63917" r="38454" b="8041"/>
          <a:stretch/>
        </p:blipFill>
        <p:spPr>
          <a:xfrm>
            <a:off x="5964024" y="4769963"/>
            <a:ext cx="3082566" cy="1923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476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62C33C-6B99-4B3C-9AFA-E70329070F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What does it mean to make a commitment?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098AB6-2321-4C6E-BBE5-2C3C024968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Thinking Brain Cliparts - Cliparts Zone">
            <a:extLst>
              <a:ext uri="{FF2B5EF4-FFF2-40B4-BE49-F238E27FC236}">
                <a16:creationId xmlns:a16="http://schemas.microsoft.com/office/drawing/2014/main" id="{2E862FA1-AAF4-4ACE-B646-5D9F76EA38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4205" y="4615403"/>
            <a:ext cx="2181225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03827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D8CAF0-8240-4A9D-8D69-277AECE33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 panose="030F0702030302020204" pitchFamily="66" charset="0"/>
              </a:rPr>
              <a:t>Commitment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1BDC67-A53F-4B57-ACA4-C230738135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555423"/>
            <a:ext cx="5206755" cy="5090473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Comic Sans MS" panose="030F0702030302020204" pitchFamily="66" charset="0"/>
              </a:rPr>
              <a:t>Commitment is a </a:t>
            </a:r>
            <a:r>
              <a:rPr lang="en-GB" sz="2400" dirty="0">
                <a:latin typeface="Comic Sans MS" panose="030F0702030302020204" pitchFamily="66" charset="0"/>
              </a:rPr>
              <a:t>willingness to give your time and energy to a job, activity, or something that you believe in.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You can show commitment by doing something on a regular basis and by demonstrating loyalty, hard work and belief.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Quotes about No Commitment (79 quotes)">
            <a:extLst>
              <a:ext uri="{FF2B5EF4-FFF2-40B4-BE49-F238E27FC236}">
                <a16:creationId xmlns:a16="http://schemas.microsoft.com/office/drawing/2014/main" id="{F1F7A080-7CF4-4C1F-8A1E-A22E4B4BC7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303"/>
          <a:stretch/>
        </p:blipFill>
        <p:spPr bwMode="auto">
          <a:xfrm>
            <a:off x="7987987" y="3026864"/>
            <a:ext cx="4204013" cy="3831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80337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73129-4EC0-45C6-8D75-5453D60FB8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Is it always easy to stick to a commitment?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2" descr="Thinking Brain Cliparts - Cliparts Zone">
            <a:extLst>
              <a:ext uri="{FF2B5EF4-FFF2-40B4-BE49-F238E27FC236}">
                <a16:creationId xmlns:a16="http://schemas.microsoft.com/office/drawing/2014/main" id="{7169BEB9-600B-4062-892F-0C69D87B18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0775" y="4762500"/>
            <a:ext cx="2181225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70324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73129-4EC0-45C6-8D75-5453D60FB8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Is it always easy to stick to a commitment?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C3BC4F-C8FC-4D7B-844F-A9D7532402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latin typeface="Comic Sans MS" panose="030F0702030302020204" pitchFamily="66" charset="0"/>
              </a:rPr>
              <a:t>At times, it can be difficult.</a:t>
            </a:r>
          </a:p>
          <a:p>
            <a:r>
              <a:rPr lang="en-US" sz="2400" i="1" dirty="0">
                <a:latin typeface="Comic Sans MS" panose="030F0702030302020204" pitchFamily="66" charset="0"/>
              </a:rPr>
              <a:t>Why might it be difficult?</a:t>
            </a:r>
          </a:p>
          <a:p>
            <a:endParaRPr lang="en-US" sz="2400" dirty="0">
              <a:latin typeface="Comic Sans MS" panose="030F0702030302020204" pitchFamily="66" charset="0"/>
            </a:endParaRPr>
          </a:p>
          <a:p>
            <a:r>
              <a:rPr lang="en-US" sz="2400" dirty="0">
                <a:latin typeface="Comic Sans MS" panose="030F0702030302020204" pitchFamily="66" charset="0"/>
              </a:rPr>
              <a:t>E.g. 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You are invited to a party on the same evening you usually visit your sick relative.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You are tired and it is sunny so you want to relax in the sun instead of training for the marathon. 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54856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563D89-9BF3-4359-B7AD-5208982780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How do you show commitment in your lives?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8B0D78-85C7-4E46-A757-71C446DD23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latin typeface="Comic Sans MS" panose="030F0702030302020204" pitchFamily="66" charset="0"/>
              </a:rPr>
              <a:t>What are the 3 ingredients needed for commitment do you think?</a:t>
            </a:r>
          </a:p>
          <a:p>
            <a:endParaRPr lang="en-US" sz="2400" dirty="0">
              <a:latin typeface="Comic Sans MS" panose="030F0702030302020204" pitchFamily="66" charset="0"/>
            </a:endParaRPr>
          </a:p>
          <a:p>
            <a:r>
              <a:rPr lang="en-US" sz="2400" dirty="0">
                <a:latin typeface="Comic Sans MS" panose="030F0702030302020204" pitchFamily="66" charset="0"/>
              </a:rPr>
              <a:t>E.g. 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Perseverance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Patience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4098" name="Picture 2" descr="Gears And Commitment Mechanism Royalty Free Cliparts, Vectors, And Stock  Illustration. Image 61462794.">
            <a:extLst>
              <a:ext uri="{FF2B5EF4-FFF2-40B4-BE49-F238E27FC236}">
                <a16:creationId xmlns:a16="http://schemas.microsoft.com/office/drawing/2014/main" id="{29709261-D8DE-443A-BE11-E19B03E3FE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75" t="9100" r="9536" b="16014"/>
          <a:stretch/>
        </p:blipFill>
        <p:spPr bwMode="auto">
          <a:xfrm>
            <a:off x="5995447" y="2725998"/>
            <a:ext cx="6196553" cy="4132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33160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EB9395-59CE-4CDF-B8C9-F34A319376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How might a believer show commitment to their faith?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AA3A4B-FE87-4395-AF55-4EA71517D8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latin typeface="Comic Sans MS" panose="030F0702030302020204" pitchFamily="66" charset="0"/>
              </a:rPr>
              <a:t>What might this look like in different faiths?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Thinking Brain Cliparts - Cliparts Zone">
            <a:extLst>
              <a:ext uri="{FF2B5EF4-FFF2-40B4-BE49-F238E27FC236}">
                <a16:creationId xmlns:a16="http://schemas.microsoft.com/office/drawing/2014/main" id="{96AD5EE2-948E-4935-BE7B-47748D3196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0775" y="4762500"/>
            <a:ext cx="2181225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10227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149BA3-4C0A-402F-8F96-6D17183D3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How might a Muslim show commitment to their faith?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B8271E-E329-42F0-BCFC-C6ED1B55A2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13640" y="2652075"/>
            <a:ext cx="3493647" cy="3777622"/>
          </a:xfrm>
        </p:spPr>
        <p:txBody>
          <a:bodyPr>
            <a:noAutofit/>
          </a:bodyPr>
          <a:lstStyle/>
          <a:p>
            <a:r>
              <a:rPr lang="en-US" sz="2400" dirty="0">
                <a:latin typeface="Comic Sans MS" panose="030F0702030302020204" pitchFamily="66" charset="0"/>
              </a:rPr>
              <a:t>Have you heard of the Five Pillars of Islam?</a:t>
            </a:r>
          </a:p>
          <a:p>
            <a:endParaRPr lang="en-US" sz="2400" dirty="0">
              <a:latin typeface="Comic Sans MS" panose="030F0702030302020204" pitchFamily="66" charset="0"/>
            </a:endParaRPr>
          </a:p>
          <a:p>
            <a:r>
              <a:rPr lang="en-US" sz="2400" dirty="0">
                <a:latin typeface="Comic Sans MS" panose="030F0702030302020204" pitchFamily="66" charset="0"/>
              </a:rPr>
              <a:t>There are five religious duties expected of every Muslim which we will be exploring this half term.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 descr="Masjid Quba – Islamic Center of Cartersville, GA">
            <a:extLst>
              <a:ext uri="{FF2B5EF4-FFF2-40B4-BE49-F238E27FC236}">
                <a16:creationId xmlns:a16="http://schemas.microsoft.com/office/drawing/2014/main" id="{B8225EBE-DD8F-4FAF-B1DA-2A304B8850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7287" y="2006338"/>
            <a:ext cx="6750138" cy="4851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75905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اركان الاسلام الخمس - موسوعة">
            <a:extLst>
              <a:ext uri="{FF2B5EF4-FFF2-40B4-BE49-F238E27FC236}">
                <a16:creationId xmlns:a16="http://schemas.microsoft.com/office/drawing/2014/main" id="{9E03E792-CA33-4158-8B0A-6EE168331E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7274" y="-20915"/>
            <a:ext cx="9844726" cy="5537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5B873B-C2C3-44F8-8150-C49B2702BA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7274" y="5516743"/>
            <a:ext cx="9844726" cy="1341257"/>
          </a:xfrm>
        </p:spPr>
        <p:txBody>
          <a:bodyPr>
            <a:normAutofit/>
          </a:bodyPr>
          <a:lstStyle/>
          <a:p>
            <a:r>
              <a:rPr lang="en-US" sz="2300" dirty="0">
                <a:latin typeface="Comic Sans MS" panose="030F0702030302020204" pitchFamily="66" charset="0"/>
              </a:rPr>
              <a:t>Do you have any knowledge or experience of any of these practices in your own lives, or the lives of your friends or families?</a:t>
            </a:r>
            <a:endParaRPr lang="en-GB" sz="23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64323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ive Pillars of Islam - Simple English Wikipedia, the free encyclopedia">
            <a:extLst>
              <a:ext uri="{FF2B5EF4-FFF2-40B4-BE49-F238E27FC236}">
                <a16:creationId xmlns:a16="http://schemas.microsoft.com/office/drawing/2014/main" id="{220CA365-386C-45F6-8D75-F703372D5F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4293" y="707010"/>
            <a:ext cx="7532115" cy="6150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5029D7-64E8-4D9D-8822-FD276ABB2F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32651" y="248240"/>
            <a:ext cx="8915400" cy="3777622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Comic Sans MS" panose="030F0702030302020204" pitchFamily="66" charset="0"/>
              </a:rPr>
              <a:t>Why do you think these duties are called </a:t>
            </a:r>
            <a:r>
              <a:rPr lang="en-US" sz="2400" i="1" dirty="0">
                <a:latin typeface="Comic Sans MS" panose="030F0702030302020204" pitchFamily="66" charset="0"/>
              </a:rPr>
              <a:t>pillars</a:t>
            </a:r>
            <a:r>
              <a:rPr lang="en-US" sz="2400" dirty="0">
                <a:latin typeface="Comic Sans MS" panose="030F0702030302020204" pitchFamily="66" charset="0"/>
              </a:rPr>
              <a:t>?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64017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B70AC0-D9A4-4658-866C-BF8CE06F9C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23225" y="323653"/>
            <a:ext cx="8915400" cy="3777622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Comic Sans MS" panose="030F0702030302020204" pitchFamily="66" charset="0"/>
              </a:rPr>
              <a:t>The pillars are like the pillars that hold up a building: each one is important. Without one, the building might become lopsided or even fall down.</a:t>
            </a:r>
          </a:p>
          <a:p>
            <a:endParaRPr lang="en-US" sz="2400" dirty="0">
              <a:latin typeface="Comic Sans MS" panose="030F0702030302020204" pitchFamily="66" charset="0"/>
            </a:endParaRPr>
          </a:p>
          <a:p>
            <a:r>
              <a:rPr lang="en-US" sz="2400" dirty="0">
                <a:latin typeface="Comic Sans MS" panose="030F0702030302020204" pitchFamily="66" charset="0"/>
              </a:rPr>
              <a:t>What are the ‘pillars’ that you base your life on?</a:t>
            </a:r>
          </a:p>
          <a:p>
            <a:endParaRPr lang="en-US" sz="2400" dirty="0">
              <a:latin typeface="Comic Sans MS" panose="030F0702030302020204" pitchFamily="66" charset="0"/>
            </a:endParaRPr>
          </a:p>
          <a:p>
            <a:r>
              <a:rPr lang="en-US" sz="2400" dirty="0">
                <a:latin typeface="Comic Sans MS" panose="030F0702030302020204" pitchFamily="66" charset="0"/>
              </a:rPr>
              <a:t>How do you show your faith, or beliefs about the world?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Five Pillars of Islam - Simple English Wikipedia, the free encyclopedia">
            <a:extLst>
              <a:ext uri="{FF2B5EF4-FFF2-40B4-BE49-F238E27FC236}">
                <a16:creationId xmlns:a16="http://schemas.microsoft.com/office/drawing/2014/main" id="{2528684B-2690-42AF-BC32-B72F432C64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8354" y="3429000"/>
            <a:ext cx="4198937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37913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CED4D1-EE7D-4ECD-AC90-2D7B84EF05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Comic Sans MS" panose="030F0702030302020204" pitchFamily="66" charset="0"/>
              </a:rPr>
              <a:t>Activity:</a:t>
            </a:r>
            <a:endParaRPr lang="en-GB" b="1" dirty="0">
              <a:latin typeface="Comic Sans MS" panose="030F0702030302020204" pitchFamily="66" charset="0"/>
            </a:endParaRP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42C9F54C-7E16-43B6-9875-127268AB3C0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3151630"/>
              </p:ext>
            </p:extLst>
          </p:nvPr>
        </p:nvGraphicFramePr>
        <p:xfrm>
          <a:off x="2123263" y="1404523"/>
          <a:ext cx="9851010" cy="539496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3283670">
                  <a:extLst>
                    <a:ext uri="{9D8B030D-6E8A-4147-A177-3AD203B41FA5}">
                      <a16:colId xmlns:a16="http://schemas.microsoft.com/office/drawing/2014/main" val="3763993471"/>
                    </a:ext>
                  </a:extLst>
                </a:gridCol>
                <a:gridCol w="3283670">
                  <a:extLst>
                    <a:ext uri="{9D8B030D-6E8A-4147-A177-3AD203B41FA5}">
                      <a16:colId xmlns:a16="http://schemas.microsoft.com/office/drawing/2014/main" val="3604788191"/>
                    </a:ext>
                  </a:extLst>
                </a:gridCol>
                <a:gridCol w="3283670">
                  <a:extLst>
                    <a:ext uri="{9D8B030D-6E8A-4147-A177-3AD203B41FA5}">
                      <a16:colId xmlns:a16="http://schemas.microsoft.com/office/drawing/2014/main" val="21130473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900" b="1" dirty="0">
                          <a:latin typeface="Comic Sans MS" panose="030F0702030302020204" pitchFamily="66" charset="0"/>
                        </a:rPr>
                        <a:t>Paddling</a:t>
                      </a:r>
                      <a:endParaRPr lang="en-GB" sz="1900" b="1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900" b="1" dirty="0" err="1">
                          <a:latin typeface="Comic Sans MS" panose="030F0702030302020204" pitchFamily="66" charset="0"/>
                        </a:rPr>
                        <a:t>Snorkelling</a:t>
                      </a:r>
                      <a:endParaRPr lang="en-GB" sz="1900" b="1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mic Sans MS" panose="030F0702030302020204" pitchFamily="66" charset="0"/>
                        </a:rPr>
                        <a:t>Diving </a:t>
                      </a:r>
                      <a:endParaRPr lang="en-GB" sz="19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86255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mic Sans MS" panose="030F0702030302020204" pitchFamily="66" charset="0"/>
                        </a:rPr>
                        <a:t>Think back to the commitments you have in your own lives: a commitment to a sport, club, person etc.</a:t>
                      </a:r>
                    </a:p>
                    <a:p>
                      <a:endParaRPr lang="en-US" sz="1900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US" sz="1900" dirty="0">
                          <a:latin typeface="Comic Sans MS" panose="030F0702030302020204" pitchFamily="66" charset="0"/>
                        </a:rPr>
                        <a:t>How do you show your commitment?</a:t>
                      </a:r>
                    </a:p>
                    <a:p>
                      <a:r>
                        <a:rPr lang="en-US" sz="1900" dirty="0">
                          <a:latin typeface="Comic Sans MS" panose="030F0702030302020204" pitchFamily="66" charset="0"/>
                        </a:rPr>
                        <a:t>Make a list and explain at least 3 of the things you list.</a:t>
                      </a:r>
                    </a:p>
                    <a:p>
                      <a:endParaRPr lang="en-US" sz="1900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US" sz="1900" b="1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US" sz="19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Why do you think that Islam has chosen these 5 particular duties as its core ‘pillars’?</a:t>
                      </a:r>
                      <a:endParaRPr lang="en-GB" sz="19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mic Sans MS" panose="030F0702030302020204" pitchFamily="66" charset="0"/>
                        </a:rPr>
                        <a:t>Make your own house with 5 ‘pillars’ which are the practices or values you base your life upon.</a:t>
                      </a:r>
                    </a:p>
                    <a:p>
                      <a:endParaRPr lang="en-US" sz="1900" dirty="0"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900" b="1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US" sz="19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Why do you think that Islam has chosen these 5 particular duties as its core ‘pillars’?</a:t>
                      </a:r>
                      <a:endParaRPr lang="en-GB" sz="19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US" sz="1900" dirty="0">
                          <a:latin typeface="Comic Sans MS" panose="030F0702030302020204" pitchFamily="66" charset="0"/>
                        </a:rPr>
                        <a:t> </a:t>
                      </a:r>
                      <a:endParaRPr lang="en-GB" sz="19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mic Sans MS" panose="030F0702030302020204" pitchFamily="66" charset="0"/>
                        </a:rPr>
                        <a:t>Write a commitment statement, setting out what you base your life upon (see examples on next slide).</a:t>
                      </a:r>
                    </a:p>
                    <a:p>
                      <a:endParaRPr lang="en-US" sz="1900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900" i="1" dirty="0">
                          <a:latin typeface="Comic Sans MS" panose="030F0702030302020204" pitchFamily="66" charset="0"/>
                        </a:rPr>
                        <a:t>A commitment statement is a written document used to focus on what is most important. It is a statement of values. What is important to you? </a:t>
                      </a:r>
                      <a:endParaRPr lang="en-US" sz="1900" i="1" dirty="0">
                        <a:latin typeface="Comic Sans MS" panose="030F0702030302020204" pitchFamily="66" charset="0"/>
                      </a:endParaRPr>
                    </a:p>
                    <a:p>
                      <a:endParaRPr lang="en-US" sz="1900" dirty="0"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900" b="1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US" sz="19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Why do you think that Islam has chosen these 5 particular duties as its core ‘pillars’?</a:t>
                      </a:r>
                      <a:endParaRPr lang="en-GB" sz="19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13406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50211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4A136-5409-4DFB-B169-65968D0A79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8669" y="173715"/>
            <a:ext cx="8911687" cy="1280890"/>
          </a:xfrm>
        </p:spPr>
        <p:txBody>
          <a:bodyPr/>
          <a:lstStyle/>
          <a:p>
            <a:r>
              <a:rPr lang="en-US" dirty="0">
                <a:latin typeface="Comic Sans MS" panose="030F0702030302020204" pitchFamily="66" charset="0"/>
              </a:rPr>
              <a:t>Diving – examples: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9218" name="Picture 2" descr="Student Mission Statement Examples Fresh 5 Personal Mission Statement… | Mission  statement examples, Personal mission statement examples, Personal mission  statement">
            <a:extLst>
              <a:ext uri="{FF2B5EF4-FFF2-40B4-BE49-F238E27FC236}">
                <a16:creationId xmlns:a16="http://schemas.microsoft.com/office/drawing/2014/main" id="{5DF25040-FD97-4571-AF88-B904CF2832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669" y="1100538"/>
            <a:ext cx="4188474" cy="4276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Freebie Mission Statement - middle school writing activity">
            <a:extLst>
              <a:ext uri="{FF2B5EF4-FFF2-40B4-BE49-F238E27FC236}">
                <a16:creationId xmlns:a16="http://schemas.microsoft.com/office/drawing/2014/main" id="{AD7345FC-DFE0-45DD-A0B0-150A2E3BEA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7" t="16840" r="9561" b="59773"/>
          <a:stretch/>
        </p:blipFill>
        <p:spPr bwMode="auto">
          <a:xfrm>
            <a:off x="6096000" y="588754"/>
            <a:ext cx="5997487" cy="2296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9 Attitude ideas | personal mission statement, mission statement, words">
            <a:extLst>
              <a:ext uri="{FF2B5EF4-FFF2-40B4-BE49-F238E27FC236}">
                <a16:creationId xmlns:a16="http://schemas.microsoft.com/office/drawing/2014/main" id="{82439A66-076A-497F-8508-0D70F3F744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057"/>
          <a:stretch/>
        </p:blipFill>
        <p:spPr bwMode="auto">
          <a:xfrm>
            <a:off x="6551568" y="3002887"/>
            <a:ext cx="5086350" cy="2965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DD08253-644E-4A9A-BCD9-C54A89A68D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38669" y="5659017"/>
            <a:ext cx="8809926" cy="1198983"/>
          </a:xfrm>
        </p:spPr>
        <p:txBody>
          <a:bodyPr>
            <a:normAutofit fontScale="92500" lnSpcReduction="20000"/>
          </a:bodyPr>
          <a:lstStyle/>
          <a:p>
            <a:r>
              <a:rPr lang="en-US" sz="2400" i="1" dirty="0">
                <a:latin typeface="Comic Sans MS" panose="030F0702030302020204" pitchFamily="66" charset="0"/>
              </a:rPr>
              <a:t>I am committed to…</a:t>
            </a:r>
          </a:p>
          <a:p>
            <a:r>
              <a:rPr lang="en-US" sz="2400" i="1" dirty="0">
                <a:latin typeface="Comic Sans MS" panose="030F0702030302020204" pitchFamily="66" charset="0"/>
              </a:rPr>
              <a:t>I am committed to this because…</a:t>
            </a:r>
          </a:p>
          <a:p>
            <a:r>
              <a:rPr lang="en-US" sz="2400" i="1" dirty="0">
                <a:latin typeface="Comic Sans MS" panose="030F0702030302020204" pitchFamily="66" charset="0"/>
              </a:rPr>
              <a:t>I demonstrate my commitments by…</a:t>
            </a:r>
            <a:endParaRPr lang="en-GB" sz="2400" i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382385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62</TotalTime>
  <Words>581</Words>
  <Application>Microsoft Office PowerPoint</Application>
  <PresentationFormat>Widescreen</PresentationFormat>
  <Paragraphs>72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Century Gothic</vt:lpstr>
      <vt:lpstr>Comic Sans MS</vt:lpstr>
      <vt:lpstr>Wingdings 3</vt:lpstr>
      <vt:lpstr>Wisp</vt:lpstr>
      <vt:lpstr>PowerPoint Presentation</vt:lpstr>
      <vt:lpstr>Which of these situations requires commitment? How do you know?</vt:lpstr>
      <vt:lpstr>What does it mean to make a commitment?</vt:lpstr>
      <vt:lpstr>Commitment </vt:lpstr>
      <vt:lpstr>Is it always easy to stick to a commitment?</vt:lpstr>
      <vt:lpstr>Is it always easy to stick to a commitment?</vt:lpstr>
      <vt:lpstr>How do you show commitment in your lives?</vt:lpstr>
      <vt:lpstr>How might a believer show commitment to their faith?</vt:lpstr>
      <vt:lpstr>How might a Muslim show commitment to their faith?</vt:lpstr>
      <vt:lpstr>PowerPoint Presentation</vt:lpstr>
      <vt:lpstr>PowerPoint Presentation</vt:lpstr>
      <vt:lpstr>PowerPoint Presentation</vt:lpstr>
      <vt:lpstr>Activity:</vt:lpstr>
      <vt:lpstr>Diving – examples: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13</cp:revision>
  <dcterms:created xsi:type="dcterms:W3CDTF">2021-08-09T10:05:33Z</dcterms:created>
  <dcterms:modified xsi:type="dcterms:W3CDTF">2021-09-03T14:47:43Z</dcterms:modified>
</cp:coreProperties>
</file>