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5"/>
    <a:srgbClr val="EC5F29"/>
    <a:srgbClr val="FFFFFF"/>
    <a:srgbClr val="E09135"/>
    <a:srgbClr val="EE6C76"/>
    <a:srgbClr val="EA526B"/>
    <a:srgbClr val="53AE51"/>
    <a:srgbClr val="F14646"/>
    <a:srgbClr val="F1894B"/>
    <a:srgbClr val="F9CB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EE6C76"/>
          </a:solidFill>
        </p:spPr>
        <p:txBody>
          <a:bodyPr/>
          <a:lstStyle/>
          <a:p>
            <a:r>
              <a:rPr lang="en-GB" sz="5400" dirty="0">
                <a:solidFill>
                  <a:schemeClr val="bg1"/>
                </a:solidFill>
              </a:rPr>
              <a:t>What is Conflict?</a:t>
            </a:r>
            <a:endParaRPr lang="en-GB" sz="4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C751607-058B-4814-B98A-AF2682C07C93}"/>
              </a:ext>
            </a:extLst>
          </p:cNvPr>
          <p:cNvSpPr/>
          <p:nvPr/>
        </p:nvSpPr>
        <p:spPr>
          <a:xfrm>
            <a:off x="-543464" y="1828799"/>
            <a:ext cx="6185139" cy="2424023"/>
          </a:xfrm>
          <a:prstGeom prst="roundRect">
            <a:avLst/>
          </a:pr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tlCol="0" anchor="ctr"/>
          <a:lstStyle/>
          <a:p>
            <a:r>
              <a:rPr lang="en-GB" dirty="0"/>
              <a:t>Conflict is when we have a disagreement with our friends or our families.</a:t>
            </a:r>
          </a:p>
          <a:p>
            <a:endParaRPr lang="en-GB" sz="900" dirty="0"/>
          </a:p>
          <a:p>
            <a:r>
              <a:rPr lang="en-GB" dirty="0"/>
              <a:t>When this happens people might get angry, upset or scared.</a:t>
            </a:r>
          </a:p>
          <a:p>
            <a:endParaRPr lang="en-GB" sz="900" dirty="0"/>
          </a:p>
          <a:p>
            <a:r>
              <a:rPr lang="en-GB" dirty="0"/>
              <a:t>Sometimes we have disagreements over small things and sometimes over big things.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33D5F38-170A-4537-BFE1-D04ACF23E341}"/>
              </a:ext>
            </a:extLst>
          </p:cNvPr>
          <p:cNvSpPr/>
          <p:nvPr/>
        </p:nvSpPr>
        <p:spPr>
          <a:xfrm rot="19752923">
            <a:off x="5099876" y="3751567"/>
            <a:ext cx="4694935" cy="2638818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2611AAC-13E2-4182-A2BF-070966BE400A}"/>
              </a:ext>
            </a:extLst>
          </p:cNvPr>
          <p:cNvSpPr/>
          <p:nvPr/>
        </p:nvSpPr>
        <p:spPr>
          <a:xfrm>
            <a:off x="5940801" y="5607169"/>
            <a:ext cx="2102492" cy="554667"/>
          </a:xfrm>
          <a:prstGeom prst="ellipse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41918A7-36CD-47FE-BFE8-9B3C4F8A5E80}"/>
              </a:ext>
            </a:extLst>
          </p:cNvPr>
          <p:cNvSpPr/>
          <p:nvPr/>
        </p:nvSpPr>
        <p:spPr>
          <a:xfrm>
            <a:off x="-526210" y="4362090"/>
            <a:ext cx="5589916" cy="1730735"/>
          </a:xfrm>
          <a:prstGeom prst="roundRect">
            <a:avLst/>
          </a:prstGeom>
          <a:solidFill>
            <a:srgbClr val="EA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tlCol="0" anchor="ctr"/>
          <a:lstStyle/>
          <a:p>
            <a:r>
              <a:rPr lang="en-GB" sz="2000" b="1" dirty="0"/>
              <a:t>Have you ever had a disagreement with someone? What happened?</a:t>
            </a:r>
          </a:p>
          <a:p>
            <a:endParaRPr lang="en-GB" sz="1000" b="1" dirty="0"/>
          </a:p>
          <a:p>
            <a:r>
              <a:rPr lang="en-GB" sz="2000" b="1" dirty="0"/>
              <a:t>Did you make up with them afterwards?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7EF7DD6-385D-4EE7-A5C4-3A6935A870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858" y="1828799"/>
            <a:ext cx="1289784" cy="415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8C7996D-3FB8-4639-B941-649DC967ADBA}"/>
              </a:ext>
            </a:extLst>
          </p:cNvPr>
          <p:cNvSpPr/>
          <p:nvPr/>
        </p:nvSpPr>
        <p:spPr>
          <a:xfrm rot="20548821">
            <a:off x="-565039" y="3956408"/>
            <a:ext cx="3857880" cy="2296623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95F83F8-939F-47A3-948D-0374417CAFFE}"/>
              </a:ext>
            </a:extLst>
          </p:cNvPr>
          <p:cNvSpPr/>
          <p:nvPr/>
        </p:nvSpPr>
        <p:spPr>
          <a:xfrm rot="9065764">
            <a:off x="6028685" y="3233844"/>
            <a:ext cx="3724909" cy="2674468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5BD9597-C21E-4E91-91BB-B42C9245AA5F}"/>
              </a:ext>
            </a:extLst>
          </p:cNvPr>
          <p:cNvSpPr/>
          <p:nvPr/>
        </p:nvSpPr>
        <p:spPr>
          <a:xfrm>
            <a:off x="1483743" y="1181820"/>
            <a:ext cx="6176514" cy="2915728"/>
          </a:xfrm>
          <a:prstGeom prst="roundRect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tIns="288000" rtlCol="0" anchor="ctr"/>
          <a:lstStyle/>
          <a:p>
            <a:pPr algn="ctr"/>
            <a:r>
              <a:rPr lang="en-GB" dirty="0"/>
              <a:t>A big disagreement can happen between you and your family or you and your friends.</a:t>
            </a:r>
          </a:p>
          <a:p>
            <a:pPr algn="ctr"/>
            <a:endParaRPr lang="en-GB" sz="900" dirty="0"/>
          </a:p>
          <a:p>
            <a:pPr algn="ctr"/>
            <a:r>
              <a:rPr lang="en-GB" dirty="0"/>
              <a:t>A big disagreement could be a time when your friend did something to hurt you. </a:t>
            </a:r>
          </a:p>
          <a:p>
            <a:pPr algn="ctr"/>
            <a:endParaRPr lang="en-GB" sz="900" dirty="0"/>
          </a:p>
          <a:p>
            <a:pPr algn="ctr"/>
            <a:r>
              <a:rPr lang="en-GB" dirty="0"/>
              <a:t>Maybe your brother or sister were playing with their friends and would not let you join in.</a:t>
            </a: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8CD66805-E7C2-4D4D-8110-F019F4864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F1894B"/>
          </a:solidFill>
        </p:spPr>
        <p:txBody>
          <a:bodyPr/>
          <a:lstStyle/>
          <a:p>
            <a:r>
              <a:rPr lang="en-GB" sz="5400" dirty="0">
                <a:solidFill>
                  <a:schemeClr val="bg1"/>
                </a:solidFill>
              </a:rPr>
              <a:t>A Big Disagreement</a:t>
            </a:r>
            <a:endParaRPr lang="en-GB" sz="4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2C663E1E-F476-4570-A6B8-1132AB163102}"/>
              </a:ext>
            </a:extLst>
          </p:cNvPr>
          <p:cNvSpPr/>
          <p:nvPr/>
        </p:nvSpPr>
        <p:spPr>
          <a:xfrm>
            <a:off x="2224532" y="4571077"/>
            <a:ext cx="4694935" cy="2638818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375E33E-DDCC-4F1B-AE0A-A344A8EFEE12}"/>
              </a:ext>
            </a:extLst>
          </p:cNvPr>
          <p:cNvSpPr/>
          <p:nvPr/>
        </p:nvSpPr>
        <p:spPr>
          <a:xfrm>
            <a:off x="3135654" y="5939646"/>
            <a:ext cx="2478692" cy="638697"/>
          </a:xfrm>
          <a:prstGeom prst="ellipse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9E39F23-14B5-477E-A146-BDA86861B6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718" y="3919227"/>
            <a:ext cx="2723242" cy="250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6709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3058C803-4A43-4AB2-82FC-F44938D1D743}"/>
              </a:ext>
            </a:extLst>
          </p:cNvPr>
          <p:cNvSpPr/>
          <p:nvPr/>
        </p:nvSpPr>
        <p:spPr>
          <a:xfrm rot="20548821">
            <a:off x="-565039" y="3956408"/>
            <a:ext cx="3857880" cy="2296623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EA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6EC8814-B60E-4041-81FC-ED75F768EE51}"/>
              </a:ext>
            </a:extLst>
          </p:cNvPr>
          <p:cNvSpPr/>
          <p:nvPr/>
        </p:nvSpPr>
        <p:spPr>
          <a:xfrm rot="9065764">
            <a:off x="6028685" y="3233844"/>
            <a:ext cx="3724909" cy="2674468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EA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C91BC1C-AB27-45C6-90F0-3C30E5C394BF}"/>
              </a:ext>
            </a:extLst>
          </p:cNvPr>
          <p:cNvSpPr/>
          <p:nvPr/>
        </p:nvSpPr>
        <p:spPr>
          <a:xfrm>
            <a:off x="2224532" y="4571077"/>
            <a:ext cx="4694935" cy="2638818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C8115EA-1243-4475-8130-2F5B1938225E}"/>
              </a:ext>
            </a:extLst>
          </p:cNvPr>
          <p:cNvSpPr/>
          <p:nvPr/>
        </p:nvSpPr>
        <p:spPr>
          <a:xfrm>
            <a:off x="2553419" y="5814204"/>
            <a:ext cx="4166558" cy="638697"/>
          </a:xfrm>
          <a:prstGeom prst="ellipse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7CA10D4-8D11-4AEF-A97C-7135BF9E9190}"/>
              </a:ext>
            </a:extLst>
          </p:cNvPr>
          <p:cNvSpPr/>
          <p:nvPr/>
        </p:nvSpPr>
        <p:spPr>
          <a:xfrm>
            <a:off x="1483743" y="1181820"/>
            <a:ext cx="6176514" cy="2915728"/>
          </a:xfrm>
          <a:prstGeom prst="roundRect">
            <a:avLst/>
          </a:pr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tIns="288000" rtlCol="0" anchor="ctr"/>
          <a:lstStyle/>
          <a:p>
            <a:pPr algn="ctr"/>
            <a:r>
              <a:rPr lang="en-GB" dirty="0"/>
              <a:t>A small disagreement can also happen between you and your family or you and your friends.</a:t>
            </a:r>
          </a:p>
          <a:p>
            <a:pPr algn="ctr"/>
            <a:endParaRPr lang="en-GB" sz="900" dirty="0"/>
          </a:p>
          <a:p>
            <a:pPr algn="ctr"/>
            <a:r>
              <a:rPr lang="en-GB" dirty="0"/>
              <a:t>A small disagreement could be if your friend took your book or game.</a:t>
            </a:r>
          </a:p>
          <a:p>
            <a:pPr algn="ctr"/>
            <a:endParaRPr lang="en-GB" sz="900" dirty="0"/>
          </a:p>
          <a:p>
            <a:pPr algn="ctr"/>
            <a:r>
              <a:rPr lang="en-GB" dirty="0"/>
              <a:t> Maybe your brother or sister would not let you have the remote for the television.</a:t>
            </a: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F0778E34-5BFB-4969-867F-12747C900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EA526B"/>
          </a:solidFill>
        </p:spPr>
        <p:txBody>
          <a:bodyPr/>
          <a:lstStyle/>
          <a:p>
            <a:r>
              <a:rPr lang="en-GB" sz="5400" dirty="0">
                <a:solidFill>
                  <a:schemeClr val="bg1"/>
                </a:solidFill>
              </a:rPr>
              <a:t>A Small Disagreement</a:t>
            </a:r>
            <a:endParaRPr lang="en-GB" sz="48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BFF080-43DA-494C-BF32-F96547BC09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203" y="3897678"/>
            <a:ext cx="3974617" cy="265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52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>
            <a:extLst>
              <a:ext uri="{FF2B5EF4-FFF2-40B4-BE49-F238E27FC236}">
                <a16:creationId xmlns:a16="http://schemas.microsoft.com/office/drawing/2014/main" id="{703AB60D-8C7C-400E-BC26-15A510040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EE6C76"/>
          </a:solidFill>
        </p:spPr>
        <p:txBody>
          <a:bodyPr/>
          <a:lstStyle/>
          <a:p>
            <a:r>
              <a:rPr lang="en-GB" sz="4400" dirty="0">
                <a:solidFill>
                  <a:schemeClr val="bg1"/>
                </a:solidFill>
              </a:rPr>
              <a:t>Big and Small Disagreements</a:t>
            </a:r>
            <a:endParaRPr lang="en-GB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FB2C613C-93C3-42C1-9DB5-E39D1F946702}"/>
              </a:ext>
            </a:extLst>
          </p:cNvPr>
          <p:cNvSpPr/>
          <p:nvPr/>
        </p:nvSpPr>
        <p:spPr>
          <a:xfrm>
            <a:off x="1600322" y="4343380"/>
            <a:ext cx="5319146" cy="2989660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4EFD93A-ABC6-4D40-9A37-ABBEBC54F4DB}"/>
              </a:ext>
            </a:extLst>
          </p:cNvPr>
          <p:cNvSpPr/>
          <p:nvPr/>
        </p:nvSpPr>
        <p:spPr>
          <a:xfrm>
            <a:off x="-543464" y="1828799"/>
            <a:ext cx="6185139" cy="2587926"/>
          </a:xfrm>
          <a:prstGeom prst="roundRect">
            <a:avLst/>
          </a:pr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tlCol="0" anchor="ctr"/>
          <a:lstStyle/>
          <a:p>
            <a:r>
              <a:rPr lang="en-GB" dirty="0"/>
              <a:t>There is a difference between big and small disagreements.</a:t>
            </a:r>
          </a:p>
          <a:p>
            <a:endParaRPr lang="en-GB" sz="900" dirty="0"/>
          </a:p>
          <a:p>
            <a:r>
              <a:rPr lang="en-GB" dirty="0"/>
              <a:t>A good way to figure out if you are having a big or small disagreement is to check in with your emotions.</a:t>
            </a:r>
          </a:p>
          <a:p>
            <a:endParaRPr lang="en-GB" sz="900" dirty="0"/>
          </a:p>
          <a:p>
            <a:r>
              <a:rPr lang="en-GB" dirty="0"/>
              <a:t>Are you feeling </a:t>
            </a:r>
            <a:r>
              <a:rPr lang="en-GB" b="1" dirty="0"/>
              <a:t>hurt</a:t>
            </a:r>
            <a:r>
              <a:rPr lang="en-GB" dirty="0"/>
              <a:t>, </a:t>
            </a:r>
            <a:r>
              <a:rPr lang="en-GB" b="1" dirty="0"/>
              <a:t>embarrassed</a:t>
            </a:r>
            <a:r>
              <a:rPr lang="en-GB" dirty="0"/>
              <a:t>, </a:t>
            </a:r>
            <a:r>
              <a:rPr lang="en-GB" b="1" dirty="0"/>
              <a:t>frustrated</a:t>
            </a:r>
            <a:r>
              <a:rPr lang="en-GB" dirty="0"/>
              <a:t>?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02EFC57D-1547-4989-8C00-42293AB8EDC5}"/>
              </a:ext>
            </a:extLst>
          </p:cNvPr>
          <p:cNvSpPr/>
          <p:nvPr/>
        </p:nvSpPr>
        <p:spPr>
          <a:xfrm rot="9065764">
            <a:off x="5478354" y="3143240"/>
            <a:ext cx="4220152" cy="3030050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EA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9C31DD9-0D82-4B64-AC78-6018DA3991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4757">
            <a:off x="5800690" y="1697257"/>
            <a:ext cx="1762980" cy="17622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2BF408-9EDE-43F8-83CC-C8D9FEE695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319" y="3330722"/>
            <a:ext cx="1998298" cy="20035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A92433E-326E-4D79-935F-B1DADB9AB9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8401">
            <a:off x="104948" y="5236203"/>
            <a:ext cx="1522904" cy="15269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695168D-5776-4782-8360-54770356510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201" y="5132711"/>
            <a:ext cx="1484494" cy="148319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87FD019-C8C6-4EB3-80E8-D5F8018CF26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75" y="3683958"/>
            <a:ext cx="1708572" cy="17070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85040AF-B425-432D-AEF8-0F909D4EED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421" y="4101840"/>
            <a:ext cx="1860427" cy="185879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6B35C24-C072-4C8E-89FC-2CEEBE144A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556" y="5358560"/>
            <a:ext cx="1465187" cy="146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9408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>
            <a:extLst>
              <a:ext uri="{FF2B5EF4-FFF2-40B4-BE49-F238E27FC236}">
                <a16:creationId xmlns:a16="http://schemas.microsoft.com/office/drawing/2014/main" id="{CCAD9455-EE23-4FD9-BDED-301C3EEBF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F1894B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What Should You Do When a Disagreement Happens?</a:t>
            </a:r>
            <a:endParaRPr lang="en-GB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31FE866-5173-46AA-881E-5E9E5D2BEFF4}"/>
              </a:ext>
            </a:extLst>
          </p:cNvPr>
          <p:cNvSpPr/>
          <p:nvPr/>
        </p:nvSpPr>
        <p:spPr>
          <a:xfrm rot="19752923">
            <a:off x="5099876" y="3751567"/>
            <a:ext cx="4694935" cy="2638818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0BC96D-C3BC-4E76-B101-358CD64C0950}"/>
              </a:ext>
            </a:extLst>
          </p:cNvPr>
          <p:cNvSpPr/>
          <p:nvPr/>
        </p:nvSpPr>
        <p:spPr>
          <a:xfrm>
            <a:off x="-543465" y="2688571"/>
            <a:ext cx="6443934" cy="2409640"/>
          </a:xfrm>
          <a:prstGeom prst="roundRect">
            <a:avLst/>
          </a:pr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tIns="144000" rIns="108000" rtlCol="0" anchor="ctr"/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Remain calm, try not to shout (it will not make you or anyone else feel good).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sz="1000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Remember what it is that made you upset, sad or mad so you can talk about it with the other person.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sz="1000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Take a deep breath.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F59763-A592-4BA9-B9EE-E3517479C0D7}"/>
              </a:ext>
            </a:extLst>
          </p:cNvPr>
          <p:cNvSpPr/>
          <p:nvPr/>
        </p:nvSpPr>
        <p:spPr>
          <a:xfrm>
            <a:off x="-543463" y="1984074"/>
            <a:ext cx="5607170" cy="810884"/>
          </a:xfrm>
          <a:prstGeom prst="roundRect">
            <a:avLst/>
          </a:prstGeom>
          <a:solidFill>
            <a:srgbClr val="EA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tlCol="0" anchor="ctr"/>
          <a:lstStyle/>
          <a:p>
            <a:r>
              <a:rPr lang="en-GB" sz="2000" b="1" dirty="0"/>
              <a:t>When you have a disagreement with someone the best thing to do is: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F996CE-B53C-41C3-B091-74459CE8BE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860" y="2716499"/>
            <a:ext cx="3359390" cy="4141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9568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>
            <a:extLst>
              <a:ext uri="{FF2B5EF4-FFF2-40B4-BE49-F238E27FC236}">
                <a16:creationId xmlns:a16="http://schemas.microsoft.com/office/drawing/2014/main" id="{5E42DAF6-6D6B-4AA2-8C6C-4AFEB202F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EA526B"/>
          </a:solidFill>
        </p:spPr>
        <p:txBody>
          <a:bodyPr/>
          <a:lstStyle/>
          <a:p>
            <a:r>
              <a:rPr lang="en-GB" sz="5400" dirty="0">
                <a:solidFill>
                  <a:schemeClr val="bg1"/>
                </a:solidFill>
              </a:rPr>
              <a:t>Traffic Light Emotions</a:t>
            </a:r>
            <a:endParaRPr lang="en-GB" sz="4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1800161-4EC3-4EBB-A82C-3F4AD146C3AE}"/>
              </a:ext>
            </a:extLst>
          </p:cNvPr>
          <p:cNvSpPr/>
          <p:nvPr/>
        </p:nvSpPr>
        <p:spPr>
          <a:xfrm>
            <a:off x="-543464" y="2432648"/>
            <a:ext cx="5115464" cy="2424023"/>
          </a:xfrm>
          <a:prstGeom prst="roundRect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tlCol="0" anchor="ctr"/>
          <a:lstStyle/>
          <a:p>
            <a:r>
              <a:rPr lang="en-GB" dirty="0"/>
              <a:t>Try using the traffic light emotions. Think about time when you had a disagreement, what colour were you at when it first happened? </a:t>
            </a:r>
          </a:p>
          <a:p>
            <a:endParaRPr lang="en-GB" sz="900" dirty="0"/>
          </a:p>
          <a:p>
            <a:r>
              <a:rPr lang="en-GB" dirty="0"/>
              <a:t>What colour were you when it was all sorted out?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2D3B7E28-2F2E-4C62-A3FB-678C87A9D8E6}"/>
              </a:ext>
            </a:extLst>
          </p:cNvPr>
          <p:cNvSpPr/>
          <p:nvPr/>
        </p:nvSpPr>
        <p:spPr>
          <a:xfrm rot="19752923">
            <a:off x="5099876" y="3751567"/>
            <a:ext cx="4694935" cy="2638818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EA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C2E8A2-5D91-4CF4-96F9-07389F99D3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9" b="9937"/>
          <a:stretch/>
        </p:blipFill>
        <p:spPr>
          <a:xfrm>
            <a:off x="6683821" y="1966822"/>
            <a:ext cx="1704529" cy="3830127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B235053-3738-4647-9970-61A59D8827F3}"/>
              </a:ext>
            </a:extLst>
          </p:cNvPr>
          <p:cNvSpPr/>
          <p:nvPr/>
        </p:nvSpPr>
        <p:spPr>
          <a:xfrm>
            <a:off x="4755351" y="2382331"/>
            <a:ext cx="2352816" cy="586596"/>
          </a:xfrm>
          <a:prstGeom prst="roundRect">
            <a:avLst/>
          </a:prstGeom>
          <a:solidFill>
            <a:srgbClr val="F1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am angry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700A65-963A-45E8-A25B-9D71933EA709}"/>
              </a:ext>
            </a:extLst>
          </p:cNvPr>
          <p:cNvSpPr/>
          <p:nvPr/>
        </p:nvSpPr>
        <p:spPr>
          <a:xfrm>
            <a:off x="4755349" y="3508154"/>
            <a:ext cx="2352817" cy="586596"/>
          </a:xfrm>
          <a:prstGeom prst="roundRect">
            <a:avLst/>
          </a:prstGeom>
          <a:solidFill>
            <a:srgbClr val="E091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am upset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DC68B87-322A-476B-8258-F23D9808F92A}"/>
              </a:ext>
            </a:extLst>
          </p:cNvPr>
          <p:cNvSpPr/>
          <p:nvPr/>
        </p:nvSpPr>
        <p:spPr>
          <a:xfrm>
            <a:off x="4755349" y="4608098"/>
            <a:ext cx="2352818" cy="586596"/>
          </a:xfrm>
          <a:prstGeom prst="roundRect">
            <a:avLst/>
          </a:prstGeom>
          <a:solidFill>
            <a:srgbClr val="53A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am calm</a:t>
            </a:r>
          </a:p>
        </p:txBody>
      </p:sp>
    </p:spTree>
    <p:extLst>
      <p:ext uri="{BB962C8B-B14F-4D97-AF65-F5344CB8AC3E}">
        <p14:creationId xmlns:p14="http://schemas.microsoft.com/office/powerpoint/2010/main" val="39431635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>
            <a:extLst>
              <a:ext uri="{FF2B5EF4-FFF2-40B4-BE49-F238E27FC236}">
                <a16:creationId xmlns:a16="http://schemas.microsoft.com/office/drawing/2014/main" id="{83A56401-A2D9-40D7-92D3-7330767A9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EE6C76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How Can We Solve a Disagreement?</a:t>
            </a:r>
            <a:endParaRPr lang="en-GB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A41409D-9500-4AA7-B902-03EF5D84B600}"/>
              </a:ext>
            </a:extLst>
          </p:cNvPr>
          <p:cNvSpPr/>
          <p:nvPr/>
        </p:nvSpPr>
        <p:spPr>
          <a:xfrm>
            <a:off x="-448578" y="2063153"/>
            <a:ext cx="6443934" cy="623972"/>
          </a:xfrm>
          <a:prstGeom prst="roundRect">
            <a:avLst/>
          </a:pr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tIns="144000" rIns="108000" bIns="144000" rtlCol="0" anchor="ctr"/>
          <a:lstStyle/>
          <a:p>
            <a:pPr fontAlgn="base"/>
            <a:r>
              <a:rPr lang="en-GB" dirty="0"/>
              <a:t>1. Calm down and count to 10.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E546F57-53A1-40F0-9C06-44B70773750C}"/>
              </a:ext>
            </a:extLst>
          </p:cNvPr>
          <p:cNvSpPr/>
          <p:nvPr/>
        </p:nvSpPr>
        <p:spPr>
          <a:xfrm rot="19752923">
            <a:off x="5099876" y="3751567"/>
            <a:ext cx="4694935" cy="2638818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9663B28-13CC-4E76-A7AC-B9BD5B045E87}"/>
              </a:ext>
            </a:extLst>
          </p:cNvPr>
          <p:cNvSpPr/>
          <p:nvPr/>
        </p:nvSpPr>
        <p:spPr>
          <a:xfrm>
            <a:off x="-448577" y="3117014"/>
            <a:ext cx="6443934" cy="623972"/>
          </a:xfrm>
          <a:prstGeom prst="roundRect">
            <a:avLst/>
          </a:prstGeom>
          <a:solidFill>
            <a:srgbClr val="EA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tIns="144000" rIns="108000" bIns="144000" rtlCol="0" anchor="ctr"/>
          <a:lstStyle/>
          <a:p>
            <a:pPr fontAlgn="base"/>
            <a:r>
              <a:rPr lang="en-GB" dirty="0"/>
              <a:t>2. Talk and listen to each other.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23DC9E0-BCE9-4A29-9DFC-283C8DBB2E7B}"/>
              </a:ext>
            </a:extLst>
          </p:cNvPr>
          <p:cNvSpPr/>
          <p:nvPr/>
        </p:nvSpPr>
        <p:spPr>
          <a:xfrm>
            <a:off x="-448578" y="4170874"/>
            <a:ext cx="6443935" cy="736116"/>
          </a:xfrm>
          <a:prstGeom prst="roundRect">
            <a:avLst/>
          </a:pr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tIns="144000" rIns="108000" bIns="144000" rtlCol="0" anchor="ctr"/>
          <a:lstStyle/>
          <a:p>
            <a:pPr fontAlgn="base"/>
            <a:r>
              <a:rPr lang="en-GB" dirty="0"/>
              <a:t>3. Discuss what you both need to do to move on </a:t>
            </a:r>
          </a:p>
          <a:p>
            <a:pPr fontAlgn="base"/>
            <a:r>
              <a:rPr lang="en-GB" dirty="0"/>
              <a:t>    from the disagreement.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FC1C582-713B-4905-B894-DD20ECF1195A}"/>
              </a:ext>
            </a:extLst>
          </p:cNvPr>
          <p:cNvSpPr/>
          <p:nvPr/>
        </p:nvSpPr>
        <p:spPr>
          <a:xfrm>
            <a:off x="6164902" y="5322154"/>
            <a:ext cx="2318449" cy="638697"/>
          </a:xfrm>
          <a:prstGeom prst="ellipse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BB171B9-BF47-4A52-BFD3-C7399F91285D}"/>
              </a:ext>
            </a:extLst>
          </p:cNvPr>
          <p:cNvSpPr/>
          <p:nvPr/>
        </p:nvSpPr>
        <p:spPr>
          <a:xfrm>
            <a:off x="-448576" y="5336879"/>
            <a:ext cx="6443934" cy="623972"/>
          </a:xfrm>
          <a:prstGeom prst="roundRect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tIns="144000" rIns="108000" bIns="144000" rtlCol="0" anchor="ctr"/>
          <a:lstStyle/>
          <a:p>
            <a:pPr fontAlgn="base"/>
            <a:r>
              <a:rPr lang="en-GB" dirty="0"/>
              <a:t>4. Talk about your feelings.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103696C-6AFD-4BB4-B5C0-E9FD349E90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902" y="2303252"/>
            <a:ext cx="2318449" cy="3381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4805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>
            <a:extLst>
              <a:ext uri="{FF2B5EF4-FFF2-40B4-BE49-F238E27FC236}">
                <a16:creationId xmlns:a16="http://schemas.microsoft.com/office/drawing/2014/main" id="{39AC1481-25A2-499B-9E41-5F129237B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F1894B"/>
          </a:solidFill>
        </p:spPr>
        <p:txBody>
          <a:bodyPr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+mn-lt"/>
              </a:rPr>
              <a:t>What Happens if You Cannot Solve a Disagreement?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8D95E8-9682-410A-8017-06918CA5CDE9}"/>
              </a:ext>
            </a:extLst>
          </p:cNvPr>
          <p:cNvSpPr/>
          <p:nvPr/>
        </p:nvSpPr>
        <p:spPr>
          <a:xfrm>
            <a:off x="-500332" y="1945256"/>
            <a:ext cx="7487728" cy="1483744"/>
          </a:xfrm>
          <a:prstGeom prst="roundRect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tlCol="0" anchor="ctr"/>
          <a:lstStyle/>
          <a:p>
            <a:r>
              <a:rPr lang="en-GB" dirty="0"/>
              <a:t>Sometimes, you might not agree with what the other person is saying, or you might not be able to agree on how to resolve the issue. </a:t>
            </a:r>
          </a:p>
          <a:p>
            <a:endParaRPr lang="en-GB" sz="900" b="1" dirty="0"/>
          </a:p>
          <a:p>
            <a:r>
              <a:rPr lang="en-GB" b="1" dirty="0"/>
              <a:t>If that happens you could: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9716363-236A-41A8-BBD6-B480E3FD9A60}"/>
              </a:ext>
            </a:extLst>
          </p:cNvPr>
          <p:cNvSpPr/>
          <p:nvPr/>
        </p:nvSpPr>
        <p:spPr>
          <a:xfrm>
            <a:off x="-474454" y="3914148"/>
            <a:ext cx="5477775" cy="623972"/>
          </a:xfrm>
          <a:prstGeom prst="roundRect">
            <a:avLst/>
          </a:prstGeom>
          <a:solidFill>
            <a:srgbClr val="F18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tIns="144000" rIns="108000" bIns="144000" rtlCol="0" anchor="ctr"/>
          <a:lstStyle/>
          <a:p>
            <a:pPr fontAlgn="base"/>
            <a:r>
              <a:rPr lang="en-GB" dirty="0"/>
              <a:t>1. Ask another friend to listen and help.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E6B9276-867D-455D-AE48-9B6EAA14DF50}"/>
              </a:ext>
            </a:extLst>
          </p:cNvPr>
          <p:cNvSpPr/>
          <p:nvPr/>
        </p:nvSpPr>
        <p:spPr>
          <a:xfrm>
            <a:off x="-474453" y="4721529"/>
            <a:ext cx="5477774" cy="623972"/>
          </a:xfrm>
          <a:prstGeom prst="roundRect">
            <a:avLst/>
          </a:prstGeom>
          <a:solidFill>
            <a:srgbClr val="EA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tIns="144000" rIns="108000" bIns="144000" rtlCol="0" anchor="ctr"/>
          <a:lstStyle/>
          <a:p>
            <a:pPr fontAlgn="base"/>
            <a:r>
              <a:rPr lang="en-GB" dirty="0"/>
              <a:t>2. Tell an adult.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D214165-FEFD-4F2B-87A5-C63868EB5318}"/>
              </a:ext>
            </a:extLst>
          </p:cNvPr>
          <p:cNvSpPr/>
          <p:nvPr/>
        </p:nvSpPr>
        <p:spPr>
          <a:xfrm rot="9065764">
            <a:off x="4867093" y="3300776"/>
            <a:ext cx="4872014" cy="3030050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E091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2820E14-E461-4155-8F4C-CD79C888AD25}"/>
              </a:ext>
            </a:extLst>
          </p:cNvPr>
          <p:cNvSpPr/>
          <p:nvPr/>
        </p:nvSpPr>
        <p:spPr>
          <a:xfrm>
            <a:off x="5493233" y="5626827"/>
            <a:ext cx="2988325" cy="638697"/>
          </a:xfrm>
          <a:prstGeom prst="ellipse">
            <a:avLst/>
          </a:prstGeom>
          <a:solidFill>
            <a:srgbClr val="EC5F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E96ACC8-D925-4B60-9D8F-4302BD11E7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366" y="1703001"/>
            <a:ext cx="3179285" cy="42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9391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>
            <a:extLst>
              <a:ext uri="{FF2B5EF4-FFF2-40B4-BE49-F238E27FC236}">
                <a16:creationId xmlns:a16="http://schemas.microsoft.com/office/drawing/2014/main" id="{4EE190C5-93F5-45BC-9C1E-8E9568325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EA526B"/>
          </a:solidFill>
        </p:spPr>
        <p:txBody>
          <a:bodyPr/>
          <a:lstStyle/>
          <a:p>
            <a:pPr algn="ctr"/>
            <a:r>
              <a:rPr lang="en-GB" sz="3600" dirty="0">
                <a:solidFill>
                  <a:schemeClr val="bg1"/>
                </a:solidFill>
              </a:rPr>
              <a:t>How to Listen Carefully to   Another Person</a:t>
            </a:r>
            <a:endParaRPr lang="en-GB" sz="3200" dirty="0">
              <a:solidFill>
                <a:schemeClr val="bg1"/>
              </a:solidFill>
              <a:latin typeface="+mn-lt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B0C32C7-BE5A-43DA-AD60-65975FB343E5}"/>
              </a:ext>
            </a:extLst>
          </p:cNvPr>
          <p:cNvGrpSpPr/>
          <p:nvPr/>
        </p:nvGrpSpPr>
        <p:grpSpPr>
          <a:xfrm>
            <a:off x="-457205" y="2106275"/>
            <a:ext cx="4899810" cy="623972"/>
            <a:chOff x="-457205" y="2106275"/>
            <a:chExt cx="4899810" cy="623972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0283185E-EC02-4EC5-A37A-2B7E47186CBC}"/>
                </a:ext>
              </a:extLst>
            </p:cNvPr>
            <p:cNvSpPr/>
            <p:nvPr/>
          </p:nvSpPr>
          <p:spPr>
            <a:xfrm>
              <a:off x="-457205" y="2106275"/>
              <a:ext cx="4761785" cy="623972"/>
            </a:xfrm>
            <a:prstGeom prst="roundRect">
              <a:avLst/>
            </a:prstGeom>
            <a:solidFill>
              <a:srgbClr val="F18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88000" tIns="144000" rIns="108000" bIns="144000" rtlCol="0" anchor="ctr"/>
            <a:lstStyle/>
            <a:p>
              <a:pPr fontAlgn="base"/>
              <a:r>
                <a:rPr lang="en-GB" dirty="0"/>
                <a:t>Look at the person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644381A-DEB3-4FE2-88F8-6B924A3E75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0787" y="2276047"/>
              <a:ext cx="1181818" cy="284427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FE00491-4F93-4C95-9A21-7C3AFDB793C9}"/>
              </a:ext>
            </a:extLst>
          </p:cNvPr>
          <p:cNvGrpSpPr/>
          <p:nvPr/>
        </p:nvGrpSpPr>
        <p:grpSpPr>
          <a:xfrm>
            <a:off x="4882552" y="2319548"/>
            <a:ext cx="4724399" cy="1020787"/>
            <a:chOff x="4882552" y="2319548"/>
            <a:chExt cx="4724399" cy="1020787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6DB8E357-98B7-4C6E-BFDB-3342361D25F1}"/>
                </a:ext>
              </a:extLst>
            </p:cNvPr>
            <p:cNvSpPr/>
            <p:nvPr/>
          </p:nvSpPr>
          <p:spPr>
            <a:xfrm>
              <a:off x="4882552" y="2503090"/>
              <a:ext cx="4724399" cy="623972"/>
            </a:xfrm>
            <a:prstGeom prst="roundRect">
              <a:avLst/>
            </a:prstGeom>
            <a:solidFill>
              <a:srgbClr val="F18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44000" rIns="1188000" bIns="144000" rtlCol="0" anchor="ctr"/>
            <a:lstStyle/>
            <a:p>
              <a:pPr algn="r" fontAlgn="base"/>
              <a:r>
                <a:rPr lang="en-GB" dirty="0"/>
                <a:t>Be ready to listen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1DD92CF-F86E-46D9-9709-19CB4824B5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112"/>
            <a:stretch/>
          </p:blipFill>
          <p:spPr>
            <a:xfrm rot="401577">
              <a:off x="4940797" y="2319548"/>
              <a:ext cx="363968" cy="1020787"/>
            </a:xfrm>
            <a:prstGeom prst="rect">
              <a:avLst/>
            </a:prstGeom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4866384-6FA6-4391-B306-6B19C192D93C}"/>
              </a:ext>
            </a:extLst>
          </p:cNvPr>
          <p:cNvGrpSpPr/>
          <p:nvPr/>
        </p:nvGrpSpPr>
        <p:grpSpPr>
          <a:xfrm>
            <a:off x="-457205" y="2974623"/>
            <a:ext cx="4761785" cy="1133030"/>
            <a:chOff x="-457205" y="2974623"/>
            <a:chExt cx="4761785" cy="1133030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8CB0AC4-B968-4E9F-8178-F63B673DEDBE}"/>
                </a:ext>
              </a:extLst>
            </p:cNvPr>
            <p:cNvSpPr/>
            <p:nvPr/>
          </p:nvSpPr>
          <p:spPr>
            <a:xfrm>
              <a:off x="-457205" y="3229152"/>
              <a:ext cx="4761785" cy="713114"/>
            </a:xfrm>
            <a:prstGeom prst="roundRect">
              <a:avLst/>
            </a:prstGeom>
            <a:solidFill>
              <a:srgbClr val="F18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88000" tIns="144000" rIns="108000" bIns="144000" rtlCol="0" anchor="ctr"/>
            <a:lstStyle/>
            <a:p>
              <a:pPr fontAlgn="base"/>
              <a:r>
                <a:rPr lang="en-GB" dirty="0"/>
                <a:t>Be quiet while they are </a:t>
              </a:r>
            </a:p>
            <a:p>
              <a:pPr fontAlgn="base"/>
              <a:r>
                <a:rPr lang="en-GB" dirty="0"/>
                <a:t>talking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3F157EC2-A29C-46AC-BDD2-5F5C268FF6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856" y="2974623"/>
              <a:ext cx="863603" cy="113303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F8B5336-8C98-45E7-90E4-01B99421BB19}"/>
              </a:ext>
            </a:extLst>
          </p:cNvPr>
          <p:cNvGrpSpPr/>
          <p:nvPr/>
        </p:nvGrpSpPr>
        <p:grpSpPr>
          <a:xfrm>
            <a:off x="4704684" y="3314286"/>
            <a:ext cx="4902267" cy="1227512"/>
            <a:chOff x="4704684" y="3314286"/>
            <a:chExt cx="4902267" cy="1227512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826D6138-EE5A-4AA5-AF61-D646B3AFBA82}"/>
                </a:ext>
              </a:extLst>
            </p:cNvPr>
            <p:cNvSpPr/>
            <p:nvPr/>
          </p:nvSpPr>
          <p:spPr>
            <a:xfrm>
              <a:off x="4882552" y="3729479"/>
              <a:ext cx="4724399" cy="688691"/>
            </a:xfrm>
            <a:prstGeom prst="roundRect">
              <a:avLst/>
            </a:prstGeom>
            <a:solidFill>
              <a:srgbClr val="F18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44000" rIns="1188000" bIns="144000" rtlCol="0" anchor="ctr"/>
            <a:lstStyle/>
            <a:p>
              <a:pPr algn="r" fontAlgn="base"/>
              <a:r>
                <a:rPr lang="en-GB" dirty="0"/>
                <a:t>Make sure to face the </a:t>
              </a:r>
            </a:p>
            <a:p>
              <a:pPr algn="r" fontAlgn="base"/>
              <a:r>
                <a:rPr lang="en-GB" dirty="0"/>
                <a:t>other person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876260D9-39D3-424F-A186-A0193A7C5A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4684" y="3314286"/>
              <a:ext cx="919738" cy="1227512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4E94B80-82F8-4FBA-BE0E-24B7EB17F35B}"/>
              </a:ext>
            </a:extLst>
          </p:cNvPr>
          <p:cNvGrpSpPr/>
          <p:nvPr/>
        </p:nvGrpSpPr>
        <p:grpSpPr>
          <a:xfrm>
            <a:off x="-457206" y="4418171"/>
            <a:ext cx="4899811" cy="885629"/>
            <a:chOff x="-457206" y="4418171"/>
            <a:chExt cx="4899811" cy="885629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E3B91CB3-7131-48DC-A6BD-0E2C71DB4EC0}"/>
                </a:ext>
              </a:extLst>
            </p:cNvPr>
            <p:cNvSpPr/>
            <p:nvPr/>
          </p:nvSpPr>
          <p:spPr>
            <a:xfrm>
              <a:off x="-457206" y="4429663"/>
              <a:ext cx="4761785" cy="789309"/>
            </a:xfrm>
            <a:prstGeom prst="roundRect">
              <a:avLst/>
            </a:prstGeom>
            <a:solidFill>
              <a:srgbClr val="F18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88000" tIns="144000" rIns="108000" bIns="144000" rtlCol="0" anchor="ctr"/>
            <a:lstStyle/>
            <a:p>
              <a:pPr fontAlgn="base"/>
              <a:r>
                <a:rPr lang="en-GB" dirty="0"/>
                <a:t>Think about what the </a:t>
              </a:r>
            </a:p>
            <a:p>
              <a:pPr fontAlgn="base"/>
              <a:r>
                <a:rPr lang="en-GB" dirty="0"/>
                <a:t>other person is saying</a:t>
              </a:r>
            </a:p>
          </p:txBody>
        </p: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9B2BBF84-F48B-423E-96C2-A6E7B7AE8C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8997" y="4418171"/>
              <a:ext cx="983608" cy="885629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F735EB5-15DD-4645-B939-7DDB8F5274E6}"/>
              </a:ext>
            </a:extLst>
          </p:cNvPr>
          <p:cNvGrpSpPr/>
          <p:nvPr/>
        </p:nvGrpSpPr>
        <p:grpSpPr>
          <a:xfrm>
            <a:off x="4735899" y="4824317"/>
            <a:ext cx="4871051" cy="916069"/>
            <a:chOff x="4735899" y="4824317"/>
            <a:chExt cx="4871051" cy="916069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0465681B-2E5D-4234-9259-83A36B8CE6F0}"/>
                </a:ext>
              </a:extLst>
            </p:cNvPr>
            <p:cNvSpPr/>
            <p:nvPr/>
          </p:nvSpPr>
          <p:spPr>
            <a:xfrm>
              <a:off x="4882552" y="4860986"/>
              <a:ext cx="4724398" cy="763430"/>
            </a:xfrm>
            <a:prstGeom prst="roundRect">
              <a:avLst/>
            </a:prstGeom>
            <a:solidFill>
              <a:srgbClr val="F18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44000" rIns="1188000" bIns="144000" rtlCol="0" anchor="ctr"/>
            <a:lstStyle/>
            <a:p>
              <a:pPr algn="r" fontAlgn="base"/>
              <a:r>
                <a:rPr lang="en-GB" dirty="0"/>
                <a:t>Care about what the 	person is saying</a:t>
              </a: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60BE5075-DBF2-4A29-9D5B-1839D4E1295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5899" y="4824317"/>
              <a:ext cx="1092651" cy="9160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11065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>
            <a:extLst>
              <a:ext uri="{FF2B5EF4-FFF2-40B4-BE49-F238E27FC236}">
                <a16:creationId xmlns:a16="http://schemas.microsoft.com/office/drawing/2014/main" id="{093A9249-4491-4482-8587-C52C5CD34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549274"/>
            <a:ext cx="8064500" cy="1037985"/>
          </a:xfrm>
          <a:solidFill>
            <a:srgbClr val="EE6C76"/>
          </a:solidFill>
        </p:spPr>
        <p:txBody>
          <a:bodyPr/>
          <a:lstStyle/>
          <a:p>
            <a:pPr algn="ctr"/>
            <a:r>
              <a:rPr lang="en-GB" sz="5400" dirty="0">
                <a:solidFill>
                  <a:schemeClr val="bg1"/>
                </a:solidFill>
              </a:rPr>
              <a:t>Reminder</a:t>
            </a:r>
            <a:endParaRPr lang="en-GB" sz="4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31F3EB4-1AA6-47DA-8678-28522C37B096}"/>
              </a:ext>
            </a:extLst>
          </p:cNvPr>
          <p:cNvSpPr/>
          <p:nvPr/>
        </p:nvSpPr>
        <p:spPr>
          <a:xfrm>
            <a:off x="1561381" y="1716608"/>
            <a:ext cx="6021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08215"/>
                </a:solidFill>
              </a:rPr>
              <a:t>Remember to treat other people just as you would like to be treated!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E8A65AB-4D87-46AE-A6FE-0191ACFBB527}"/>
              </a:ext>
            </a:extLst>
          </p:cNvPr>
          <p:cNvSpPr/>
          <p:nvPr/>
        </p:nvSpPr>
        <p:spPr>
          <a:xfrm>
            <a:off x="1906439" y="3646395"/>
            <a:ext cx="5331122" cy="2996392"/>
          </a:xfrm>
          <a:custGeom>
            <a:avLst/>
            <a:gdLst>
              <a:gd name="connsiteX0" fmla="*/ 2717321 w 5598544"/>
              <a:gd name="connsiteY0" fmla="*/ 0 h 2389517"/>
              <a:gd name="connsiteX1" fmla="*/ 5598544 w 5598544"/>
              <a:gd name="connsiteY1" fmla="*/ 914400 h 2389517"/>
              <a:gd name="connsiteX2" fmla="*/ 2950234 w 5598544"/>
              <a:gd name="connsiteY2" fmla="*/ 2389517 h 2389517"/>
              <a:gd name="connsiteX3" fmla="*/ 0 w 5598544"/>
              <a:gd name="connsiteY3" fmla="*/ 1155940 h 2389517"/>
              <a:gd name="connsiteX4" fmla="*/ 2717321 w 5598544"/>
              <a:gd name="connsiteY4" fmla="*/ 0 h 2389517"/>
              <a:gd name="connsiteX0" fmla="*/ 2717321 w 5598544"/>
              <a:gd name="connsiteY0" fmla="*/ 125 h 2389642"/>
              <a:gd name="connsiteX1" fmla="*/ 5598544 w 5598544"/>
              <a:gd name="connsiteY1" fmla="*/ 914525 h 2389642"/>
              <a:gd name="connsiteX2" fmla="*/ 2950234 w 5598544"/>
              <a:gd name="connsiteY2" fmla="*/ 2389642 h 2389642"/>
              <a:gd name="connsiteX3" fmla="*/ 0 w 5598544"/>
              <a:gd name="connsiteY3" fmla="*/ 1156065 h 2389642"/>
              <a:gd name="connsiteX4" fmla="*/ 2717321 w 5598544"/>
              <a:gd name="connsiteY4" fmla="*/ 125 h 2389642"/>
              <a:gd name="connsiteX0" fmla="*/ 2717321 w 5600593"/>
              <a:gd name="connsiteY0" fmla="*/ 171378 h 2560895"/>
              <a:gd name="connsiteX1" fmla="*/ 5598544 w 5600593"/>
              <a:gd name="connsiteY1" fmla="*/ 1085778 h 2560895"/>
              <a:gd name="connsiteX2" fmla="*/ 2950234 w 5600593"/>
              <a:gd name="connsiteY2" fmla="*/ 2560895 h 2560895"/>
              <a:gd name="connsiteX3" fmla="*/ 0 w 5600593"/>
              <a:gd name="connsiteY3" fmla="*/ 1327318 h 2560895"/>
              <a:gd name="connsiteX4" fmla="*/ 2717321 w 5600593"/>
              <a:gd name="connsiteY4" fmla="*/ 171378 h 2560895"/>
              <a:gd name="connsiteX0" fmla="*/ 2739912 w 5623184"/>
              <a:gd name="connsiteY0" fmla="*/ 222944 h 2636399"/>
              <a:gd name="connsiteX1" fmla="*/ 5621135 w 5623184"/>
              <a:gd name="connsiteY1" fmla="*/ 1137344 h 2636399"/>
              <a:gd name="connsiteX2" fmla="*/ 2972825 w 5623184"/>
              <a:gd name="connsiteY2" fmla="*/ 2612461 h 2636399"/>
              <a:gd name="connsiteX3" fmla="*/ 22591 w 5623184"/>
              <a:gd name="connsiteY3" fmla="*/ 1378884 h 2636399"/>
              <a:gd name="connsiteX4" fmla="*/ 2739912 w 5623184"/>
              <a:gd name="connsiteY4" fmla="*/ 222944 h 2636399"/>
              <a:gd name="connsiteX0" fmla="*/ 2739912 w 5623960"/>
              <a:gd name="connsiteY0" fmla="*/ 222944 h 3016258"/>
              <a:gd name="connsiteX1" fmla="*/ 5621135 w 5623960"/>
              <a:gd name="connsiteY1" fmla="*/ 1137344 h 3016258"/>
              <a:gd name="connsiteX2" fmla="*/ 2972825 w 5623960"/>
              <a:gd name="connsiteY2" fmla="*/ 2612461 h 3016258"/>
              <a:gd name="connsiteX3" fmla="*/ 22591 w 5623960"/>
              <a:gd name="connsiteY3" fmla="*/ 1378884 h 3016258"/>
              <a:gd name="connsiteX4" fmla="*/ 2739912 w 5623960"/>
              <a:gd name="connsiteY4" fmla="*/ 222944 h 30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23960" h="3016258">
                <a:moveTo>
                  <a:pt x="2739912" y="222944"/>
                </a:moveTo>
                <a:cubicBezTo>
                  <a:pt x="3251747" y="234446"/>
                  <a:pt x="5549248" y="-547683"/>
                  <a:pt x="5621135" y="1137344"/>
                </a:cubicBezTo>
                <a:cubicBezTo>
                  <a:pt x="5693022" y="2822371"/>
                  <a:pt x="4381807" y="2086249"/>
                  <a:pt x="2972825" y="2612461"/>
                </a:cubicBezTo>
                <a:cubicBezTo>
                  <a:pt x="1563843" y="3138673"/>
                  <a:pt x="307262" y="3498106"/>
                  <a:pt x="22591" y="1378884"/>
                </a:cubicBezTo>
                <a:cubicBezTo>
                  <a:pt x="-262080" y="-740338"/>
                  <a:pt x="2228077" y="211442"/>
                  <a:pt x="2739912" y="222944"/>
                </a:cubicBezTo>
                <a:close/>
              </a:path>
            </a:pathLst>
          </a:cu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FCB7A7D-68E9-4FC9-B2A7-46D86635F16C}"/>
              </a:ext>
            </a:extLst>
          </p:cNvPr>
          <p:cNvSpPr/>
          <p:nvPr/>
        </p:nvSpPr>
        <p:spPr>
          <a:xfrm>
            <a:off x="2488721" y="5069756"/>
            <a:ext cx="4166558" cy="994614"/>
          </a:xfrm>
          <a:prstGeom prst="ellipse">
            <a:avLst/>
          </a:prstGeom>
          <a:solidFill>
            <a:srgbClr val="EE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9A6112-1B8C-44B4-BC51-7A83CEDF0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186" y="2995942"/>
            <a:ext cx="3799628" cy="292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164492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346</TotalTime>
  <Words>444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What is Conflict?</vt:lpstr>
      <vt:lpstr>A Big Disagreement</vt:lpstr>
      <vt:lpstr>A Small Disagreement</vt:lpstr>
      <vt:lpstr>Big and Small Disagreements</vt:lpstr>
      <vt:lpstr>What Should You Do When a Disagreement Happens?</vt:lpstr>
      <vt:lpstr>Traffic Light Emotions</vt:lpstr>
      <vt:lpstr>How Can We Solve a Disagreement?</vt:lpstr>
      <vt:lpstr>What Happens if You Cannot Solve a Disagreement?</vt:lpstr>
      <vt:lpstr>How to Listen Carefully to   Another Person</vt:lpstr>
      <vt:lpstr>Reminder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Broughton</dc:creator>
  <cp:lastModifiedBy>Tatum Celliers</cp:lastModifiedBy>
  <cp:revision>19</cp:revision>
  <dcterms:created xsi:type="dcterms:W3CDTF">2021-07-01T09:34:23Z</dcterms:created>
  <dcterms:modified xsi:type="dcterms:W3CDTF">2021-11-21T18:19:38Z</dcterms:modified>
</cp:coreProperties>
</file>