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331" r:id="rId5"/>
    <p:sldId id="431" r:id="rId6"/>
    <p:sldId id="362" r:id="rId7"/>
    <p:sldId id="388" r:id="rId8"/>
    <p:sldId id="375" r:id="rId9"/>
    <p:sldId id="376" r:id="rId10"/>
    <p:sldId id="363" r:id="rId11"/>
    <p:sldId id="377" r:id="rId12"/>
    <p:sldId id="364" r:id="rId13"/>
    <p:sldId id="378" r:id="rId14"/>
    <p:sldId id="365" r:id="rId15"/>
    <p:sldId id="379" r:id="rId16"/>
    <p:sldId id="369" r:id="rId17"/>
    <p:sldId id="380" r:id="rId18"/>
    <p:sldId id="393" r:id="rId19"/>
    <p:sldId id="394" r:id="rId20"/>
    <p:sldId id="39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Tuesday 15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GB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Number line to 1000</a:t>
            </a:r>
            <a:endParaRPr lang="en-GB" sz="24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r>
              <a:rPr lang="en-GB" sz="4400" dirty="0">
                <a:solidFill>
                  <a:srgbClr val="002060"/>
                </a:solidFill>
                <a:latin typeface="+mn-lt"/>
              </a:rPr>
              <a:t/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challenge!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Let’s test our 3x tables memory!</a:t>
            </a:r>
          </a:p>
          <a:p>
            <a:pPr algn="ctr"/>
            <a:r>
              <a:rPr lang="en-GB" sz="7200" dirty="0">
                <a:hlinkClick r:id="rId2"/>
              </a:rPr>
              <a:t>https://www.topmarks.co.uk/maths-games/hit-the-button</a:t>
            </a:r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number does each arrow point to</a:t>
            </a:r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?</a:t>
            </a: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D26359-0875-467D-A032-444C8642F177}"/>
              </a:ext>
            </a:extLst>
          </p:cNvPr>
          <p:cNvGraphicFramePr>
            <a:graphicFrameLocks noGrp="1"/>
          </p:cNvGraphicFramePr>
          <p:nvPr/>
        </p:nvGraphicFramePr>
        <p:xfrm>
          <a:off x="2266120" y="2841482"/>
          <a:ext cx="7659760" cy="4318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5976">
                  <a:extLst>
                    <a:ext uri="{9D8B030D-6E8A-4147-A177-3AD203B41FA5}">
                      <a16:colId xmlns:a16="http://schemas.microsoft.com/office/drawing/2014/main" val="1803877619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692090104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146209465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48822973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017300636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1664466798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4165502603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656853762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877609740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1614829487"/>
                    </a:ext>
                  </a:extLst>
                </a:gridCol>
              </a:tblGrid>
              <a:tr h="43180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272606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D1CA3AA7-EFDA-4693-AFED-1C2E1468F786}"/>
              </a:ext>
            </a:extLst>
          </p:cNvPr>
          <p:cNvGraphicFramePr>
            <a:graphicFrameLocks noGrp="1"/>
          </p:cNvGraphicFramePr>
          <p:nvPr/>
        </p:nvGraphicFramePr>
        <p:xfrm>
          <a:off x="1874057" y="3276298"/>
          <a:ext cx="8316000" cy="431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0387761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9209010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14620946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882297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1730063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6446679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16550260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568537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87760974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43237056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14829487"/>
                    </a:ext>
                  </a:extLst>
                </a:gridCol>
              </a:tblGrid>
              <a:tr h="43180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1,000</a:t>
                      </a:r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32726060"/>
                  </a:ext>
                </a:extLst>
              </a:tr>
            </a:tbl>
          </a:graphicData>
        </a:graphic>
      </p:graphicFrame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0BA3E35-2D1A-4C6B-9A10-0DB10688A8D3}"/>
              </a:ext>
            </a:extLst>
          </p:cNvPr>
          <p:cNvCxnSpPr/>
          <p:nvPr/>
        </p:nvCxnSpPr>
        <p:spPr>
          <a:xfrm>
            <a:off x="3028400" y="2404159"/>
            <a:ext cx="0" cy="43732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2B131AE-A879-450D-91DE-D11EE0CF64C1}"/>
              </a:ext>
            </a:extLst>
          </p:cNvPr>
          <p:cNvSpPr txBox="1"/>
          <p:nvPr/>
        </p:nvSpPr>
        <p:spPr>
          <a:xfrm>
            <a:off x="2888978" y="2037132"/>
            <a:ext cx="29154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611F0F2-5EBA-4E13-AB5C-2FF2B5A20DCC}"/>
              </a:ext>
            </a:extLst>
          </p:cNvPr>
          <p:cNvCxnSpPr/>
          <p:nvPr/>
        </p:nvCxnSpPr>
        <p:spPr>
          <a:xfrm>
            <a:off x="5327101" y="2404159"/>
            <a:ext cx="0" cy="43732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6B46F88-DDE7-425F-A472-7AC6B4C81133}"/>
              </a:ext>
            </a:extLst>
          </p:cNvPr>
          <p:cNvSpPr txBox="1"/>
          <p:nvPr/>
        </p:nvSpPr>
        <p:spPr>
          <a:xfrm>
            <a:off x="5174978" y="2037132"/>
            <a:ext cx="29154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B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7AC7C68-765D-46EB-8338-E47260C93327}"/>
              </a:ext>
            </a:extLst>
          </p:cNvPr>
          <p:cNvCxnSpPr/>
          <p:nvPr/>
        </p:nvCxnSpPr>
        <p:spPr>
          <a:xfrm>
            <a:off x="6857449" y="2404159"/>
            <a:ext cx="0" cy="43732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3ED35CF0-015B-4083-81D4-7DEB619168A3}"/>
              </a:ext>
            </a:extLst>
          </p:cNvPr>
          <p:cNvSpPr txBox="1"/>
          <p:nvPr/>
        </p:nvSpPr>
        <p:spPr>
          <a:xfrm>
            <a:off x="6698976" y="2037133"/>
            <a:ext cx="29154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E51791A-8160-41C4-90E6-A09C098B3468}"/>
              </a:ext>
            </a:extLst>
          </p:cNvPr>
          <p:cNvCxnSpPr/>
          <p:nvPr/>
        </p:nvCxnSpPr>
        <p:spPr>
          <a:xfrm>
            <a:off x="9156697" y="2404159"/>
            <a:ext cx="0" cy="43732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736DAAFE-2D66-49A1-BAE2-F96849A45942}"/>
              </a:ext>
            </a:extLst>
          </p:cNvPr>
          <p:cNvSpPr txBox="1"/>
          <p:nvPr/>
        </p:nvSpPr>
        <p:spPr>
          <a:xfrm>
            <a:off x="8998226" y="2037132"/>
            <a:ext cx="29154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44B66ED-29D7-4A10-A0F2-93E702288CFC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35" name="TextBox 8">
              <a:extLst>
                <a:ext uri="{FF2B5EF4-FFF2-40B4-BE49-F238E27FC236}">
                  <a16:creationId xmlns:a16="http://schemas.microsoft.com/office/drawing/2014/main" id="{4670FE55-8024-4CA4-96A7-7A82E4CCBA1F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6" name="Picture 3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1C582B5-947C-474A-AF90-DAE5691D28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026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number does each arrow point to</a:t>
            </a:r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?</a:t>
            </a: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D26359-0875-467D-A032-444C8642F177}"/>
              </a:ext>
            </a:extLst>
          </p:cNvPr>
          <p:cNvGraphicFramePr>
            <a:graphicFrameLocks noGrp="1"/>
          </p:cNvGraphicFramePr>
          <p:nvPr/>
        </p:nvGraphicFramePr>
        <p:xfrm>
          <a:off x="2266120" y="2841482"/>
          <a:ext cx="7659760" cy="4318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5976">
                  <a:extLst>
                    <a:ext uri="{9D8B030D-6E8A-4147-A177-3AD203B41FA5}">
                      <a16:colId xmlns:a16="http://schemas.microsoft.com/office/drawing/2014/main" val="1803877619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692090104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146209465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48822973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2017300636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1664466798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4165502603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656853762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3877609740"/>
                    </a:ext>
                  </a:extLst>
                </a:gridCol>
                <a:gridCol w="765976">
                  <a:extLst>
                    <a:ext uri="{9D8B030D-6E8A-4147-A177-3AD203B41FA5}">
                      <a16:colId xmlns:a16="http://schemas.microsoft.com/office/drawing/2014/main" val="1614829487"/>
                    </a:ext>
                  </a:extLst>
                </a:gridCol>
              </a:tblGrid>
              <a:tr h="43180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272606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D1CA3AA7-EFDA-4693-AFED-1C2E1468F786}"/>
              </a:ext>
            </a:extLst>
          </p:cNvPr>
          <p:cNvGraphicFramePr>
            <a:graphicFrameLocks noGrp="1"/>
          </p:cNvGraphicFramePr>
          <p:nvPr/>
        </p:nvGraphicFramePr>
        <p:xfrm>
          <a:off x="1874057" y="3276298"/>
          <a:ext cx="8316000" cy="431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0387761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9209010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14620946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882297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1730063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6446679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16550260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568537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87760974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43237056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14829487"/>
                    </a:ext>
                  </a:extLst>
                </a:gridCol>
              </a:tblGrid>
              <a:tr h="43180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400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600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900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1,000</a:t>
                      </a:r>
                      <a:endParaRPr lang="en-US" sz="20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32726060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C5CEAF74-C51C-4AAC-9856-BA68AE3DEFE2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34" name="TextBox 8">
              <a:extLst>
                <a:ext uri="{FF2B5EF4-FFF2-40B4-BE49-F238E27FC236}">
                  <a16:creationId xmlns:a16="http://schemas.microsoft.com/office/drawing/2014/main" id="{35687875-B4C5-4805-A6AE-3D00414A8DA4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5" name="Picture 3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4251C1-0A68-4707-AB92-FD3018C60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B1B5D56D-296A-4294-8D95-1B1D03A626C8}"/>
              </a:ext>
            </a:extLst>
          </p:cNvPr>
          <p:cNvGrpSpPr/>
          <p:nvPr/>
        </p:nvGrpSpPr>
        <p:grpSpPr>
          <a:xfrm>
            <a:off x="2888978" y="2037131"/>
            <a:ext cx="291547" cy="804350"/>
            <a:chOff x="1364977" y="2037131"/>
            <a:chExt cx="291547" cy="80435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2B131AE-A879-450D-91DE-D11EE0CF64C1}"/>
                </a:ext>
              </a:extLst>
            </p:cNvPr>
            <p:cNvSpPr txBox="1"/>
            <p:nvPr/>
          </p:nvSpPr>
          <p:spPr>
            <a:xfrm>
              <a:off x="1364977" y="2037131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A</a:t>
              </a:r>
              <a:endParaRPr lang="en-US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C75330E6-FE02-4A99-95FE-F965A5E7B175}"/>
                </a:ext>
              </a:extLst>
            </p:cNvPr>
            <p:cNvCxnSpPr/>
            <p:nvPr/>
          </p:nvCxnSpPr>
          <p:spPr>
            <a:xfrm>
              <a:off x="1504400" y="2404159"/>
              <a:ext cx="0" cy="43732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9019501-3A50-429C-8C1C-FCAC4028E5F8}"/>
              </a:ext>
            </a:extLst>
          </p:cNvPr>
          <p:cNvGrpSpPr/>
          <p:nvPr/>
        </p:nvGrpSpPr>
        <p:grpSpPr>
          <a:xfrm>
            <a:off x="5174978" y="2037131"/>
            <a:ext cx="291547" cy="804350"/>
            <a:chOff x="3650977" y="2037131"/>
            <a:chExt cx="291547" cy="804350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6B46F88-DDE7-425F-A472-7AC6B4C81133}"/>
                </a:ext>
              </a:extLst>
            </p:cNvPr>
            <p:cNvSpPr txBox="1"/>
            <p:nvPr/>
          </p:nvSpPr>
          <p:spPr>
            <a:xfrm>
              <a:off x="3650977" y="2037131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B</a:t>
              </a:r>
              <a:endParaRPr lang="en-US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9ACAB6F1-131E-4FF4-BA9E-A61A9ED88B93}"/>
                </a:ext>
              </a:extLst>
            </p:cNvPr>
            <p:cNvCxnSpPr/>
            <p:nvPr/>
          </p:nvCxnSpPr>
          <p:spPr>
            <a:xfrm>
              <a:off x="3803101" y="2404159"/>
              <a:ext cx="0" cy="43732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A01966B-6965-4B40-A7DE-B17CBBC0A001}"/>
              </a:ext>
            </a:extLst>
          </p:cNvPr>
          <p:cNvGrpSpPr/>
          <p:nvPr/>
        </p:nvGrpSpPr>
        <p:grpSpPr>
          <a:xfrm>
            <a:off x="6698976" y="2037133"/>
            <a:ext cx="291547" cy="804349"/>
            <a:chOff x="5174975" y="2037132"/>
            <a:chExt cx="291547" cy="804349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ED35CF0-015B-4083-81D4-7DEB619168A3}"/>
                </a:ext>
              </a:extLst>
            </p:cNvPr>
            <p:cNvSpPr txBox="1"/>
            <p:nvPr/>
          </p:nvSpPr>
          <p:spPr>
            <a:xfrm>
              <a:off x="5174975" y="2037132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C</a:t>
              </a:r>
              <a:endParaRPr lang="en-US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89173E5B-2C9A-4347-8A48-A323254BF89C}"/>
                </a:ext>
              </a:extLst>
            </p:cNvPr>
            <p:cNvCxnSpPr/>
            <p:nvPr/>
          </p:nvCxnSpPr>
          <p:spPr>
            <a:xfrm>
              <a:off x="5333449" y="2404159"/>
              <a:ext cx="0" cy="43732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62533A6-BF21-4780-945A-26714CDC9B7F}"/>
              </a:ext>
            </a:extLst>
          </p:cNvPr>
          <p:cNvGrpSpPr/>
          <p:nvPr/>
        </p:nvGrpSpPr>
        <p:grpSpPr>
          <a:xfrm>
            <a:off x="8998226" y="2037131"/>
            <a:ext cx="291547" cy="804350"/>
            <a:chOff x="7474225" y="2037131"/>
            <a:chExt cx="291547" cy="804350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36DAAFE-2D66-49A1-BAE2-F96849A45942}"/>
                </a:ext>
              </a:extLst>
            </p:cNvPr>
            <p:cNvSpPr txBox="1"/>
            <p:nvPr/>
          </p:nvSpPr>
          <p:spPr>
            <a:xfrm>
              <a:off x="7474225" y="2037131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D</a:t>
              </a:r>
              <a:endParaRPr lang="en-US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09F8992F-C5AC-4A09-9A46-3D2BFE2C8CD1}"/>
                </a:ext>
              </a:extLst>
            </p:cNvPr>
            <p:cNvCxnSpPr/>
            <p:nvPr/>
          </p:nvCxnSpPr>
          <p:spPr>
            <a:xfrm>
              <a:off x="7632697" y="2404159"/>
              <a:ext cx="0" cy="43732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3325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 midpoints of these number lines.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895502F-35D2-4477-8728-2077BA8D8413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1533236"/>
          <a:ext cx="6096000" cy="429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1112319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4066882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6109787"/>
                    </a:ext>
                  </a:extLst>
                </a:gridCol>
              </a:tblGrid>
              <a:tr h="14320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134976"/>
                  </a:ext>
                </a:extLst>
              </a:tr>
              <a:tr h="1432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570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9548748"/>
                  </a:ext>
                </a:extLst>
              </a:tr>
              <a:tr h="1432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75339"/>
                  </a:ext>
                </a:extLst>
              </a:tr>
            </a:tbl>
          </a:graphicData>
        </a:graphic>
      </p:graphicFrame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7BF3C74-7CD7-49E5-9837-C9B9D676D2E4}"/>
              </a:ext>
            </a:extLst>
          </p:cNvPr>
          <p:cNvCxnSpPr>
            <a:cxnSpLocks/>
          </p:cNvCxnSpPr>
          <p:nvPr/>
        </p:nvCxnSpPr>
        <p:spPr>
          <a:xfrm>
            <a:off x="3267957" y="4824232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2096320-2B4A-48E0-B1F2-39047EFB4B92}"/>
              </a:ext>
            </a:extLst>
          </p:cNvPr>
          <p:cNvCxnSpPr>
            <a:cxnSpLocks/>
          </p:cNvCxnSpPr>
          <p:nvPr/>
        </p:nvCxnSpPr>
        <p:spPr>
          <a:xfrm>
            <a:off x="3267957" y="3363126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A089B6E-2E7B-455A-8F9A-E516D5B615DB}"/>
              </a:ext>
            </a:extLst>
          </p:cNvPr>
          <p:cNvCxnSpPr>
            <a:cxnSpLocks/>
          </p:cNvCxnSpPr>
          <p:nvPr/>
        </p:nvCxnSpPr>
        <p:spPr>
          <a:xfrm>
            <a:off x="3267957" y="1959197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10308A9-49CA-4C73-BBCC-90A86D0FBA63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BD1F5EE3-2C20-48A4-96D8-7BAC20535AD5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66CBA9C-B69B-4485-BCE0-974C930CB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2602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 midpoints of these number lines.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895502F-35D2-4477-8728-2077BA8D8413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1533236"/>
          <a:ext cx="6096000" cy="429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1112319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4066882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26109787"/>
                    </a:ext>
                  </a:extLst>
                </a:gridCol>
              </a:tblGrid>
              <a:tr h="14320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134976"/>
                  </a:ext>
                </a:extLst>
              </a:tr>
              <a:tr h="1432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560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570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9548748"/>
                  </a:ext>
                </a:extLst>
              </a:tr>
              <a:tr h="1432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750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75339"/>
                  </a:ext>
                </a:extLst>
              </a:tr>
            </a:tbl>
          </a:graphicData>
        </a:graphic>
      </p:graphicFrame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730B12C-97C9-4071-B8E5-509CC860CA9B}"/>
              </a:ext>
            </a:extLst>
          </p:cNvPr>
          <p:cNvCxnSpPr>
            <a:cxnSpLocks/>
          </p:cNvCxnSpPr>
          <p:nvPr/>
        </p:nvCxnSpPr>
        <p:spPr>
          <a:xfrm flipV="1">
            <a:off x="6096000" y="3390192"/>
            <a:ext cx="0" cy="3090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7C9C9BE-20E3-4618-91EA-EF8F83B966ED}"/>
              </a:ext>
            </a:extLst>
          </p:cNvPr>
          <p:cNvCxnSpPr>
            <a:cxnSpLocks/>
          </p:cNvCxnSpPr>
          <p:nvPr/>
        </p:nvCxnSpPr>
        <p:spPr>
          <a:xfrm flipV="1">
            <a:off x="6096000" y="4851298"/>
            <a:ext cx="0" cy="3090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4C96056-327F-4367-8AD3-686AEEC8864B}"/>
              </a:ext>
            </a:extLst>
          </p:cNvPr>
          <p:cNvCxnSpPr>
            <a:cxnSpLocks/>
          </p:cNvCxnSpPr>
          <p:nvPr/>
        </p:nvCxnSpPr>
        <p:spPr>
          <a:xfrm>
            <a:off x="3267957" y="4824232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504C2AA-58F3-4353-9422-56E1637828F4}"/>
              </a:ext>
            </a:extLst>
          </p:cNvPr>
          <p:cNvCxnSpPr>
            <a:cxnSpLocks/>
          </p:cNvCxnSpPr>
          <p:nvPr/>
        </p:nvCxnSpPr>
        <p:spPr>
          <a:xfrm>
            <a:off x="3267957" y="3363126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3077C8B-B067-44AF-84B7-6C08D74FC222}"/>
              </a:ext>
            </a:extLst>
          </p:cNvPr>
          <p:cNvCxnSpPr>
            <a:cxnSpLocks/>
          </p:cNvCxnSpPr>
          <p:nvPr/>
        </p:nvCxnSpPr>
        <p:spPr>
          <a:xfrm>
            <a:off x="3267957" y="1959197"/>
            <a:ext cx="5598953" cy="0"/>
          </a:xfrm>
          <a:prstGeom prst="straightConnector1">
            <a:avLst/>
          </a:prstGeom>
          <a:ln w="5715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7B8F782-DF40-40F1-9E69-5DC5D6CA32ED}"/>
              </a:ext>
            </a:extLst>
          </p:cNvPr>
          <p:cNvCxnSpPr>
            <a:cxnSpLocks/>
          </p:cNvCxnSpPr>
          <p:nvPr/>
        </p:nvCxnSpPr>
        <p:spPr>
          <a:xfrm flipV="1">
            <a:off x="6096000" y="1985312"/>
            <a:ext cx="0" cy="3090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D003780-D4C2-4DF8-A602-C85A37EF2838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77C1D4D9-ECA8-4B01-8B9B-1A978CE78E4B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99A27BE-A127-497A-B02E-C07AA1EC5C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4234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letter that represents 730.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0565479-7D90-41EA-AF52-31C9E6291F53}"/>
              </a:ext>
            </a:extLst>
          </p:cNvPr>
          <p:cNvGraphicFramePr>
            <a:graphicFrameLocks noGrp="1"/>
          </p:cNvGraphicFramePr>
          <p:nvPr/>
        </p:nvGraphicFramePr>
        <p:xfrm>
          <a:off x="2504650" y="2984661"/>
          <a:ext cx="7318230" cy="5483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823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70804697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1367758188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19033321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4086194619"/>
                    </a:ext>
                  </a:extLst>
                </a:gridCol>
              </a:tblGrid>
              <a:tr h="548356"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2D51B4B-37DB-4561-A983-AF27F2683DAC}"/>
              </a:ext>
            </a:extLst>
          </p:cNvPr>
          <p:cNvCxnSpPr>
            <a:cxnSpLocks/>
          </p:cNvCxnSpPr>
          <p:nvPr/>
        </p:nvCxnSpPr>
        <p:spPr>
          <a:xfrm>
            <a:off x="4705622" y="2508926"/>
            <a:ext cx="1" cy="47575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256AA9D-5021-4C54-B0F8-16093089A474}"/>
              </a:ext>
            </a:extLst>
          </p:cNvPr>
          <p:cNvCxnSpPr>
            <a:cxnSpLocks/>
          </p:cNvCxnSpPr>
          <p:nvPr/>
        </p:nvCxnSpPr>
        <p:spPr>
          <a:xfrm>
            <a:off x="4371151" y="2510461"/>
            <a:ext cx="1" cy="47575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90225E4-6DBE-4D5C-A53B-063F00DD50A6}"/>
              </a:ext>
            </a:extLst>
          </p:cNvPr>
          <p:cNvCxnSpPr>
            <a:cxnSpLocks/>
          </p:cNvCxnSpPr>
          <p:nvPr/>
        </p:nvCxnSpPr>
        <p:spPr>
          <a:xfrm>
            <a:off x="3598682" y="2502778"/>
            <a:ext cx="1" cy="47575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431C10F-FCFF-4F00-B674-80321660F43B}"/>
              </a:ext>
            </a:extLst>
          </p:cNvPr>
          <p:cNvCxnSpPr>
            <a:cxnSpLocks/>
          </p:cNvCxnSpPr>
          <p:nvPr/>
        </p:nvCxnSpPr>
        <p:spPr>
          <a:xfrm>
            <a:off x="6157310" y="2503472"/>
            <a:ext cx="1" cy="475754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A265DC2-45B3-45C4-906F-E54B9C30471B}"/>
              </a:ext>
            </a:extLst>
          </p:cNvPr>
          <p:cNvSpPr txBox="1"/>
          <p:nvPr/>
        </p:nvSpPr>
        <p:spPr>
          <a:xfrm>
            <a:off x="3403567" y="2051670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FD0663-D8CB-4BA4-8788-82B2D7EC8CA3}"/>
              </a:ext>
            </a:extLst>
          </p:cNvPr>
          <p:cNvSpPr txBox="1"/>
          <p:nvPr/>
        </p:nvSpPr>
        <p:spPr>
          <a:xfrm>
            <a:off x="4161560" y="2035673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367830-44A7-4D8E-8AD3-5E49C28F43F1}"/>
              </a:ext>
            </a:extLst>
          </p:cNvPr>
          <p:cNvSpPr txBox="1"/>
          <p:nvPr/>
        </p:nvSpPr>
        <p:spPr>
          <a:xfrm>
            <a:off x="4514106" y="2035672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549B07F-1062-48DC-9E4C-97866B31528E}"/>
              </a:ext>
            </a:extLst>
          </p:cNvPr>
          <p:cNvSpPr txBox="1"/>
          <p:nvPr/>
        </p:nvSpPr>
        <p:spPr>
          <a:xfrm>
            <a:off x="5960938" y="2028978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D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90D0535-7505-4A79-93CF-CCE565A77E8A}"/>
              </a:ext>
            </a:extLst>
          </p:cNvPr>
          <p:cNvGraphicFramePr>
            <a:graphicFrameLocks noGrp="1"/>
          </p:cNvGraphicFramePr>
          <p:nvPr/>
        </p:nvGraphicFramePr>
        <p:xfrm>
          <a:off x="2046549" y="3454605"/>
          <a:ext cx="8262528" cy="676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1264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4131264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676025">
                <a:tc>
                  <a:txBody>
                    <a:bodyPr/>
                    <a:lstStyle/>
                    <a:p>
                      <a:pPr algn="l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700</a:t>
                      </a:r>
                    </a:p>
                  </a:txBody>
                  <a:tcPr marL="135205" marR="135205" marT="67602" marB="67602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800</a:t>
                      </a:r>
                    </a:p>
                  </a:txBody>
                  <a:tcPr marL="135205" marR="135205" marT="67602" marB="67602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pSp>
        <p:nvGrpSpPr>
          <p:cNvPr id="22" name="Group 21">
            <a:extLst>
              <a:ext uri="{FF2B5EF4-FFF2-40B4-BE49-F238E27FC236}">
                <a16:creationId xmlns:a16="http://schemas.microsoft.com/office/drawing/2014/main" id="{4669D6BD-15DE-433C-A60E-68F500E96190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94A26BE2-B6A9-4F08-8ACF-1BDBE4526AB0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CBDD4C4-B58D-4979-BEC1-0B68CDB9F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7503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letter that represents 730.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6C036AA-12B9-4EFC-A8B0-67769C7EBD62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01C515D1-D3AC-4655-AFB6-D9206DBDCCE0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550A12F-BE9E-439F-A5EC-1DEBFC38C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314671D-CB89-4E8B-9A04-094ADAE45C7F}"/>
              </a:ext>
            </a:extLst>
          </p:cNvPr>
          <p:cNvGraphicFramePr>
            <a:graphicFrameLocks noGrp="1"/>
          </p:cNvGraphicFramePr>
          <p:nvPr/>
        </p:nvGraphicFramePr>
        <p:xfrm>
          <a:off x="2504650" y="2984656"/>
          <a:ext cx="7318230" cy="5483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823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70804697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1367758188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2190333216"/>
                    </a:ext>
                  </a:extLst>
                </a:gridCol>
                <a:gridCol w="731823">
                  <a:extLst>
                    <a:ext uri="{9D8B030D-6E8A-4147-A177-3AD203B41FA5}">
                      <a16:colId xmlns:a16="http://schemas.microsoft.com/office/drawing/2014/main" val="4086194619"/>
                    </a:ext>
                  </a:extLst>
                </a:gridCol>
              </a:tblGrid>
              <a:tr h="548356"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700" dirty="0"/>
                    </a:p>
                  </a:txBody>
                  <a:tcPr marL="135204" marR="135204" marT="67602" marB="6760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7DC61A2-BE2B-46DF-915E-C5658C377820}"/>
              </a:ext>
            </a:extLst>
          </p:cNvPr>
          <p:cNvCxnSpPr>
            <a:cxnSpLocks/>
          </p:cNvCxnSpPr>
          <p:nvPr/>
        </p:nvCxnSpPr>
        <p:spPr>
          <a:xfrm>
            <a:off x="4705622" y="2508921"/>
            <a:ext cx="1" cy="4757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0F4CDC7-25F6-4A96-8C14-8F7709D9B512}"/>
              </a:ext>
            </a:extLst>
          </p:cNvPr>
          <p:cNvCxnSpPr>
            <a:cxnSpLocks/>
          </p:cNvCxnSpPr>
          <p:nvPr/>
        </p:nvCxnSpPr>
        <p:spPr>
          <a:xfrm>
            <a:off x="4371151" y="2510456"/>
            <a:ext cx="1" cy="475754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48345476-B3BE-4B23-ACF5-34B3933D5526}"/>
              </a:ext>
            </a:extLst>
          </p:cNvPr>
          <p:cNvCxnSpPr>
            <a:cxnSpLocks/>
          </p:cNvCxnSpPr>
          <p:nvPr/>
        </p:nvCxnSpPr>
        <p:spPr>
          <a:xfrm>
            <a:off x="3598682" y="2502773"/>
            <a:ext cx="1" cy="475754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FED6361-7B7D-49D9-8842-F9FF832BC7BE}"/>
              </a:ext>
            </a:extLst>
          </p:cNvPr>
          <p:cNvCxnSpPr>
            <a:cxnSpLocks/>
          </p:cNvCxnSpPr>
          <p:nvPr/>
        </p:nvCxnSpPr>
        <p:spPr>
          <a:xfrm>
            <a:off x="6157310" y="2503467"/>
            <a:ext cx="1" cy="475754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28AE2B08-3275-4A81-A257-81E58CC9275E}"/>
              </a:ext>
            </a:extLst>
          </p:cNvPr>
          <p:cNvSpPr txBox="1"/>
          <p:nvPr/>
        </p:nvSpPr>
        <p:spPr>
          <a:xfrm>
            <a:off x="3403567" y="2051665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B94E21A-D142-49D8-84FE-53D5F0679518}"/>
              </a:ext>
            </a:extLst>
          </p:cNvPr>
          <p:cNvSpPr txBox="1"/>
          <p:nvPr/>
        </p:nvSpPr>
        <p:spPr>
          <a:xfrm>
            <a:off x="4161560" y="2035668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9382BEB-F2AB-4317-8439-148F2BA2671C}"/>
              </a:ext>
            </a:extLst>
          </p:cNvPr>
          <p:cNvSpPr txBox="1"/>
          <p:nvPr/>
        </p:nvSpPr>
        <p:spPr>
          <a:xfrm>
            <a:off x="4514106" y="2035667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BDD9878-08BF-4730-8C68-7058480F9C60}"/>
              </a:ext>
            </a:extLst>
          </p:cNvPr>
          <p:cNvSpPr txBox="1"/>
          <p:nvPr/>
        </p:nvSpPr>
        <p:spPr>
          <a:xfrm>
            <a:off x="5960938" y="2028973"/>
            <a:ext cx="412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D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3782F5F-807E-4A26-B016-779A125C3F19}"/>
              </a:ext>
            </a:extLst>
          </p:cNvPr>
          <p:cNvGraphicFramePr>
            <a:graphicFrameLocks noGrp="1"/>
          </p:cNvGraphicFramePr>
          <p:nvPr/>
        </p:nvGraphicFramePr>
        <p:xfrm>
          <a:off x="2046549" y="3454600"/>
          <a:ext cx="8262528" cy="676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1264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4131264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676025">
                <a:tc>
                  <a:txBody>
                    <a:bodyPr/>
                    <a:lstStyle/>
                    <a:p>
                      <a:pPr algn="l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700</a:t>
                      </a:r>
                    </a:p>
                  </a:txBody>
                  <a:tcPr marL="135205" marR="135205" marT="67602" marB="67602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800</a:t>
                      </a:r>
                    </a:p>
                  </a:txBody>
                  <a:tcPr marL="135205" marR="135205" marT="67602" marB="67602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69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number line has divisions of 50. What number is labelled?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35FC024-0950-47BE-9950-B284F62487F9}"/>
              </a:ext>
            </a:extLst>
          </p:cNvPr>
          <p:cNvGraphicFramePr>
            <a:graphicFrameLocks noGrp="1"/>
          </p:cNvGraphicFramePr>
          <p:nvPr/>
        </p:nvGraphicFramePr>
        <p:xfrm>
          <a:off x="2164189" y="2863271"/>
          <a:ext cx="7863625" cy="507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3375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3217997498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</a:tblGrid>
              <a:tr h="505736"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9A2AC7-DF64-4858-8D84-5C24899D15E6}"/>
              </a:ext>
            </a:extLst>
          </p:cNvPr>
          <p:cNvGraphicFramePr>
            <a:graphicFrameLocks noGrp="1"/>
          </p:cNvGraphicFramePr>
          <p:nvPr/>
        </p:nvGraphicFramePr>
        <p:xfrm>
          <a:off x="1697703" y="3290845"/>
          <a:ext cx="4595672" cy="644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7836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2297836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639901">
                <a:tc>
                  <a:txBody>
                    <a:bodyPr/>
                    <a:lstStyle/>
                    <a:p>
                      <a:pPr algn="l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126434" marR="126434" marT="63217" marB="6321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126434" marR="126434" marT="63217" marB="6321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4527D26-5A20-4A41-893E-4BF24BE614AE}"/>
              </a:ext>
            </a:extLst>
          </p:cNvPr>
          <p:cNvCxnSpPr>
            <a:cxnSpLocks/>
          </p:cNvCxnSpPr>
          <p:nvPr/>
        </p:nvCxnSpPr>
        <p:spPr>
          <a:xfrm>
            <a:off x="6655159" y="2271121"/>
            <a:ext cx="0" cy="592151"/>
          </a:xfrm>
          <a:prstGeom prst="straightConnector1">
            <a:avLst/>
          </a:prstGeom>
          <a:ln w="762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842695-CEC0-4139-AA85-D13B7860D2FC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B751F037-052D-4FDC-8E4E-1F60318F6FC5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BE4246F-B13D-41A9-862C-C326E69A1A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9837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number line has divisions of 50. What number is labelled?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35FC024-0950-47BE-9950-B284F62487F9}"/>
              </a:ext>
            </a:extLst>
          </p:cNvPr>
          <p:cNvGraphicFramePr>
            <a:graphicFrameLocks noGrp="1"/>
          </p:cNvGraphicFramePr>
          <p:nvPr/>
        </p:nvGraphicFramePr>
        <p:xfrm>
          <a:off x="2164189" y="2863271"/>
          <a:ext cx="7863625" cy="507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3375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3217997498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1123375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</a:tblGrid>
              <a:tr h="505736"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500" dirty="0"/>
                    </a:p>
                  </a:txBody>
                  <a:tcPr marL="126434" marR="126434" marT="63217" marB="632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9A2AC7-DF64-4858-8D84-5C24899D15E6}"/>
              </a:ext>
            </a:extLst>
          </p:cNvPr>
          <p:cNvGraphicFramePr>
            <a:graphicFrameLocks noGrp="1"/>
          </p:cNvGraphicFramePr>
          <p:nvPr/>
        </p:nvGraphicFramePr>
        <p:xfrm>
          <a:off x="1697703" y="3290845"/>
          <a:ext cx="4595672" cy="6445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7836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2297836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639901">
                <a:tc>
                  <a:txBody>
                    <a:bodyPr/>
                    <a:lstStyle/>
                    <a:p>
                      <a:pPr algn="l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126434" marR="126434" marT="63217" marB="6321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126434" marR="126434" marT="63217" marB="6321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22A9BD-917B-4E8B-82C3-363BF8E37307}"/>
              </a:ext>
            </a:extLst>
          </p:cNvPr>
          <p:cNvGraphicFramePr>
            <a:graphicFrameLocks noGrp="1"/>
          </p:cNvGraphicFramePr>
          <p:nvPr/>
        </p:nvGraphicFramePr>
        <p:xfrm>
          <a:off x="6207795" y="1763686"/>
          <a:ext cx="3323698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1849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1661849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B87C8A35-6E94-4029-B5E2-8401033B55B4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52BF5C2A-91F3-4D23-B17B-2C7AFB7F1E06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6E8B17E-6ABD-4F6B-BC67-8556981BB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2601F66-8272-4C66-BAA8-6DDB5A0AE2B5}"/>
              </a:ext>
            </a:extLst>
          </p:cNvPr>
          <p:cNvCxnSpPr>
            <a:cxnSpLocks/>
          </p:cNvCxnSpPr>
          <p:nvPr/>
        </p:nvCxnSpPr>
        <p:spPr>
          <a:xfrm>
            <a:off x="6655159" y="2271121"/>
            <a:ext cx="0" cy="592151"/>
          </a:xfrm>
          <a:prstGeom prst="straightConnector1">
            <a:avLst/>
          </a:prstGeom>
          <a:ln w="762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136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to represent the number three hundred and fifty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F58AB10-C0BF-4832-9051-473B001AB08A}"/>
              </a:ext>
            </a:extLst>
          </p:cNvPr>
          <p:cNvGraphicFramePr>
            <a:graphicFrameLocks noGrp="1"/>
          </p:cNvGraphicFramePr>
          <p:nvPr/>
        </p:nvGraphicFramePr>
        <p:xfrm>
          <a:off x="2044139" y="3305737"/>
          <a:ext cx="8103722" cy="5392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1861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4051861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539228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107453" marR="107453" marT="53726" marB="53726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marL="107453" marR="107453" marT="53726" marB="53726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E8C8E277-1550-4815-A258-33F44CFFB8AB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72B93A48-DCAA-446E-9FAD-49FFFD4EE6C1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E780F99-8CD0-4D17-AE57-22FFB493D4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DDB6252-1D86-4FAB-964B-A38D269D9896}"/>
              </a:ext>
            </a:extLst>
          </p:cNvPr>
          <p:cNvGraphicFramePr>
            <a:graphicFrameLocks noGrp="1"/>
          </p:cNvGraphicFramePr>
          <p:nvPr/>
        </p:nvGraphicFramePr>
        <p:xfrm>
          <a:off x="2432160" y="2805234"/>
          <a:ext cx="7327683" cy="5392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2561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2442561">
                  <a:extLst>
                    <a:ext uri="{9D8B030D-6E8A-4147-A177-3AD203B41FA5}">
                      <a16:colId xmlns:a16="http://schemas.microsoft.com/office/drawing/2014/main" val="2907171847"/>
                    </a:ext>
                  </a:extLst>
                </a:gridCol>
                <a:gridCol w="2442561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539228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640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to represent the number three hundred and fifty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51A0D4-CCE0-4B9C-9C45-04432DC7E251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2B09148C-CBDD-4DA5-9BF7-2DD327212536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D2B9CC1-0010-4BE7-9CDC-1CE2ED465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42CC4529-FE1E-4E61-81A5-9F3C473AA30F}"/>
              </a:ext>
            </a:extLst>
          </p:cNvPr>
          <p:cNvGraphicFramePr>
            <a:graphicFrameLocks noGrp="1"/>
          </p:cNvGraphicFramePr>
          <p:nvPr/>
        </p:nvGraphicFramePr>
        <p:xfrm>
          <a:off x="2432160" y="2803420"/>
          <a:ext cx="7327683" cy="5392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2561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2442561">
                  <a:extLst>
                    <a:ext uri="{9D8B030D-6E8A-4147-A177-3AD203B41FA5}">
                      <a16:colId xmlns:a16="http://schemas.microsoft.com/office/drawing/2014/main" val="2907171847"/>
                    </a:ext>
                  </a:extLst>
                </a:gridCol>
                <a:gridCol w="2442561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539228"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100" dirty="0"/>
                    </a:p>
                  </a:txBody>
                  <a:tcPr marL="107453" marR="107453" marT="53726" marB="5372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5C14867-3D7D-40B4-8DFE-C7791381AEDC}"/>
              </a:ext>
            </a:extLst>
          </p:cNvPr>
          <p:cNvCxnSpPr>
            <a:cxnSpLocks/>
          </p:cNvCxnSpPr>
          <p:nvPr/>
        </p:nvCxnSpPr>
        <p:spPr>
          <a:xfrm flipV="1">
            <a:off x="8600114" y="2806826"/>
            <a:ext cx="0" cy="4914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0CA7D01-4BB1-4793-B0A1-890132298F9D}"/>
              </a:ext>
            </a:extLst>
          </p:cNvPr>
          <p:cNvGraphicFramePr>
            <a:graphicFrameLocks noGrp="1"/>
          </p:cNvGraphicFramePr>
          <p:nvPr/>
        </p:nvGraphicFramePr>
        <p:xfrm>
          <a:off x="2044140" y="3305737"/>
          <a:ext cx="8103723" cy="5392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1861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044283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1007579">
                  <a:extLst>
                    <a:ext uri="{9D8B030D-6E8A-4147-A177-3AD203B41FA5}">
                      <a16:colId xmlns:a16="http://schemas.microsoft.com/office/drawing/2014/main" val="3181782927"/>
                    </a:ext>
                  </a:extLst>
                </a:gridCol>
              </a:tblGrid>
              <a:tr h="539228"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107453" marR="107453" marT="53726" marB="53726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              350</a:t>
                      </a:r>
                    </a:p>
                  </a:txBody>
                  <a:tcPr marL="107453" marR="107453" marT="53726" marB="53726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400</a:t>
                      </a:r>
                    </a:p>
                  </a:txBody>
                  <a:tcPr marL="107453" marR="107453" marT="53726" marB="53726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3986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200 is a good estimate for M.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9BAEE73-7C5B-4E30-AEEC-BB2F7B17D797}"/>
              </a:ext>
            </a:extLst>
          </p:cNvPr>
          <p:cNvCxnSpPr>
            <a:cxnSpLocks/>
          </p:cNvCxnSpPr>
          <p:nvPr/>
        </p:nvCxnSpPr>
        <p:spPr>
          <a:xfrm flipV="1">
            <a:off x="2153931" y="2801384"/>
            <a:ext cx="7884141" cy="1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DA88448-D460-4503-9409-C9762E43C918}"/>
              </a:ext>
            </a:extLst>
          </p:cNvPr>
          <p:cNvCxnSpPr>
            <a:cxnSpLocks/>
          </p:cNvCxnSpPr>
          <p:nvPr/>
        </p:nvCxnSpPr>
        <p:spPr>
          <a:xfrm flipV="1">
            <a:off x="3698851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5AF80C5-F4C4-45ED-9CB1-8688CE2ADDF3}"/>
              </a:ext>
            </a:extLst>
          </p:cNvPr>
          <p:cNvSpPr txBox="1"/>
          <p:nvPr/>
        </p:nvSpPr>
        <p:spPr>
          <a:xfrm>
            <a:off x="2797035" y="3245063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AF560F-C226-4400-A55A-33A2A534D549}"/>
              </a:ext>
            </a:extLst>
          </p:cNvPr>
          <p:cNvSpPr txBox="1"/>
          <p:nvPr/>
        </p:nvSpPr>
        <p:spPr>
          <a:xfrm>
            <a:off x="3817653" y="3232248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300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303FBB-9861-4AAD-BE9A-2B4C261EF757}"/>
              </a:ext>
            </a:extLst>
          </p:cNvPr>
          <p:cNvSpPr txBox="1"/>
          <p:nvPr/>
        </p:nvSpPr>
        <p:spPr>
          <a:xfrm>
            <a:off x="7119653" y="3232248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400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1BBE81B-A63D-4591-BF55-F5999EFAAEA4}"/>
              </a:ext>
            </a:extLst>
          </p:cNvPr>
          <p:cNvCxnSpPr>
            <a:cxnSpLocks/>
          </p:cNvCxnSpPr>
          <p:nvPr/>
        </p:nvCxnSpPr>
        <p:spPr>
          <a:xfrm flipV="1">
            <a:off x="4719469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2945A44-A5ED-48D3-8E07-C5CDAC5DB25F}"/>
              </a:ext>
            </a:extLst>
          </p:cNvPr>
          <p:cNvCxnSpPr>
            <a:cxnSpLocks/>
          </p:cNvCxnSpPr>
          <p:nvPr/>
        </p:nvCxnSpPr>
        <p:spPr>
          <a:xfrm flipV="1">
            <a:off x="8021469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3208A08-C91E-4B03-A7BD-C9BEF3DDF0D2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EF3ACC4D-4631-4E74-B374-319257E242FE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44276CF-B05D-4484-B84E-809A4D44E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7938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200 is a good estimate for M.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C006180-A0DA-47DC-BBA1-FA4D93559160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BF1E09D6-3FED-450C-807C-2B97C111F349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0039F01-657C-4429-8C9F-ECF73E340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EA45023-A0C5-4295-8329-54DC9C9C860B}"/>
              </a:ext>
            </a:extLst>
          </p:cNvPr>
          <p:cNvCxnSpPr>
            <a:cxnSpLocks/>
          </p:cNvCxnSpPr>
          <p:nvPr/>
        </p:nvCxnSpPr>
        <p:spPr>
          <a:xfrm flipV="1">
            <a:off x="2153931" y="2801384"/>
            <a:ext cx="7884141" cy="1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27C151B-70A2-4EEC-8956-B2F157FD5C39}"/>
              </a:ext>
            </a:extLst>
          </p:cNvPr>
          <p:cNvCxnSpPr>
            <a:cxnSpLocks/>
          </p:cNvCxnSpPr>
          <p:nvPr/>
        </p:nvCxnSpPr>
        <p:spPr>
          <a:xfrm flipV="1">
            <a:off x="3698851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5DC4796-A25D-42DF-8EB0-9CAF4F8688A8}"/>
              </a:ext>
            </a:extLst>
          </p:cNvPr>
          <p:cNvSpPr txBox="1"/>
          <p:nvPr/>
        </p:nvSpPr>
        <p:spPr>
          <a:xfrm>
            <a:off x="2797035" y="3245063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46E623C-2524-445E-9517-BC5091849527}"/>
              </a:ext>
            </a:extLst>
          </p:cNvPr>
          <p:cNvSpPr txBox="1"/>
          <p:nvPr/>
        </p:nvSpPr>
        <p:spPr>
          <a:xfrm>
            <a:off x="3817653" y="3232248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300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402988-2BDA-4D2E-8E9A-D529E962BB3C}"/>
              </a:ext>
            </a:extLst>
          </p:cNvPr>
          <p:cNvSpPr txBox="1"/>
          <p:nvPr/>
        </p:nvSpPr>
        <p:spPr>
          <a:xfrm>
            <a:off x="7119653" y="3232248"/>
            <a:ext cx="1803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400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1C77A5A-0DB9-4F6F-968C-25AFB7E8C4B2}"/>
              </a:ext>
            </a:extLst>
          </p:cNvPr>
          <p:cNvCxnSpPr>
            <a:cxnSpLocks/>
          </p:cNvCxnSpPr>
          <p:nvPr/>
        </p:nvCxnSpPr>
        <p:spPr>
          <a:xfrm flipV="1">
            <a:off x="4719469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16E914D-C3C4-4EEF-9F23-2D3C06DCDF4E}"/>
              </a:ext>
            </a:extLst>
          </p:cNvPr>
          <p:cNvCxnSpPr>
            <a:cxnSpLocks/>
          </p:cNvCxnSpPr>
          <p:nvPr/>
        </p:nvCxnSpPr>
        <p:spPr>
          <a:xfrm flipV="1">
            <a:off x="8021469" y="2801384"/>
            <a:ext cx="0" cy="49146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418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AC18D76-22C0-4E65-A169-98CA6B1BCF87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59AC75A2-376D-4669-BCC0-F3263BDB3C24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342B48D-41E6-46BC-BBBA-AF177E494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2A8970AC-CBB2-4668-B30D-CE855CAB5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3187BDD-10D0-4ECB-BC49-6BF7E9793EA2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Aisling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Convince me. 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2ACCA1AF-A369-4C15-9C2E-CD04B76E6FB5}"/>
              </a:ext>
            </a:extLst>
          </p:cNvPr>
          <p:cNvSpPr/>
          <p:nvPr/>
        </p:nvSpPr>
        <p:spPr>
          <a:xfrm>
            <a:off x="2408494" y="1337970"/>
            <a:ext cx="4371560" cy="748437"/>
          </a:xfrm>
          <a:prstGeom prst="wedgeRoundRectCallout">
            <a:avLst>
              <a:gd name="adj1" fmla="val 68694"/>
              <a:gd name="adj2" fmla="val 39237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placed the same number on these number lines. 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C50957F-4A90-4F86-B392-ADB6F84CFBE0}"/>
              </a:ext>
            </a:extLst>
          </p:cNvPr>
          <p:cNvGraphicFramePr>
            <a:graphicFrameLocks noGrp="1"/>
          </p:cNvGraphicFramePr>
          <p:nvPr/>
        </p:nvGraphicFramePr>
        <p:xfrm>
          <a:off x="2783475" y="2704612"/>
          <a:ext cx="622369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369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7080469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1367758188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9033321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4086194619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CD01B20-9476-42DB-BA8C-7352E024F08D}"/>
              </a:ext>
            </a:extLst>
          </p:cNvPr>
          <p:cNvGraphicFramePr>
            <a:graphicFrameLocks noGrp="1"/>
          </p:cNvGraphicFramePr>
          <p:nvPr/>
        </p:nvGraphicFramePr>
        <p:xfrm>
          <a:off x="2443460" y="3019357"/>
          <a:ext cx="690372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1860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451860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5E9921E-FA30-4F95-825B-F4FEC5470427}"/>
              </a:ext>
            </a:extLst>
          </p:cNvPr>
          <p:cNvCxnSpPr>
            <a:cxnSpLocks/>
          </p:cNvCxnSpPr>
          <p:nvPr/>
        </p:nvCxnSpPr>
        <p:spPr>
          <a:xfrm>
            <a:off x="2424293" y="4097257"/>
            <a:ext cx="6820613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2D7511A-2A98-4A4D-B46B-06DFB13E85F1}"/>
              </a:ext>
            </a:extLst>
          </p:cNvPr>
          <p:cNvCxnSpPr>
            <a:cxnSpLocks/>
          </p:cNvCxnSpPr>
          <p:nvPr/>
        </p:nvCxnSpPr>
        <p:spPr>
          <a:xfrm>
            <a:off x="5834598" y="3614575"/>
            <a:ext cx="0" cy="463563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BEBFA6B-54B9-4494-8ECC-B87E82D19369}"/>
              </a:ext>
            </a:extLst>
          </p:cNvPr>
          <p:cNvCxnSpPr>
            <a:cxnSpLocks/>
          </p:cNvCxnSpPr>
          <p:nvPr/>
        </p:nvCxnSpPr>
        <p:spPr>
          <a:xfrm>
            <a:off x="5274821" y="2272134"/>
            <a:ext cx="0" cy="408057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E6E327A-9ABA-48BD-ADBA-CD99F017DEC1}"/>
              </a:ext>
            </a:extLst>
          </p:cNvPr>
          <p:cNvGraphicFramePr>
            <a:graphicFrameLocks noGrp="1"/>
          </p:cNvGraphicFramePr>
          <p:nvPr/>
        </p:nvGraphicFramePr>
        <p:xfrm>
          <a:off x="2118796" y="4157596"/>
          <a:ext cx="7431604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5802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715802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708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AC18D76-22C0-4E65-A169-98CA6B1BCF87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59AC75A2-376D-4669-BCC0-F3263BDB3C24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342B48D-41E6-46BC-BBBA-AF177E494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2A8970AC-CBB2-4668-B30D-CE855CAB5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3187BDD-10D0-4ECB-BC49-6BF7E9793EA2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Aisling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Convince me. </a:t>
            </a:r>
          </a:p>
          <a:p>
            <a:pPr lvl="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Aisling is correct because...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2ACCA1AF-A369-4C15-9C2E-CD04B76E6FB5}"/>
              </a:ext>
            </a:extLst>
          </p:cNvPr>
          <p:cNvSpPr/>
          <p:nvPr/>
        </p:nvSpPr>
        <p:spPr>
          <a:xfrm>
            <a:off x="2408494" y="1337970"/>
            <a:ext cx="4371560" cy="748437"/>
          </a:xfrm>
          <a:prstGeom prst="wedgeRoundRectCallout">
            <a:avLst>
              <a:gd name="adj1" fmla="val 68694"/>
              <a:gd name="adj2" fmla="val 39237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placed the same number on these number lines. 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C50957F-4A90-4F86-B392-ADB6F84CFBE0}"/>
              </a:ext>
            </a:extLst>
          </p:cNvPr>
          <p:cNvGraphicFramePr>
            <a:graphicFrameLocks noGrp="1"/>
          </p:cNvGraphicFramePr>
          <p:nvPr/>
        </p:nvGraphicFramePr>
        <p:xfrm>
          <a:off x="2783475" y="2704612"/>
          <a:ext cx="622369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369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7080469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1367758188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9033321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4086194619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CD01B20-9476-42DB-BA8C-7352E024F08D}"/>
              </a:ext>
            </a:extLst>
          </p:cNvPr>
          <p:cNvGraphicFramePr>
            <a:graphicFrameLocks noGrp="1"/>
          </p:cNvGraphicFramePr>
          <p:nvPr/>
        </p:nvGraphicFramePr>
        <p:xfrm>
          <a:off x="2443460" y="3019357"/>
          <a:ext cx="690372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1860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451860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5E9921E-FA30-4F95-825B-F4FEC5470427}"/>
              </a:ext>
            </a:extLst>
          </p:cNvPr>
          <p:cNvCxnSpPr>
            <a:cxnSpLocks/>
          </p:cNvCxnSpPr>
          <p:nvPr/>
        </p:nvCxnSpPr>
        <p:spPr>
          <a:xfrm>
            <a:off x="2424293" y="4097257"/>
            <a:ext cx="6820613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2D7511A-2A98-4A4D-B46B-06DFB13E85F1}"/>
              </a:ext>
            </a:extLst>
          </p:cNvPr>
          <p:cNvCxnSpPr>
            <a:cxnSpLocks/>
          </p:cNvCxnSpPr>
          <p:nvPr/>
        </p:nvCxnSpPr>
        <p:spPr>
          <a:xfrm>
            <a:off x="5834598" y="3614575"/>
            <a:ext cx="0" cy="463563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BEBFA6B-54B9-4494-8ECC-B87E82D19369}"/>
              </a:ext>
            </a:extLst>
          </p:cNvPr>
          <p:cNvCxnSpPr>
            <a:cxnSpLocks/>
          </p:cNvCxnSpPr>
          <p:nvPr/>
        </p:nvCxnSpPr>
        <p:spPr>
          <a:xfrm>
            <a:off x="5274821" y="2272134"/>
            <a:ext cx="0" cy="408057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E6E327A-9ABA-48BD-ADBA-CD99F017DEC1}"/>
              </a:ext>
            </a:extLst>
          </p:cNvPr>
          <p:cNvGraphicFramePr>
            <a:graphicFrameLocks noGrp="1"/>
          </p:cNvGraphicFramePr>
          <p:nvPr/>
        </p:nvGraphicFramePr>
        <p:xfrm>
          <a:off x="2118796" y="4157596"/>
          <a:ext cx="7431604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5802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715802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9044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AC18D76-22C0-4E65-A169-98CA6B1BCF87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59AC75A2-376D-4669-BCC0-F3263BDB3C24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342B48D-41E6-46BC-BBBA-AF177E494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2A8970AC-CBB2-4668-B30D-CE855CAB5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3726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3187BDD-10D0-4ECB-BC49-6BF7E9793EA2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Aisling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Convince me. 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Aisling is correct because both number lines show 240. 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first number line has increments of 10 and the second number line shows the midpoint between 230 and 250. 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2ACCA1AF-A369-4C15-9C2E-CD04B76E6FB5}"/>
              </a:ext>
            </a:extLst>
          </p:cNvPr>
          <p:cNvSpPr/>
          <p:nvPr/>
        </p:nvSpPr>
        <p:spPr>
          <a:xfrm>
            <a:off x="2408494" y="1337970"/>
            <a:ext cx="4371560" cy="748437"/>
          </a:xfrm>
          <a:prstGeom prst="wedgeRoundRectCallout">
            <a:avLst>
              <a:gd name="adj1" fmla="val 68694"/>
              <a:gd name="adj2" fmla="val 39237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placed the same number on these number lines. 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C50957F-4A90-4F86-B392-ADB6F84CFBE0}"/>
              </a:ext>
            </a:extLst>
          </p:cNvPr>
          <p:cNvGraphicFramePr>
            <a:graphicFrameLocks noGrp="1"/>
          </p:cNvGraphicFramePr>
          <p:nvPr/>
        </p:nvGraphicFramePr>
        <p:xfrm>
          <a:off x="2783475" y="2704612"/>
          <a:ext cx="622369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2369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468637205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80822503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3185583331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02359916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70804697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1367758188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2190333216"/>
                    </a:ext>
                  </a:extLst>
                </a:gridCol>
                <a:gridCol w="622369">
                  <a:extLst>
                    <a:ext uri="{9D8B030D-6E8A-4147-A177-3AD203B41FA5}">
                      <a16:colId xmlns:a16="http://schemas.microsoft.com/office/drawing/2014/main" val="4086194619"/>
                    </a:ext>
                  </a:extLst>
                </a:gridCol>
              </a:tblGrid>
              <a:tr h="2385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CD01B20-9476-42DB-BA8C-7352E024F08D}"/>
              </a:ext>
            </a:extLst>
          </p:cNvPr>
          <p:cNvGraphicFramePr>
            <a:graphicFrameLocks noGrp="1"/>
          </p:cNvGraphicFramePr>
          <p:nvPr/>
        </p:nvGraphicFramePr>
        <p:xfrm>
          <a:off x="2443460" y="3019357"/>
          <a:ext cx="690372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1860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451860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5E9921E-FA30-4F95-825B-F4FEC5470427}"/>
              </a:ext>
            </a:extLst>
          </p:cNvPr>
          <p:cNvCxnSpPr>
            <a:cxnSpLocks/>
          </p:cNvCxnSpPr>
          <p:nvPr/>
        </p:nvCxnSpPr>
        <p:spPr>
          <a:xfrm>
            <a:off x="2424293" y="4097257"/>
            <a:ext cx="6820613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2D7511A-2A98-4A4D-B46B-06DFB13E85F1}"/>
              </a:ext>
            </a:extLst>
          </p:cNvPr>
          <p:cNvCxnSpPr>
            <a:cxnSpLocks/>
          </p:cNvCxnSpPr>
          <p:nvPr/>
        </p:nvCxnSpPr>
        <p:spPr>
          <a:xfrm>
            <a:off x="5834598" y="3614575"/>
            <a:ext cx="0" cy="463563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BEBFA6B-54B9-4494-8ECC-B87E82D19369}"/>
              </a:ext>
            </a:extLst>
          </p:cNvPr>
          <p:cNvCxnSpPr>
            <a:cxnSpLocks/>
          </p:cNvCxnSpPr>
          <p:nvPr/>
        </p:nvCxnSpPr>
        <p:spPr>
          <a:xfrm>
            <a:off x="5274821" y="2272134"/>
            <a:ext cx="0" cy="408057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E6E327A-9ABA-48BD-ADBA-CD99F017DEC1}"/>
              </a:ext>
            </a:extLst>
          </p:cNvPr>
          <p:cNvGraphicFramePr>
            <a:graphicFrameLocks noGrp="1"/>
          </p:cNvGraphicFramePr>
          <p:nvPr/>
        </p:nvGraphicFramePr>
        <p:xfrm>
          <a:off x="2118796" y="4157596"/>
          <a:ext cx="7431604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5802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715802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43625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844D57-992E-49BC-9973-5DB735FAFC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3B5363-897B-4C2C-9CA8-B20E412977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2F0881-E274-4A4A-B271-CDDD8E8AB11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4081</TotalTime>
  <Words>451</Words>
  <Application>Microsoft Office PowerPoint</Application>
  <PresentationFormat>Widescreen</PresentationFormat>
  <Paragraphs>195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Cambria</vt:lpstr>
      <vt:lpstr>Century Gothic</vt:lpstr>
      <vt:lpstr>Comic Sans MS</vt:lpstr>
      <vt:lpstr>SassoonCRInfantMedium</vt:lpstr>
      <vt:lpstr>Times New Roman</vt:lpstr>
      <vt:lpstr>Trebuchet MS</vt:lpstr>
      <vt:lpstr>Wingdings 3</vt:lpstr>
      <vt:lpstr>Facet</vt:lpstr>
      <vt:lpstr>Tuesday 15th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9</cp:revision>
  <dcterms:created xsi:type="dcterms:W3CDTF">2020-09-10T19:04:55Z</dcterms:created>
  <dcterms:modified xsi:type="dcterms:W3CDTF">2020-09-14T18:24:52Z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