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9.xml" ContentType="application/vnd.openxmlformats-officedocument.theme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1.xml" ContentType="application/vnd.openxmlformats-officedocument.theme+xml"/>
  <Override PartName="/ppt/slideLayouts/slideLayout27.xml" ContentType="application/vnd.openxmlformats-officedocument.presentationml.slideLayout+xml"/>
  <Override PartName="/ppt/theme/theme12.xml" ContentType="application/vnd.openxmlformats-officedocument.theme+xml"/>
  <Override PartName="/ppt/slideLayouts/slideLayout28.xml" ContentType="application/vnd.openxmlformats-officedocument.presentationml.slideLayout+xml"/>
  <Override PartName="/ppt/theme/theme1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  <p:sldMasterId id="2147483688" r:id="rId15"/>
    <p:sldMasterId id="2147483696" r:id="rId16"/>
    <p:sldMasterId id="2147483698" r:id="rId17"/>
  </p:sldMasterIdLst>
  <p:notesMasterIdLst>
    <p:notesMasterId r:id="rId57"/>
  </p:notesMasterIdLst>
  <p:sldIdLst>
    <p:sldId id="310" r:id="rId18"/>
    <p:sldId id="329" r:id="rId19"/>
    <p:sldId id="297" r:id="rId20"/>
    <p:sldId id="304" r:id="rId21"/>
    <p:sldId id="306" r:id="rId22"/>
    <p:sldId id="298" r:id="rId23"/>
    <p:sldId id="317" r:id="rId24"/>
    <p:sldId id="309" r:id="rId25"/>
    <p:sldId id="291" r:id="rId26"/>
    <p:sldId id="308" r:id="rId27"/>
    <p:sldId id="305" r:id="rId28"/>
    <p:sldId id="333" r:id="rId29"/>
    <p:sldId id="356" r:id="rId30"/>
    <p:sldId id="312" r:id="rId31"/>
    <p:sldId id="330" r:id="rId32"/>
    <p:sldId id="313" r:id="rId33"/>
    <p:sldId id="318" r:id="rId34"/>
    <p:sldId id="314" r:id="rId35"/>
    <p:sldId id="319" r:id="rId36"/>
    <p:sldId id="315" r:id="rId37"/>
    <p:sldId id="357" r:id="rId38"/>
    <p:sldId id="316" r:id="rId39"/>
    <p:sldId id="331" r:id="rId40"/>
    <p:sldId id="320" r:id="rId41"/>
    <p:sldId id="350" r:id="rId42"/>
    <p:sldId id="358" r:id="rId43"/>
    <p:sldId id="323" r:id="rId44"/>
    <p:sldId id="332" r:id="rId45"/>
    <p:sldId id="351" r:id="rId46"/>
    <p:sldId id="353" r:id="rId47"/>
    <p:sldId id="359" r:id="rId48"/>
    <p:sldId id="354" r:id="rId49"/>
    <p:sldId id="355" r:id="rId50"/>
    <p:sldId id="283" r:id="rId51"/>
    <p:sldId id="324" r:id="rId52"/>
    <p:sldId id="325" r:id="rId53"/>
    <p:sldId id="327" r:id="rId54"/>
    <p:sldId id="326" r:id="rId55"/>
    <p:sldId id="328" r:id="rId5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98F75A-8101-D312-F266-E274A472D3F5}" v="12" dt="2021-09-15T15:42:37.7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slide" Target="slides/slide30.xml"/><Relationship Id="rId50" Type="http://schemas.openxmlformats.org/officeDocument/2006/relationships/slide" Target="slides/slide33.xml"/><Relationship Id="rId55" Type="http://schemas.openxmlformats.org/officeDocument/2006/relationships/slide" Target="slides/slide38.xml"/><Relationship Id="rId63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41" Type="http://schemas.openxmlformats.org/officeDocument/2006/relationships/slide" Target="slides/slide24.xml"/><Relationship Id="rId54" Type="http://schemas.openxmlformats.org/officeDocument/2006/relationships/slide" Target="slides/slide37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slide" Target="slides/slide28.xml"/><Relationship Id="rId53" Type="http://schemas.openxmlformats.org/officeDocument/2006/relationships/slide" Target="slides/slide36.xml"/><Relationship Id="rId58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49" Type="http://schemas.openxmlformats.org/officeDocument/2006/relationships/slide" Target="slides/slide32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slide" Target="slides/slide27.xml"/><Relationship Id="rId52" Type="http://schemas.openxmlformats.org/officeDocument/2006/relationships/slide" Target="slides/slide35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slide" Target="slides/slide31.xml"/><Relationship Id="rId56" Type="http://schemas.openxmlformats.org/officeDocument/2006/relationships/slide" Target="slides/slide39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4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slide" Target="slides/slide29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58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441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034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12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04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87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5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031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00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2331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2198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6816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012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30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357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8.jp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theme" Target="../theme/theme14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32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5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88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4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5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0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0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33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08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5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4.png"/><Relationship Id="rId11" Type="http://schemas.openxmlformats.org/officeDocument/2006/relationships/image" Target="../media/image19.emf"/><Relationship Id="rId5" Type="http://schemas.openxmlformats.org/officeDocument/2006/relationships/image" Target="../media/image13.png"/><Relationship Id="rId10" Type="http://schemas.openxmlformats.org/officeDocument/2006/relationships/image" Target="../media/image18.emf"/><Relationship Id="rId4" Type="http://schemas.openxmlformats.org/officeDocument/2006/relationships/image" Target="../media/image12.emf"/><Relationship Id="rId9" Type="http://schemas.openxmlformats.org/officeDocument/2006/relationships/image" Target="../media/image17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6.emf"/><Relationship Id="rId7" Type="http://schemas.openxmlformats.org/officeDocument/2006/relationships/image" Target="../media/image29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8.emf"/><Relationship Id="rId5" Type="http://schemas.openxmlformats.org/officeDocument/2006/relationships/image" Target="../media/image28.png"/><Relationship Id="rId10" Type="http://schemas.openxmlformats.org/officeDocument/2006/relationships/image" Target="../media/image32.emf"/><Relationship Id="rId4" Type="http://schemas.openxmlformats.org/officeDocument/2006/relationships/image" Target="../media/image27.emf"/><Relationship Id="rId9" Type="http://schemas.openxmlformats.org/officeDocument/2006/relationships/image" Target="../media/image3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4.png"/><Relationship Id="rId7" Type="http://schemas.openxmlformats.org/officeDocument/2006/relationships/image" Target="../media/image37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10" Type="http://schemas.openxmlformats.org/officeDocument/2006/relationships/image" Target="../media/image40.emf"/><Relationship Id="rId4" Type="http://schemas.openxmlformats.org/officeDocument/2006/relationships/image" Target="../media/image28.png"/><Relationship Id="rId9" Type="http://schemas.openxmlformats.org/officeDocument/2006/relationships/image" Target="../media/image3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13" Type="http://schemas.openxmlformats.org/officeDocument/2006/relationships/image" Target="../media/image51.emf"/><Relationship Id="rId3" Type="http://schemas.openxmlformats.org/officeDocument/2006/relationships/image" Target="../media/image28.png"/><Relationship Id="rId7" Type="http://schemas.openxmlformats.org/officeDocument/2006/relationships/image" Target="../media/image45.emf"/><Relationship Id="rId12" Type="http://schemas.openxmlformats.org/officeDocument/2006/relationships/image" Target="../media/image50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4.emf"/><Relationship Id="rId11" Type="http://schemas.openxmlformats.org/officeDocument/2006/relationships/image" Target="../media/image49.emf"/><Relationship Id="rId5" Type="http://schemas.openxmlformats.org/officeDocument/2006/relationships/image" Target="../media/image43.emf"/><Relationship Id="rId10" Type="http://schemas.openxmlformats.org/officeDocument/2006/relationships/image" Target="../media/image48.emf"/><Relationship Id="rId4" Type="http://schemas.openxmlformats.org/officeDocument/2006/relationships/image" Target="../media/image42.emf"/><Relationship Id="rId9" Type="http://schemas.openxmlformats.org/officeDocument/2006/relationships/image" Target="../media/image47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image" Target="../media/image28.png"/><Relationship Id="rId7" Type="http://schemas.openxmlformats.org/officeDocument/2006/relationships/image" Target="../media/image56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5.emf"/><Relationship Id="rId11" Type="http://schemas.openxmlformats.org/officeDocument/2006/relationships/image" Target="../media/image60.emf"/><Relationship Id="rId5" Type="http://schemas.openxmlformats.org/officeDocument/2006/relationships/image" Target="../media/image54.emf"/><Relationship Id="rId10" Type="http://schemas.openxmlformats.org/officeDocument/2006/relationships/image" Target="../media/image59.emf"/><Relationship Id="rId4" Type="http://schemas.openxmlformats.org/officeDocument/2006/relationships/image" Target="../media/image53.emf"/><Relationship Id="rId9" Type="http://schemas.openxmlformats.org/officeDocument/2006/relationships/image" Target="../media/image5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 u="sng" dirty="0"/>
              <a:t>20/9/21</a:t>
            </a:r>
            <a:endParaRPr lang="en-US"/>
          </a:p>
          <a:p>
            <a:r>
              <a:rPr lang="en-GB" sz="4400" u="sng" dirty="0"/>
              <a:t>LO: To round to the nearest 100.</a:t>
            </a:r>
            <a:endParaRPr lang="en-GB"/>
          </a:p>
          <a:p>
            <a:r>
              <a:rPr lang="en-GB" sz="4400" u="sng" dirty="0"/>
              <a:t>C: To know and use number. </a:t>
            </a:r>
          </a:p>
        </p:txBody>
      </p:sp>
    </p:spTree>
    <p:extLst>
      <p:ext uri="{BB962C8B-B14F-4D97-AF65-F5344CB8AC3E}">
        <p14:creationId xmlns:p14="http://schemas.microsoft.com/office/powerpoint/2010/main" val="56918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 close up of a clock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101" y="3058845"/>
            <a:ext cx="2929783" cy="297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55F92D-4CA0-354D-9178-1FC9E3F4A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214" y="1955569"/>
            <a:ext cx="5298831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FFE9C6-4249-9D4B-933C-91361AE3D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7" y="1322364"/>
            <a:ext cx="7244862" cy="47009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5640858" y="2724177"/>
                <a:ext cx="546060" cy="546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/>
                <a14:m>
                  <m:oMath xmlns:m="http://schemas.openxmlformats.org/officeDocument/2006/math">
                    <m:r>
                      <a:rPr lang="en-US" sz="2954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954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0858" y="2724177"/>
                <a:ext cx="546060" cy="54694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4380657" y="2442295"/>
            <a:ext cx="79549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130" y="2108022"/>
            <a:ext cx="1787726" cy="14649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AD261B-8266-5C48-866E-069BAEDFC6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7669" y="923780"/>
            <a:ext cx="1219200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C14BA2-3070-7D4D-89BF-6DA870E9DE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5853" y="1916258"/>
            <a:ext cx="2684585" cy="808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A7D048-F947-6E4F-8CD9-B45736D10B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0607" y="2666104"/>
            <a:ext cx="1055077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97A8E5-CB78-FE48-98CF-20E40C28681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04172" y="4074069"/>
            <a:ext cx="2684585" cy="7971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7357197-76FA-6B47-B231-05F10A122F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42881" y="4921883"/>
            <a:ext cx="2684585" cy="808892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7252508" y="4711654"/>
            <a:ext cx="394264" cy="59020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49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100, 200, ___ , 400, 500, 600,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80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 78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blipFill>
                <a:blip r:embed="rId3"/>
                <a:stretch>
                  <a:fillRect l="-1807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874" y="2913697"/>
            <a:ext cx="2324100" cy="17240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03535" y="2584605"/>
            <a:ext cx="297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Let’s warm our brains!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6099" y="4934557"/>
            <a:ext cx="2047875" cy="16954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1"/>
    </mc:Choice>
    <mc:Fallback xmlns="">
      <p:transition spd="slow" advTm="506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100, 200, ___ , 400, 500, 600,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80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 78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blipFill>
                <a:blip r:embed="rId3"/>
                <a:stretch>
                  <a:fillRect l="-1807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503984" y="351396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76613" y="351396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2581" y="365044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6720" y="16194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86720" y="2903531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81470" y="418990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231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92"/>
    </mc:Choice>
    <mc:Fallback xmlns="">
      <p:transition spd="slow" advTm="51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3" y="1557868"/>
            <a:ext cx="4132039" cy="3165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91" y="3425383"/>
            <a:ext cx="6953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68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100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ten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  <a:r>
              <a:rPr lang="en-GB" sz="2000" dirty="0"/>
              <a:t>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one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2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110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120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130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140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170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190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130 to the nearest 100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7" y="218319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362480" y="4785138"/>
            <a:ext cx="46737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i="1" u="sng" dirty="0"/>
              <a:t>130</a:t>
            </a:r>
            <a:r>
              <a:rPr lang="en-GB" sz="2400" b="1" i="1" dirty="0"/>
              <a:t> is between 100 and 200. </a:t>
            </a:r>
          </a:p>
          <a:p>
            <a:r>
              <a:rPr lang="en-GB" sz="2400" b="1" i="1" dirty="0"/>
              <a:t>The previous multiple of 100 is 100.</a:t>
            </a:r>
          </a:p>
          <a:p>
            <a:r>
              <a:rPr lang="en-GB" sz="2400" b="1" i="1" dirty="0"/>
              <a:t>The next multiple of 100 is 200.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081" y="4456614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13"/>
    </mc:Choice>
    <mc:Fallback xmlns="">
      <p:transition spd="slow" advTm="62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667512" y="90444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130 to the nearest 100</a:t>
            </a:r>
          </a:p>
        </p:txBody>
      </p:sp>
      <p:sp>
        <p:nvSpPr>
          <p:cNvPr id="77" name="Oval 76"/>
          <p:cNvSpPr/>
          <p:nvPr/>
        </p:nvSpPr>
        <p:spPr>
          <a:xfrm>
            <a:off x="2744031" y="3548982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67114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283971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67512" y="4560384"/>
            <a:ext cx="63170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130 is closer to 100 than 200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1" y="528275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130 rounded to the nearest 100 is 100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130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170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180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190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29" y="4354071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785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00"/>
    </mc:Choice>
    <mc:Fallback xmlns="">
      <p:transition spd="slow" advTm="57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Straight Connector 121"/>
          <p:cNvCxnSpPr/>
          <p:nvPr/>
        </p:nvCxnSpPr>
        <p:spPr>
          <a:xfrm>
            <a:off x="899154" y="3180037"/>
            <a:ext cx="6964054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899154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>
            <a:off x="7870585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1596297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2293439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>
            <a:off x="2990582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3687725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>
            <a:off x="4384868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5082010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5779153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>
            <a:off x="6476296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>
            <a:off x="7173439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598553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7573135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3154476" y="350705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138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1785302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38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5281338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62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667511" y="1029861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138 to the nearest 100</a:t>
            </a:r>
          </a:p>
        </p:txBody>
      </p:sp>
      <p:cxnSp>
        <p:nvCxnSpPr>
          <p:cNvPr id="142" name="Straight Connector 141"/>
          <p:cNvCxnSpPr/>
          <p:nvPr/>
        </p:nvCxnSpPr>
        <p:spPr>
          <a:xfrm>
            <a:off x="3489599" y="2907888"/>
            <a:ext cx="0" cy="577516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138 is closer to 100 than 200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667512" y="528275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138 rounded to the nearest 100 is 100</a:t>
            </a:r>
          </a:p>
        </p:txBody>
      </p:sp>
      <p:sp>
        <p:nvSpPr>
          <p:cNvPr id="27" name="Right Bracket 26"/>
          <p:cNvSpPr/>
          <p:nvPr/>
        </p:nvSpPr>
        <p:spPr>
          <a:xfrm rot="16200000">
            <a:off x="5510412" y="478138"/>
            <a:ext cx="360000" cy="4345596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Right Bracket 27"/>
          <p:cNvSpPr/>
          <p:nvPr/>
        </p:nvSpPr>
        <p:spPr>
          <a:xfrm rot="5400000" flipH="1">
            <a:off x="2014376" y="1355713"/>
            <a:ext cx="360000" cy="2590445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29" y="4354071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513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97"/>
    </mc:Choice>
    <mc:Fallback xmlns="">
      <p:transition spd="slow" advTm="113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5" grpId="0"/>
      <p:bldP spid="136" grpId="0"/>
      <p:bldP spid="139" grpId="0"/>
      <p:bldP spid="140" grpId="0"/>
      <p:bldP spid="143" grpId="0"/>
      <p:bldP spid="144" grpId="0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01337"/>
            <a:ext cx="856080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R</a:t>
            </a:r>
            <a:r>
              <a:rPr lang="en-GB" sz="3200" dirty="0" smtClean="0"/>
              <a:t>ound </a:t>
            </a:r>
            <a:r>
              <a:rPr lang="en-GB" sz="3200" dirty="0" smtClean="0"/>
              <a:t>the </a:t>
            </a:r>
            <a:r>
              <a:rPr lang="en-GB" sz="3200" dirty="0" smtClean="0"/>
              <a:t>following numbers </a:t>
            </a:r>
            <a:r>
              <a:rPr lang="en-GB" sz="3200" dirty="0" smtClean="0"/>
              <a:t>to the nearest 100. </a:t>
            </a:r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170</a:t>
            </a:r>
          </a:p>
          <a:p>
            <a:r>
              <a:rPr lang="en-GB" sz="3200" dirty="0" smtClean="0"/>
              <a:t>340</a:t>
            </a:r>
          </a:p>
          <a:p>
            <a:r>
              <a:rPr lang="en-GB" sz="3200" dirty="0" smtClean="0"/>
              <a:t>651</a:t>
            </a:r>
          </a:p>
          <a:p>
            <a:r>
              <a:rPr lang="en-GB" sz="3200" dirty="0" smtClean="0"/>
              <a:t>904</a:t>
            </a:r>
          </a:p>
          <a:p>
            <a:r>
              <a:rPr lang="en-GB" sz="3200" dirty="0" smtClean="0"/>
              <a:t>475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05305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01337"/>
            <a:ext cx="856080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R</a:t>
            </a:r>
            <a:r>
              <a:rPr lang="en-GB" sz="3200" dirty="0" smtClean="0"/>
              <a:t>ound </a:t>
            </a:r>
            <a:r>
              <a:rPr lang="en-GB" sz="3200" dirty="0" smtClean="0"/>
              <a:t>the </a:t>
            </a:r>
            <a:r>
              <a:rPr lang="en-GB" sz="3200" dirty="0" smtClean="0"/>
              <a:t>following numbers </a:t>
            </a:r>
            <a:r>
              <a:rPr lang="en-GB" sz="3200" dirty="0" smtClean="0"/>
              <a:t>to the nearest 100. </a:t>
            </a:r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170 = </a:t>
            </a:r>
            <a:r>
              <a:rPr lang="en-GB" sz="3200" dirty="0" smtClean="0">
                <a:solidFill>
                  <a:srgbClr val="FF0000"/>
                </a:solidFill>
              </a:rPr>
              <a:t>200</a:t>
            </a:r>
            <a:endParaRPr lang="en-GB" sz="3200" dirty="0" smtClean="0">
              <a:solidFill>
                <a:srgbClr val="FF0000"/>
              </a:solidFill>
            </a:endParaRPr>
          </a:p>
          <a:p>
            <a:r>
              <a:rPr lang="en-GB" sz="3200" dirty="0" smtClean="0"/>
              <a:t>340 = </a:t>
            </a:r>
            <a:r>
              <a:rPr lang="en-GB" sz="3200" dirty="0" smtClean="0">
                <a:solidFill>
                  <a:srgbClr val="FF0000"/>
                </a:solidFill>
              </a:rPr>
              <a:t>300</a:t>
            </a:r>
            <a:endParaRPr lang="en-GB" sz="3200" dirty="0" smtClean="0">
              <a:solidFill>
                <a:srgbClr val="FF0000"/>
              </a:solidFill>
            </a:endParaRPr>
          </a:p>
          <a:p>
            <a:r>
              <a:rPr lang="en-GB" sz="3200" dirty="0" smtClean="0"/>
              <a:t>651 = </a:t>
            </a:r>
            <a:r>
              <a:rPr lang="en-GB" sz="3200" dirty="0" smtClean="0">
                <a:solidFill>
                  <a:srgbClr val="FF0000"/>
                </a:solidFill>
              </a:rPr>
              <a:t>700</a:t>
            </a:r>
            <a:endParaRPr lang="en-GB" sz="3200" dirty="0" smtClean="0">
              <a:solidFill>
                <a:srgbClr val="FF0000"/>
              </a:solidFill>
            </a:endParaRPr>
          </a:p>
          <a:p>
            <a:r>
              <a:rPr lang="en-GB" sz="3200" dirty="0" smtClean="0"/>
              <a:t>904 = </a:t>
            </a:r>
            <a:r>
              <a:rPr lang="en-GB" sz="3200" dirty="0" smtClean="0">
                <a:solidFill>
                  <a:srgbClr val="FF0000"/>
                </a:solidFill>
              </a:rPr>
              <a:t>900</a:t>
            </a:r>
            <a:endParaRPr lang="en-GB" sz="3200" dirty="0" smtClean="0">
              <a:solidFill>
                <a:srgbClr val="FF0000"/>
              </a:solidFill>
            </a:endParaRPr>
          </a:p>
          <a:p>
            <a:r>
              <a:rPr lang="en-GB" sz="3200" dirty="0" smtClean="0"/>
              <a:t>475 = </a:t>
            </a:r>
            <a:r>
              <a:rPr lang="en-GB" sz="3200" dirty="0" smtClean="0">
                <a:solidFill>
                  <a:srgbClr val="FF0000"/>
                </a:solidFill>
              </a:rPr>
              <a:t>500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863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21/9/21</a:t>
            </a:r>
          </a:p>
          <a:p>
            <a:r>
              <a:rPr lang="en-GB" sz="4400" u="sng" dirty="0" smtClean="0"/>
              <a:t>LO</a:t>
            </a:r>
            <a:r>
              <a:rPr lang="en-GB" sz="4400" u="sng" dirty="0"/>
              <a:t>: To round to the nearest 100.</a:t>
            </a:r>
          </a:p>
          <a:p>
            <a:r>
              <a:rPr lang="en-GB" sz="4400" u="sng" dirty="0"/>
              <a:t>C: To know and use number. </a:t>
            </a:r>
          </a:p>
        </p:txBody>
      </p:sp>
    </p:spTree>
    <p:extLst>
      <p:ext uri="{BB962C8B-B14F-4D97-AF65-F5344CB8AC3E}">
        <p14:creationId xmlns:p14="http://schemas.microsoft.com/office/powerpoint/2010/main" val="339862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1F9D4D-C680-694F-AC13-C1D8E462E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318" y="3277953"/>
            <a:ext cx="5287108" cy="808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151B87-DCFE-A948-B92E-1F555DAB2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238" y="2001532"/>
            <a:ext cx="7373815" cy="7971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C58FB33-5A32-0444-991F-63C219E23E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07" y="1353037"/>
            <a:ext cx="7244862" cy="542778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/>
                <a14:m>
                  <m:oMath xmlns:m="http://schemas.openxmlformats.org/officeDocument/2006/math">
                    <m:r>
                      <a:rPr lang="en-US" sz="2954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954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Straight Connector 27"/>
          <p:cNvCxnSpPr/>
          <p:nvPr/>
        </p:nvCxnSpPr>
        <p:spPr>
          <a:xfrm>
            <a:off x="7319739" y="2466165"/>
            <a:ext cx="39746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5787850" y="3760596"/>
            <a:ext cx="118016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04532" y="4995294"/>
            <a:ext cx="10731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EACD4D22-76CA-0142-906F-0FDBFA6C47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807" y="1967677"/>
            <a:ext cx="2684585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C2617D2-FB12-F04F-98B9-468421B79B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7850" y="3226494"/>
            <a:ext cx="1441938" cy="8088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32D96D-5CEC-B24F-B38B-46284A40EF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1474" y="4461933"/>
            <a:ext cx="2684585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37FBCC1-0749-B748-87EE-66FB974926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08134" y="5562934"/>
            <a:ext cx="2684585" cy="7971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4A71584-7368-5F46-A90D-26D95238E7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17202" y="934132"/>
            <a:ext cx="1219200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6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100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ten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  <a:r>
              <a:rPr lang="en-GB" sz="2000" dirty="0"/>
              <a:t>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one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30009" y="44656"/>
            <a:ext cx="2099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/>
              <a:t>Let’s recap!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536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6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3" y="1557868"/>
            <a:ext cx="4132039" cy="3165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91" y="3425383"/>
            <a:ext cx="6953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252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5600" y="1343378"/>
            <a:ext cx="719171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Look back at yesterday’s lesson. R</a:t>
            </a:r>
            <a:r>
              <a:rPr lang="en-GB" dirty="0" smtClean="0"/>
              <a:t>ound </a:t>
            </a:r>
            <a:r>
              <a:rPr lang="en-GB" dirty="0"/>
              <a:t>these numbers to the nearest 100</a:t>
            </a:r>
          </a:p>
          <a:p>
            <a:endParaRPr lang="en-GB" dirty="0"/>
          </a:p>
          <a:p>
            <a:r>
              <a:rPr lang="en-GB" dirty="0"/>
              <a:t>549</a:t>
            </a:r>
          </a:p>
          <a:p>
            <a:endParaRPr lang="en-GB" dirty="0"/>
          </a:p>
          <a:p>
            <a:r>
              <a:rPr lang="en-GB" dirty="0"/>
              <a:t>275</a:t>
            </a:r>
          </a:p>
          <a:p>
            <a:endParaRPr lang="en-GB" dirty="0"/>
          </a:p>
          <a:p>
            <a:r>
              <a:rPr lang="en-GB" dirty="0"/>
              <a:t>354</a:t>
            </a:r>
          </a:p>
          <a:p>
            <a:endParaRPr lang="en-GB" dirty="0"/>
          </a:p>
          <a:p>
            <a:r>
              <a:rPr lang="en-GB" dirty="0"/>
              <a:t>206</a:t>
            </a:r>
          </a:p>
        </p:txBody>
      </p:sp>
    </p:spTree>
    <p:extLst>
      <p:ext uri="{BB962C8B-B14F-4D97-AF65-F5344CB8AC3E}">
        <p14:creationId xmlns:p14="http://schemas.microsoft.com/office/powerpoint/2010/main" val="3126320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5600" y="1343378"/>
            <a:ext cx="131959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Answers</a:t>
            </a:r>
          </a:p>
          <a:p>
            <a:endParaRPr lang="en-GB" dirty="0"/>
          </a:p>
          <a:p>
            <a:r>
              <a:rPr lang="en-GB" dirty="0"/>
              <a:t>549  </a:t>
            </a:r>
            <a:r>
              <a:rPr lang="en-GB" dirty="0">
                <a:solidFill>
                  <a:srgbClr val="FF0000"/>
                </a:solidFill>
              </a:rPr>
              <a:t>=  500</a:t>
            </a:r>
          </a:p>
          <a:p>
            <a:endParaRPr lang="en-GB" dirty="0"/>
          </a:p>
          <a:p>
            <a:r>
              <a:rPr lang="en-GB" dirty="0"/>
              <a:t>275  </a:t>
            </a:r>
            <a:r>
              <a:rPr lang="en-GB" dirty="0">
                <a:solidFill>
                  <a:srgbClr val="FF0000"/>
                </a:solidFill>
              </a:rPr>
              <a:t>=  300  </a:t>
            </a:r>
          </a:p>
          <a:p>
            <a:endParaRPr lang="en-GB" dirty="0"/>
          </a:p>
          <a:p>
            <a:r>
              <a:rPr lang="en-GB" dirty="0"/>
              <a:t>354  </a:t>
            </a:r>
            <a:r>
              <a:rPr lang="en-GB" dirty="0">
                <a:solidFill>
                  <a:srgbClr val="FF0000"/>
                </a:solidFill>
              </a:rPr>
              <a:t>=  400</a:t>
            </a:r>
          </a:p>
          <a:p>
            <a:endParaRPr lang="en-GB" dirty="0"/>
          </a:p>
          <a:p>
            <a:r>
              <a:rPr lang="en-GB" dirty="0"/>
              <a:t>206  </a:t>
            </a:r>
            <a:r>
              <a:rPr lang="en-GB" dirty="0">
                <a:solidFill>
                  <a:srgbClr val="FF0000"/>
                </a:solidFill>
              </a:rPr>
              <a:t>=  200</a:t>
            </a:r>
          </a:p>
        </p:txBody>
      </p:sp>
    </p:spTree>
    <p:extLst>
      <p:ext uri="{BB962C8B-B14F-4D97-AF65-F5344CB8AC3E}">
        <p14:creationId xmlns:p14="http://schemas.microsoft.com/office/powerpoint/2010/main" val="4146001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9201" y="620889"/>
            <a:ext cx="68995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Task</a:t>
            </a:r>
          </a:p>
          <a:p>
            <a:r>
              <a:rPr lang="en-GB" sz="3200" dirty="0"/>
              <a:t>A</a:t>
            </a:r>
            <a:r>
              <a:rPr lang="en-GB" sz="3200" dirty="0" smtClean="0"/>
              <a:t>s </a:t>
            </a:r>
            <a:r>
              <a:rPr lang="en-GB" sz="3200" dirty="0" smtClean="0"/>
              <a:t>neatly as possible, round </a:t>
            </a:r>
            <a:r>
              <a:rPr lang="en-GB" sz="3200" dirty="0" smtClean="0"/>
              <a:t>the following </a:t>
            </a:r>
            <a:r>
              <a:rPr lang="en-GB" sz="3200" dirty="0" smtClean="0"/>
              <a:t>numbers to the nearest </a:t>
            </a:r>
            <a:r>
              <a:rPr lang="en-GB" sz="3200" dirty="0" smtClean="0"/>
              <a:t>100 by drawing number lines. 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725</a:t>
            </a:r>
          </a:p>
          <a:p>
            <a:r>
              <a:rPr lang="en-GB" sz="3200" dirty="0" smtClean="0"/>
              <a:t>601</a:t>
            </a:r>
          </a:p>
          <a:p>
            <a:r>
              <a:rPr lang="en-GB" sz="3200" dirty="0" smtClean="0"/>
              <a:t>449</a:t>
            </a:r>
          </a:p>
          <a:p>
            <a:r>
              <a:rPr lang="en-GB" sz="3200" dirty="0" smtClean="0"/>
              <a:t>879</a:t>
            </a:r>
          </a:p>
          <a:p>
            <a:r>
              <a:rPr lang="en-GB" sz="3200" dirty="0" smtClean="0"/>
              <a:t>351</a:t>
            </a:r>
          </a:p>
          <a:p>
            <a:r>
              <a:rPr lang="en-GB" sz="3200" dirty="0" smtClean="0"/>
              <a:t>250</a:t>
            </a:r>
            <a:endParaRPr lang="en-GB" sz="3200" dirty="0"/>
          </a:p>
          <a:p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850522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9201" y="620889"/>
            <a:ext cx="68995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Task</a:t>
            </a:r>
          </a:p>
          <a:p>
            <a:r>
              <a:rPr lang="en-GB" sz="3200" dirty="0"/>
              <a:t>A</a:t>
            </a:r>
            <a:r>
              <a:rPr lang="en-GB" sz="3200" dirty="0" smtClean="0"/>
              <a:t>s </a:t>
            </a:r>
            <a:r>
              <a:rPr lang="en-GB" sz="3200" dirty="0" smtClean="0"/>
              <a:t>neatly as possible, round </a:t>
            </a:r>
            <a:r>
              <a:rPr lang="en-GB" sz="3200" dirty="0" smtClean="0"/>
              <a:t>the following </a:t>
            </a:r>
            <a:r>
              <a:rPr lang="en-GB" sz="3200" dirty="0" smtClean="0"/>
              <a:t>numbers to the nearest </a:t>
            </a:r>
            <a:r>
              <a:rPr lang="en-GB" sz="3200" dirty="0" smtClean="0"/>
              <a:t>100 by drawing number lines. 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725 </a:t>
            </a:r>
            <a:r>
              <a:rPr lang="en-GB" sz="3200" dirty="0" smtClean="0">
                <a:solidFill>
                  <a:srgbClr val="FF0000"/>
                </a:solidFill>
              </a:rPr>
              <a:t>= 700</a:t>
            </a:r>
            <a:endParaRPr lang="en-GB" sz="3200" dirty="0" smtClean="0"/>
          </a:p>
          <a:p>
            <a:r>
              <a:rPr lang="en-GB" sz="3200" dirty="0" smtClean="0"/>
              <a:t>601 </a:t>
            </a:r>
            <a:r>
              <a:rPr lang="en-GB" sz="3200" dirty="0" smtClean="0">
                <a:solidFill>
                  <a:srgbClr val="FF0000"/>
                </a:solidFill>
              </a:rPr>
              <a:t>= 600</a:t>
            </a:r>
            <a:endParaRPr lang="en-GB" sz="3200" dirty="0" smtClean="0"/>
          </a:p>
          <a:p>
            <a:r>
              <a:rPr lang="en-GB" sz="3200" dirty="0" smtClean="0"/>
              <a:t>449 </a:t>
            </a:r>
            <a:r>
              <a:rPr lang="en-GB" sz="3200" dirty="0" smtClean="0">
                <a:solidFill>
                  <a:srgbClr val="FF0000"/>
                </a:solidFill>
              </a:rPr>
              <a:t>= 400</a:t>
            </a:r>
            <a:endParaRPr lang="en-GB" sz="3200" dirty="0" smtClean="0"/>
          </a:p>
          <a:p>
            <a:r>
              <a:rPr lang="en-GB" sz="3200" dirty="0" smtClean="0"/>
              <a:t>879 </a:t>
            </a:r>
            <a:r>
              <a:rPr lang="en-GB" sz="3200" dirty="0" smtClean="0">
                <a:solidFill>
                  <a:srgbClr val="FF0000"/>
                </a:solidFill>
              </a:rPr>
              <a:t>= 900</a:t>
            </a:r>
            <a:endParaRPr lang="en-GB" sz="3200" dirty="0" smtClean="0"/>
          </a:p>
          <a:p>
            <a:r>
              <a:rPr lang="en-GB" sz="3200" dirty="0" smtClean="0"/>
              <a:t>351 </a:t>
            </a:r>
            <a:r>
              <a:rPr lang="en-GB" sz="3200" dirty="0" smtClean="0">
                <a:solidFill>
                  <a:srgbClr val="FF0000"/>
                </a:solidFill>
              </a:rPr>
              <a:t>= 400</a:t>
            </a:r>
            <a:endParaRPr lang="en-GB" sz="3200" dirty="0" smtClean="0"/>
          </a:p>
          <a:p>
            <a:r>
              <a:rPr lang="en-GB" sz="3200" dirty="0" smtClean="0"/>
              <a:t>250 </a:t>
            </a:r>
            <a:r>
              <a:rPr lang="en-GB" sz="3200" dirty="0" smtClean="0">
                <a:solidFill>
                  <a:srgbClr val="FF0000"/>
                </a:solidFill>
              </a:rPr>
              <a:t>= 300</a:t>
            </a:r>
            <a:endParaRPr lang="en-GB" sz="3200" dirty="0"/>
          </a:p>
          <a:p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4007978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22/9/21</a:t>
            </a:r>
          </a:p>
          <a:p>
            <a:r>
              <a:rPr lang="en-GB" sz="4400" u="sng" dirty="0" smtClean="0"/>
              <a:t>LO</a:t>
            </a:r>
            <a:r>
              <a:rPr lang="en-GB" sz="4400" u="sng" dirty="0"/>
              <a:t>: To round to the nearest 100.</a:t>
            </a:r>
          </a:p>
          <a:p>
            <a:r>
              <a:rPr lang="en-GB" sz="4400" u="sng" dirty="0"/>
              <a:t>C: To know and use number. </a:t>
            </a:r>
          </a:p>
        </p:txBody>
      </p:sp>
    </p:spTree>
    <p:extLst>
      <p:ext uri="{BB962C8B-B14F-4D97-AF65-F5344CB8AC3E}">
        <p14:creationId xmlns:p14="http://schemas.microsoft.com/office/powerpoint/2010/main" val="157622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A4C588-4892-D246-BB9F-01B8AA884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67" y="1314792"/>
            <a:ext cx="7244862" cy="47009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069" y="2105422"/>
            <a:ext cx="5012971" cy="63014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/>
                <a14:m>
                  <m:oMath xmlns:m="http://schemas.openxmlformats.org/officeDocument/2006/math">
                    <m:r>
                      <a:rPr lang="en-US" sz="2954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954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2F7C3CAC-C757-0E44-B2BB-AFA20F2A93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3591" y="1900187"/>
            <a:ext cx="867508" cy="5978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3E6C29-C359-194C-8828-263C24D6B2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1241" y="929482"/>
            <a:ext cx="1195754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16CFF3-D5B1-8E45-AF88-154DE3474F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0508" y="1726652"/>
            <a:ext cx="1324708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D61BFF-0B3A-1F41-AE1C-E14C955037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37345" y="3107348"/>
            <a:ext cx="2438400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94F234-73B4-3548-B232-86BD8FF819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8806" y="4005133"/>
            <a:ext cx="2684585" cy="808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7A2484-0E46-344B-9F08-D69ADBB723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35914" y="4930442"/>
            <a:ext cx="2684585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7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Round to the nearest 100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ten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  <a:r>
              <a:rPr lang="en-GB" sz="2000" dirty="0"/>
              <a:t>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 </a:t>
            </a:r>
          </a:p>
          <a:p>
            <a:pPr algn="ctr"/>
            <a:r>
              <a:rPr lang="en-GB" sz="2000" dirty="0"/>
              <a:t>one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ones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 </a:t>
            </a:r>
          </a:p>
          <a:p>
            <a:pPr algn="ctr"/>
            <a:r>
              <a:rPr lang="en-GB" sz="2000" dirty="0"/>
              <a:t>tens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30009" y="44656"/>
            <a:ext cx="2099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/>
              <a:t>Let’s recap!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791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6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01337"/>
            <a:ext cx="856080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R</a:t>
            </a:r>
            <a:r>
              <a:rPr lang="en-GB" sz="3200" dirty="0" smtClean="0"/>
              <a:t>ound </a:t>
            </a:r>
            <a:r>
              <a:rPr lang="en-GB" sz="3200" dirty="0" smtClean="0"/>
              <a:t>the </a:t>
            </a:r>
            <a:r>
              <a:rPr lang="en-GB" sz="3200" dirty="0" smtClean="0"/>
              <a:t>following numbers </a:t>
            </a:r>
            <a:r>
              <a:rPr lang="en-GB" sz="3200" dirty="0" smtClean="0"/>
              <a:t>to the nearest 100. </a:t>
            </a:r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3170</a:t>
            </a:r>
          </a:p>
          <a:p>
            <a:r>
              <a:rPr lang="en-GB" sz="3200" dirty="0" smtClean="0"/>
              <a:t>7340</a:t>
            </a:r>
          </a:p>
          <a:p>
            <a:r>
              <a:rPr lang="en-GB" sz="3200" dirty="0" smtClean="0"/>
              <a:t>6519</a:t>
            </a:r>
          </a:p>
          <a:p>
            <a:r>
              <a:rPr lang="en-GB" sz="3200" dirty="0" smtClean="0"/>
              <a:t>9204</a:t>
            </a:r>
          </a:p>
          <a:p>
            <a:r>
              <a:rPr lang="en-GB" sz="3200" dirty="0" smtClean="0"/>
              <a:t>4725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318242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01337"/>
            <a:ext cx="856080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R</a:t>
            </a:r>
            <a:r>
              <a:rPr lang="en-GB" sz="3200" dirty="0" smtClean="0"/>
              <a:t>ound </a:t>
            </a:r>
            <a:r>
              <a:rPr lang="en-GB" sz="3200" dirty="0" smtClean="0"/>
              <a:t>the </a:t>
            </a:r>
            <a:r>
              <a:rPr lang="en-GB" sz="3200" dirty="0" smtClean="0"/>
              <a:t>following numbers </a:t>
            </a:r>
            <a:r>
              <a:rPr lang="en-GB" sz="3200" dirty="0" smtClean="0"/>
              <a:t>to the nearest 100. </a:t>
            </a:r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3170 </a:t>
            </a:r>
            <a:r>
              <a:rPr lang="en-GB" sz="3200" dirty="0" smtClean="0">
                <a:solidFill>
                  <a:srgbClr val="FF0000"/>
                </a:solidFill>
              </a:rPr>
              <a:t>= 3200</a:t>
            </a:r>
            <a:endParaRPr lang="en-GB" sz="3200" dirty="0" smtClean="0"/>
          </a:p>
          <a:p>
            <a:r>
              <a:rPr lang="en-GB" sz="3200" dirty="0" smtClean="0"/>
              <a:t>7340 </a:t>
            </a:r>
            <a:r>
              <a:rPr lang="en-GB" sz="3200" dirty="0" smtClean="0">
                <a:solidFill>
                  <a:srgbClr val="FF0000"/>
                </a:solidFill>
              </a:rPr>
              <a:t>= 7300</a:t>
            </a:r>
            <a:endParaRPr lang="en-GB" sz="3200" dirty="0" smtClean="0"/>
          </a:p>
          <a:p>
            <a:r>
              <a:rPr lang="en-GB" sz="3200" dirty="0" smtClean="0"/>
              <a:t>6519 </a:t>
            </a:r>
            <a:r>
              <a:rPr lang="en-GB" sz="3200" dirty="0" smtClean="0">
                <a:solidFill>
                  <a:srgbClr val="FF0000"/>
                </a:solidFill>
              </a:rPr>
              <a:t>= 6500</a:t>
            </a:r>
            <a:endParaRPr lang="en-GB" sz="3200" dirty="0" smtClean="0"/>
          </a:p>
          <a:p>
            <a:r>
              <a:rPr lang="en-GB" sz="3200" dirty="0" smtClean="0"/>
              <a:t>9204 </a:t>
            </a:r>
            <a:r>
              <a:rPr lang="en-GB" sz="3200" dirty="0" smtClean="0">
                <a:solidFill>
                  <a:srgbClr val="FF0000"/>
                </a:solidFill>
              </a:rPr>
              <a:t>= 9200</a:t>
            </a:r>
            <a:endParaRPr lang="en-GB" sz="3200" dirty="0" smtClean="0"/>
          </a:p>
          <a:p>
            <a:r>
              <a:rPr lang="en-GB" sz="3200" dirty="0" smtClean="0"/>
              <a:t>4725 </a:t>
            </a:r>
            <a:r>
              <a:rPr lang="en-GB" sz="3200" dirty="0" smtClean="0">
                <a:solidFill>
                  <a:srgbClr val="FF0000"/>
                </a:solidFill>
              </a:rPr>
              <a:t>= 4700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798027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23/9/21</a:t>
            </a:r>
          </a:p>
          <a:p>
            <a:r>
              <a:rPr lang="en-GB" sz="4400" u="sng" dirty="0" smtClean="0"/>
              <a:t>LO</a:t>
            </a:r>
            <a:r>
              <a:rPr lang="en-GB" sz="4400" u="sng" dirty="0"/>
              <a:t>: To round to the nearest 100.</a:t>
            </a:r>
          </a:p>
          <a:p>
            <a:r>
              <a:rPr lang="en-GB" sz="4400" u="sng" dirty="0"/>
              <a:t>C: To know and use number. </a:t>
            </a:r>
          </a:p>
        </p:txBody>
      </p:sp>
    </p:spTree>
    <p:extLst>
      <p:ext uri="{BB962C8B-B14F-4D97-AF65-F5344CB8AC3E}">
        <p14:creationId xmlns:p14="http://schemas.microsoft.com/office/powerpoint/2010/main" val="67213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D95ED3-966F-CD48-B9BE-4B326761D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107" y="1275416"/>
            <a:ext cx="7244862" cy="47009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/>
                <a14:m>
                  <m:oMath xmlns:m="http://schemas.openxmlformats.org/officeDocument/2006/math">
                    <m:r>
                      <a:rPr lang="en-US" sz="2954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954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1654754" y="2980258"/>
          <a:ext cx="5533200" cy="7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200">
                  <a:extLst>
                    <a:ext uri="{9D8B030D-6E8A-4147-A177-3AD203B41FA5}">
                      <a16:colId xmlns:a16="http://schemas.microsoft.com/office/drawing/2014/main" val="2996238308"/>
                    </a:ext>
                  </a:extLst>
                </a:gridCol>
                <a:gridCol w="922200">
                  <a:extLst>
                    <a:ext uri="{9D8B030D-6E8A-4147-A177-3AD203B41FA5}">
                      <a16:colId xmlns:a16="http://schemas.microsoft.com/office/drawing/2014/main" val="3683846736"/>
                    </a:ext>
                  </a:extLst>
                </a:gridCol>
                <a:gridCol w="922200">
                  <a:extLst>
                    <a:ext uri="{9D8B030D-6E8A-4147-A177-3AD203B41FA5}">
                      <a16:colId xmlns:a16="http://schemas.microsoft.com/office/drawing/2014/main" val="3194189571"/>
                    </a:ext>
                  </a:extLst>
                </a:gridCol>
                <a:gridCol w="922200">
                  <a:extLst>
                    <a:ext uri="{9D8B030D-6E8A-4147-A177-3AD203B41FA5}">
                      <a16:colId xmlns:a16="http://schemas.microsoft.com/office/drawing/2014/main" val="35557831"/>
                    </a:ext>
                  </a:extLst>
                </a:gridCol>
                <a:gridCol w="922200">
                  <a:extLst>
                    <a:ext uri="{9D8B030D-6E8A-4147-A177-3AD203B41FA5}">
                      <a16:colId xmlns:a16="http://schemas.microsoft.com/office/drawing/2014/main" val="1787550927"/>
                    </a:ext>
                  </a:extLst>
                </a:gridCol>
                <a:gridCol w="922200">
                  <a:extLst>
                    <a:ext uri="{9D8B030D-6E8A-4147-A177-3AD203B41FA5}">
                      <a16:colId xmlns:a16="http://schemas.microsoft.com/office/drawing/2014/main" val="312452698"/>
                    </a:ext>
                  </a:extLst>
                </a:gridCol>
              </a:tblGrid>
              <a:tr h="780547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49286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B82087B-B143-CF4B-96CC-EE030DF58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120" y="975252"/>
            <a:ext cx="1289538" cy="7971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0BF015-643D-5A4F-BE49-90E2762140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7243" y="1275416"/>
            <a:ext cx="2684585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83A264-D4D1-DD40-B3EB-E5A4EDDA9F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6390" y="2988832"/>
            <a:ext cx="1137138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14DF72-7E06-6140-A9EE-7D48F5A2FF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2248" y="2988832"/>
            <a:ext cx="1219200" cy="8088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521B9C-9548-FC4F-A73A-24D3A97F78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50922" y="2988832"/>
            <a:ext cx="1230923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4D32F1-7D87-2B48-8374-A772FE5C56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6368" y="2988832"/>
            <a:ext cx="1219200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F6EB00-528B-6C49-82AD-B89FC6EFB6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39180" y="2973257"/>
            <a:ext cx="1230923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0AE83D-B780-2A41-9608-6D20C30D27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27870" y="3950051"/>
            <a:ext cx="797169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5F63A1-46E5-FC4A-B49F-638CA97AAB9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29451" y="4892871"/>
            <a:ext cx="726831" cy="79716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6FD03AC-3382-1F4D-8257-176BEC153E3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00260" y="2994693"/>
            <a:ext cx="1418492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565" y="1670260"/>
            <a:ext cx="8393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Look again at the past lessons and complete today’s task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01599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9201" y="620889"/>
            <a:ext cx="68995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Task</a:t>
            </a:r>
          </a:p>
          <a:p>
            <a:r>
              <a:rPr lang="en-GB" sz="3200" dirty="0" smtClean="0"/>
              <a:t>In your books, as neatly as possible, round the following numbers to the nearest 100. </a:t>
            </a:r>
          </a:p>
          <a:p>
            <a:endParaRPr lang="en-GB" sz="3200" dirty="0"/>
          </a:p>
          <a:p>
            <a:r>
              <a:rPr lang="en-GB" sz="3200" dirty="0" smtClean="0"/>
              <a:t>1725</a:t>
            </a:r>
          </a:p>
          <a:p>
            <a:r>
              <a:rPr lang="en-GB" sz="3200" dirty="0" smtClean="0"/>
              <a:t>6201</a:t>
            </a:r>
          </a:p>
          <a:p>
            <a:r>
              <a:rPr lang="en-GB" sz="3200" dirty="0" smtClean="0"/>
              <a:t>4749</a:t>
            </a:r>
          </a:p>
          <a:p>
            <a:r>
              <a:rPr lang="en-GB" sz="3200" dirty="0" smtClean="0"/>
              <a:t>8579</a:t>
            </a:r>
          </a:p>
          <a:p>
            <a:r>
              <a:rPr lang="en-GB" sz="3200" dirty="0" smtClean="0"/>
              <a:t>3501</a:t>
            </a:r>
          </a:p>
          <a:p>
            <a:r>
              <a:rPr lang="en-GB" sz="3200" dirty="0" smtClean="0"/>
              <a:t>2650</a:t>
            </a:r>
            <a:endParaRPr lang="en-GB" sz="3200" dirty="0"/>
          </a:p>
          <a:p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42334817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9201" y="620889"/>
            <a:ext cx="68995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Task</a:t>
            </a:r>
          </a:p>
          <a:p>
            <a:r>
              <a:rPr lang="en-GB" sz="3200" dirty="0" smtClean="0"/>
              <a:t>In your books, as neatly as possible, round the following numbers to the nearest 100. </a:t>
            </a:r>
          </a:p>
          <a:p>
            <a:endParaRPr lang="en-GB" sz="3200" dirty="0"/>
          </a:p>
          <a:p>
            <a:r>
              <a:rPr lang="en-GB" sz="3200" dirty="0" smtClean="0"/>
              <a:t>1725 </a:t>
            </a:r>
            <a:r>
              <a:rPr lang="en-GB" sz="3200" dirty="0" smtClean="0">
                <a:solidFill>
                  <a:srgbClr val="FF0000"/>
                </a:solidFill>
              </a:rPr>
              <a:t>= 1700</a:t>
            </a:r>
            <a:endParaRPr lang="en-GB" sz="3200" dirty="0" smtClean="0"/>
          </a:p>
          <a:p>
            <a:r>
              <a:rPr lang="en-GB" sz="3200" dirty="0" smtClean="0"/>
              <a:t>6201 </a:t>
            </a:r>
            <a:r>
              <a:rPr lang="en-GB" sz="3200" dirty="0" smtClean="0">
                <a:solidFill>
                  <a:srgbClr val="FF0000"/>
                </a:solidFill>
              </a:rPr>
              <a:t>= 6200</a:t>
            </a:r>
            <a:endParaRPr lang="en-GB" sz="3200" dirty="0" smtClean="0"/>
          </a:p>
          <a:p>
            <a:r>
              <a:rPr lang="en-GB" sz="3200" dirty="0" smtClean="0"/>
              <a:t>4749 </a:t>
            </a:r>
            <a:r>
              <a:rPr lang="en-GB" sz="3200" dirty="0" smtClean="0">
                <a:solidFill>
                  <a:srgbClr val="FF0000"/>
                </a:solidFill>
              </a:rPr>
              <a:t>= 4700</a:t>
            </a:r>
            <a:endParaRPr lang="en-GB" sz="3200" dirty="0" smtClean="0"/>
          </a:p>
          <a:p>
            <a:r>
              <a:rPr lang="en-GB" sz="3200" dirty="0" smtClean="0"/>
              <a:t>8579 </a:t>
            </a:r>
            <a:r>
              <a:rPr lang="en-GB" sz="3200" dirty="0" smtClean="0">
                <a:solidFill>
                  <a:srgbClr val="FF0000"/>
                </a:solidFill>
              </a:rPr>
              <a:t>= 8600</a:t>
            </a:r>
            <a:endParaRPr lang="en-GB" sz="3200" dirty="0" smtClean="0"/>
          </a:p>
          <a:p>
            <a:r>
              <a:rPr lang="en-GB" sz="3200" dirty="0" smtClean="0"/>
              <a:t>3501 </a:t>
            </a:r>
            <a:r>
              <a:rPr lang="en-GB" sz="3200" dirty="0" smtClean="0">
                <a:solidFill>
                  <a:srgbClr val="FF0000"/>
                </a:solidFill>
              </a:rPr>
              <a:t>= 3500</a:t>
            </a:r>
            <a:endParaRPr lang="en-GB" sz="3200" dirty="0" smtClean="0"/>
          </a:p>
          <a:p>
            <a:r>
              <a:rPr lang="en-GB" sz="3200" dirty="0" smtClean="0"/>
              <a:t>2650 </a:t>
            </a:r>
            <a:r>
              <a:rPr lang="en-GB" sz="3200" dirty="0" smtClean="0">
                <a:solidFill>
                  <a:srgbClr val="FF0000"/>
                </a:solidFill>
              </a:rPr>
              <a:t>= 2700</a:t>
            </a:r>
            <a:endParaRPr lang="en-GB" sz="3200" dirty="0"/>
          </a:p>
          <a:p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5374359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24/9/21</a:t>
            </a:r>
          </a:p>
          <a:p>
            <a:r>
              <a:rPr lang="en-GB" sz="4400" u="sng" dirty="0" smtClean="0"/>
              <a:t>LO</a:t>
            </a:r>
            <a:r>
              <a:rPr lang="en-GB" sz="4400" u="sng" dirty="0"/>
              <a:t>: To round to the nearest 100.</a:t>
            </a:r>
          </a:p>
          <a:p>
            <a:r>
              <a:rPr lang="en-GB" sz="4400" u="sng" dirty="0"/>
              <a:t>C: To know and use number. </a:t>
            </a:r>
          </a:p>
        </p:txBody>
      </p:sp>
    </p:spTree>
    <p:extLst>
      <p:ext uri="{BB962C8B-B14F-4D97-AF65-F5344CB8AC3E}">
        <p14:creationId xmlns:p14="http://schemas.microsoft.com/office/powerpoint/2010/main" val="228978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7908DA-D5AC-A74B-B9F6-09FA25BF8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65" y="1275416"/>
            <a:ext cx="8675077" cy="42437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/>
                <a14:m>
                  <m:oMath xmlns:m="http://schemas.openxmlformats.org/officeDocument/2006/math">
                    <m:r>
                      <a:rPr lang="en-US" sz="2954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954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040" y="2721922"/>
                <a:ext cx="546060" cy="54694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372166" y="5180348"/>
            <a:ext cx="2242793" cy="561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C3B87F-1BE7-144E-91E9-37B9803D0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189" y="2821874"/>
            <a:ext cx="1125415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090B85-AC0E-0241-9B25-ED2E54F9B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311" y="5062332"/>
            <a:ext cx="2684585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7CEE9C-E394-A546-B401-276CFEDD0B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1044" y="5590637"/>
            <a:ext cx="2684585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3712F5-0235-FF40-8159-0FBD31CFFF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9392" y="944638"/>
            <a:ext cx="1207477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61A4F7-830E-954F-9566-36A69B3778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9167" y="1276237"/>
            <a:ext cx="2239108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DD70A1-CB2C-5748-9FEF-429CE997EF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58629" y="2777478"/>
            <a:ext cx="2239108" cy="808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CF5F75-1D8C-6040-ADB9-CDE2568D75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95508" y="3493143"/>
            <a:ext cx="2239108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F053EF-C431-764C-9871-4BBE6C6F82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02045" y="5074037"/>
            <a:ext cx="2684585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63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578553" y="754738"/>
            <a:ext cx="66144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Dora is thinking of a number. </a:t>
            </a:r>
          </a:p>
          <a:p>
            <a:pPr algn="ctr"/>
            <a:r>
              <a:rPr lang="en-GB" sz="3200" dirty="0"/>
              <a:t>It rounds to 400 to the nearest 100</a:t>
            </a:r>
          </a:p>
          <a:p>
            <a:pPr algn="ctr"/>
            <a:r>
              <a:rPr lang="en-GB" sz="3200" dirty="0"/>
              <a:t>It rounds to 450 to the nearest 10</a:t>
            </a:r>
          </a:p>
          <a:p>
            <a:pPr algn="ctr"/>
            <a:r>
              <a:rPr lang="en-GB" sz="3200" dirty="0"/>
              <a:t>What could Dora’s number be?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932269"/>
            <a:ext cx="1450250" cy="2049063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524250" y="3489131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445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770910" y="3489130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446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017569" y="3489129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447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133925" y="3489128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448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250281" y="348912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449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524249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450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770910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451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17568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452 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133925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453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233516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454 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524249" y="4452517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2726961" y="4447546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4038609" y="4468701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133924" y="4502918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6229239" y="4468701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28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02"/>
    </mc:Choice>
    <mc:Fallback xmlns="">
      <p:transition spd="slow" advTm="101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3378" y="3183467"/>
            <a:ext cx="52922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Round these numbers to the nearest 100</a:t>
            </a:r>
          </a:p>
          <a:p>
            <a:endParaRPr lang="en-GB" sz="2400" dirty="0"/>
          </a:p>
          <a:p>
            <a:r>
              <a:rPr lang="en-GB" sz="2400" dirty="0"/>
              <a:t>44</a:t>
            </a:r>
          </a:p>
          <a:p>
            <a:endParaRPr lang="en-GB" sz="2400" dirty="0"/>
          </a:p>
          <a:p>
            <a:r>
              <a:rPr lang="en-GB" sz="2400" dirty="0"/>
              <a:t>99</a:t>
            </a:r>
          </a:p>
          <a:p>
            <a:endParaRPr lang="en-GB" sz="2400" dirty="0"/>
          </a:p>
          <a:p>
            <a:r>
              <a:rPr lang="en-GB" sz="2400" dirty="0"/>
              <a:t>972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6273" y="1182441"/>
            <a:ext cx="4448175" cy="133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594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3377" y="3104445"/>
            <a:ext cx="180690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Answers</a:t>
            </a:r>
          </a:p>
          <a:p>
            <a:endParaRPr lang="en-GB" sz="2800" dirty="0"/>
          </a:p>
          <a:p>
            <a:r>
              <a:rPr lang="en-GB" sz="2800" dirty="0"/>
              <a:t>44 = </a:t>
            </a:r>
            <a:r>
              <a:rPr lang="en-GB" sz="2800" dirty="0">
                <a:solidFill>
                  <a:srgbClr val="FF0000"/>
                </a:solidFill>
              </a:rPr>
              <a:t>0</a:t>
            </a:r>
          </a:p>
          <a:p>
            <a:endParaRPr lang="en-GB" sz="2800" dirty="0"/>
          </a:p>
          <a:p>
            <a:r>
              <a:rPr lang="en-GB" sz="2800" dirty="0"/>
              <a:t>99 = </a:t>
            </a:r>
            <a:r>
              <a:rPr lang="en-GB" sz="2800" dirty="0">
                <a:solidFill>
                  <a:srgbClr val="FF0000"/>
                </a:solidFill>
              </a:rPr>
              <a:t>100</a:t>
            </a:r>
          </a:p>
          <a:p>
            <a:endParaRPr lang="en-GB" sz="2800" dirty="0"/>
          </a:p>
          <a:p>
            <a:r>
              <a:rPr lang="en-GB" sz="2800" dirty="0"/>
              <a:t>972 = </a:t>
            </a:r>
            <a:r>
              <a:rPr lang="en-GB" sz="2800" dirty="0">
                <a:solidFill>
                  <a:srgbClr val="FF0000"/>
                </a:solidFill>
              </a:rPr>
              <a:t>1000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6273" y="1182441"/>
            <a:ext cx="4448175" cy="133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154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485" y="1031501"/>
            <a:ext cx="658494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Now, let’s round these numbers to the nearest 100 </a:t>
            </a:r>
            <a:endParaRPr lang="en-GB" sz="2400" dirty="0" smtClean="0"/>
          </a:p>
          <a:p>
            <a:r>
              <a:rPr lang="en-GB" sz="2400" dirty="0" smtClean="0"/>
              <a:t>then </a:t>
            </a:r>
            <a:r>
              <a:rPr lang="en-GB" sz="2400" dirty="0"/>
              <a:t>the nearest 10.</a:t>
            </a:r>
          </a:p>
          <a:p>
            <a:endParaRPr lang="en-GB" sz="2400" dirty="0"/>
          </a:p>
          <a:p>
            <a:r>
              <a:rPr lang="en-GB" sz="2400" dirty="0"/>
              <a:t>462 </a:t>
            </a:r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r>
              <a:rPr lang="en-GB" sz="2400" dirty="0"/>
              <a:t>827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15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2445" y="1031501"/>
            <a:ext cx="719921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Now, let’s round these numbers to the nearest 100 </a:t>
            </a:r>
            <a:endParaRPr lang="en-GB" sz="2400" dirty="0" smtClean="0"/>
          </a:p>
          <a:p>
            <a:r>
              <a:rPr lang="en-GB" sz="2400" dirty="0" smtClean="0"/>
              <a:t>then </a:t>
            </a:r>
            <a:r>
              <a:rPr lang="en-GB" sz="2400" dirty="0"/>
              <a:t>the nearest 10.</a:t>
            </a:r>
          </a:p>
          <a:p>
            <a:endParaRPr lang="en-GB" sz="2400" dirty="0"/>
          </a:p>
          <a:p>
            <a:r>
              <a:rPr lang="en-GB" sz="2400" dirty="0"/>
              <a:t>462 = </a:t>
            </a:r>
            <a:r>
              <a:rPr lang="en-GB" sz="2400" dirty="0">
                <a:solidFill>
                  <a:srgbClr val="FF0000"/>
                </a:solidFill>
              </a:rPr>
              <a:t>460 to the nearest 10 and 500 to the nearest 100. </a:t>
            </a:r>
          </a:p>
          <a:p>
            <a:endParaRPr lang="en-GB" sz="2400" dirty="0"/>
          </a:p>
          <a:p>
            <a:r>
              <a:rPr lang="en-GB" sz="2400" dirty="0"/>
              <a:t>827 = </a:t>
            </a:r>
            <a:r>
              <a:rPr lang="en-GB" sz="2400" dirty="0">
                <a:solidFill>
                  <a:srgbClr val="FF0000"/>
                </a:solidFill>
              </a:rPr>
              <a:t>830 to the nearest 10 and 800 to the nearest 100.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5680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8743" y="274249"/>
            <a:ext cx="807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Task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700" y="535859"/>
            <a:ext cx="4800600" cy="2057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72443" y="2638979"/>
            <a:ext cx="6647706" cy="3166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out and complete the table. Make</a:t>
            </a: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sure you draw out the number lines for each one.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RP</a:t>
            </a: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 number with 5 ones will always round up to the next 100.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 never?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0391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8|1|13.4|13.8|7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7.5|2|6.8|14|3.2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3|5.5|4.3|7.6|9.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29.1|1.5|1.8|9|11.3|3.1|10.1|1.2|12.4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8.3|12.6|4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BAB620E-92E9-4963-A30B-1A2C224D30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4455</TotalTime>
  <Words>879</Words>
  <Application>Microsoft Office PowerPoint</Application>
  <PresentationFormat>On-screen Show (4:3)</PresentationFormat>
  <Paragraphs>352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39</vt:i4>
      </vt:variant>
    </vt:vector>
  </HeadingPairs>
  <TitlesOfParts>
    <vt:vector size="61" baseType="lpstr">
      <vt:lpstr>Arial</vt:lpstr>
      <vt:lpstr>Bariol</vt:lpstr>
      <vt:lpstr>Calibri</vt:lpstr>
      <vt:lpstr>Calibri Light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Office Theme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214</cp:revision>
  <dcterms:created xsi:type="dcterms:W3CDTF">2019-07-05T11:02:13Z</dcterms:created>
  <dcterms:modified xsi:type="dcterms:W3CDTF">2021-09-16T13:56:58Z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