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1"/>
  </p:notesMasterIdLst>
  <p:sldIdLst>
    <p:sldId id="296" r:id="rId11"/>
    <p:sldId id="297" r:id="rId12"/>
    <p:sldId id="298" r:id="rId13"/>
    <p:sldId id="309" r:id="rId14"/>
    <p:sldId id="299" r:id="rId15"/>
    <p:sldId id="300" r:id="rId16"/>
    <p:sldId id="306" r:id="rId17"/>
    <p:sldId id="304" r:id="rId18"/>
    <p:sldId id="307" r:id="rId19"/>
    <p:sldId id="308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70A2"/>
    <a:srgbClr val="008400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69" d="100"/>
          <a:sy n="69" d="100"/>
        </p:scale>
        <p:origin x="1224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20/03/2021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20/03/2021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1.png"/><Relationship Id="rId7" Type="http://schemas.openxmlformats.org/officeDocument/2006/relationships/image" Target="../media/image16.png"/><Relationship Id="rId12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1.png"/><Relationship Id="rId7" Type="http://schemas.openxmlformats.org/officeDocument/2006/relationships/image" Target="../media/image16.png"/><Relationship Id="rId12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6.png"/><Relationship Id="rId3" Type="http://schemas.openxmlformats.org/officeDocument/2006/relationships/image" Target="../media/image17.png"/><Relationship Id="rId7" Type="http://schemas.openxmlformats.org/officeDocument/2006/relationships/image" Target="../media/image23.png"/><Relationship Id="rId12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18.png"/><Relationship Id="rId9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8.png"/><Relationship Id="rId12" Type="http://schemas.openxmlformats.org/officeDocument/2006/relationships/image" Target="../media/image3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11" Type="http://schemas.openxmlformats.org/officeDocument/2006/relationships/image" Target="../media/image34.png"/><Relationship Id="rId5" Type="http://schemas.openxmlformats.org/officeDocument/2006/relationships/image" Target="../media/image29.png"/><Relationship Id="rId10" Type="http://schemas.openxmlformats.org/officeDocument/2006/relationships/image" Target="../media/image33.png"/><Relationship Id="rId4" Type="http://schemas.openxmlformats.org/officeDocument/2006/relationships/image" Target="../media/image17.png"/><Relationship Id="rId9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3100" y="2474893"/>
            <a:ext cx="6425741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0324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1) 	 Count up in 4s from 4 to 40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repeated additions</a:t>
                </a:r>
              </a:p>
              <a:p>
                <a:endParaRPr lang="en-GB" sz="10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3</a:t>
                </a:r>
                <a14:m>
                  <m:oMath xmlns:m="http://schemas.openxmlformats.org/officeDocument/2006/math">
                    <m:r>
                      <a:rPr lang="en-GB" sz="2800" b="0" i="0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</m:t>
                    </m:r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multiplications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 </a:t>
                </a:r>
                <a:r>
                  <a:rPr lang="en-GB" sz="2800" dirty="0" smtClean="0"/>
                  <a:t>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  <a:p>
                <a:r>
                  <a:rPr lang="en-GB" sz="2800" dirty="0" smtClean="0"/>
                  <a:t>	 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  <a:p>
                <a:r>
                  <a:rPr lang="en-GB" sz="2800" dirty="0" smtClean="0"/>
                  <a:t>	 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032421"/>
              </a:xfrm>
              <a:prstGeom prst="rect">
                <a:avLst/>
              </a:prstGeom>
              <a:blipFill>
                <a:blip r:embed="rId2"/>
                <a:stretch>
                  <a:fillRect l="-1707" t="-101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4307305" y="4423690"/>
                <a:ext cx="4572000" cy="1384995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lvl="0"/>
                <a:r>
                  <a:rPr lang="en-GB" sz="2800" dirty="0" smtClean="0">
                    <a:solidFill>
                      <a:prstClr val="black"/>
                    </a:solidFill>
                  </a:rPr>
                  <a:t>	 8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</a:p>
              <a:p>
                <a:pPr lvl="0"/>
                <a:r>
                  <a:rPr lang="en-GB" sz="2800" dirty="0">
                    <a:solidFill>
                      <a:prstClr val="black"/>
                    </a:solidFill>
                  </a:rPr>
                  <a:t>	 8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</a:p>
              <a:p>
                <a:pPr lvl="0"/>
                <a:r>
                  <a:rPr lang="en-GB" sz="2800" dirty="0">
                    <a:solidFill>
                      <a:prstClr val="black"/>
                    </a:solidFill>
                  </a:rPr>
                  <a:t>	 8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07305" y="4423690"/>
                <a:ext cx="4572000" cy="1384995"/>
              </a:xfrm>
              <a:prstGeom prst="rect">
                <a:avLst/>
              </a:prstGeom>
              <a:blipFill>
                <a:blip r:embed="rId5"/>
                <a:stretch>
                  <a:fillRect t="-4405" b="-1189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0324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 	 Count up in 4s from 4 to 40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repeated additions</a:t>
                </a:r>
              </a:p>
              <a:p>
                <a:endParaRPr lang="en-GB" sz="10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multiplications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 </a:t>
                </a:r>
                <a:r>
                  <a:rPr lang="en-GB" sz="2800" dirty="0" smtClean="0"/>
                  <a:t>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</a:t>
                </a:r>
                <a:endParaRPr lang="en-GB" sz="2800" dirty="0"/>
              </a:p>
              <a:p>
                <a:r>
                  <a:rPr lang="en-GB" sz="2800" dirty="0" smtClean="0"/>
                  <a:t>	 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  <a:p>
                <a:r>
                  <a:rPr lang="en-GB" sz="2800" dirty="0" smtClean="0"/>
                  <a:t>	 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032421"/>
              </a:xfrm>
              <a:prstGeom prst="rect">
                <a:avLst/>
              </a:prstGeom>
              <a:blipFill>
                <a:blip r:embed="rId5"/>
                <a:stretch>
                  <a:fillRect l="-1707" t="-101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4307305" y="4423690"/>
                <a:ext cx="4572000" cy="1384995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lvl="0"/>
                <a:r>
                  <a:rPr lang="en-GB" sz="2800" dirty="0" smtClean="0">
                    <a:solidFill>
                      <a:prstClr val="black"/>
                    </a:solidFill>
                  </a:rPr>
                  <a:t>	 8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</a:p>
              <a:p>
                <a:pPr lvl="0"/>
                <a:r>
                  <a:rPr lang="en-GB" sz="2800" dirty="0">
                    <a:solidFill>
                      <a:prstClr val="black"/>
                    </a:solidFill>
                  </a:rPr>
                  <a:t>	 8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</a:p>
              <a:p>
                <a:pPr lvl="0"/>
                <a:r>
                  <a:rPr lang="en-GB" sz="2800" dirty="0">
                    <a:solidFill>
                      <a:prstClr val="black"/>
                    </a:solidFill>
                  </a:rPr>
                  <a:t>	 8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07305" y="4423690"/>
                <a:ext cx="4572000" cy="1384995"/>
              </a:xfrm>
              <a:prstGeom prst="rect">
                <a:avLst/>
              </a:prstGeom>
              <a:blipFill>
                <a:blip r:embed="rId6"/>
                <a:stretch>
                  <a:fillRect t="-4405" b="-1189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1363579" y="882316"/>
            <a:ext cx="65772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accent1">
                    <a:lumMod val="75000"/>
                  </a:schemeClr>
                </a:solidFill>
              </a:rPr>
              <a:t>4, 8, 12, 16, 20, 24, 28, 32, 36, 40</a:t>
            </a:r>
            <a:endParaRPr lang="en-GB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0590" y="2141043"/>
            <a:ext cx="45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>
                    <a:lumMod val="75000"/>
                  </a:schemeClr>
                </a:solidFill>
              </a:rPr>
              <a:t>6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176338" y="2562044"/>
            <a:ext cx="4010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accent1">
                    <a:lumMod val="75000"/>
                  </a:schemeClr>
                </a:solidFill>
              </a:rPr>
              <a:t>9</a:t>
            </a:r>
            <a:endParaRPr lang="en-GB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711020" y="3002409"/>
            <a:ext cx="5962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accent1">
                    <a:lumMod val="75000"/>
                  </a:schemeClr>
                </a:solidFill>
              </a:rPr>
              <a:t>12</a:t>
            </a:r>
            <a:endParaRPr lang="en-GB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10589" y="4442482"/>
            <a:ext cx="665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accent1">
                    <a:lumMod val="75000"/>
                  </a:schemeClr>
                </a:solidFill>
              </a:rPr>
              <a:t>8</a:t>
            </a:r>
            <a:endParaRPr lang="en-GB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430379" y="4882847"/>
            <a:ext cx="7459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accent1">
                    <a:lumMod val="75000"/>
                  </a:schemeClr>
                </a:solidFill>
              </a:rPr>
              <a:t>16</a:t>
            </a:r>
            <a:endParaRPr lang="en-GB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30379" y="5276009"/>
            <a:ext cx="7459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accent1">
                    <a:lumMod val="75000"/>
                  </a:schemeClr>
                </a:solidFill>
              </a:rPr>
              <a:t>24</a:t>
            </a:r>
            <a:endParaRPr lang="en-GB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40117" y="4387237"/>
            <a:ext cx="709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accent1">
                    <a:lumMod val="75000"/>
                  </a:schemeClr>
                </a:solidFill>
              </a:rPr>
              <a:t>32</a:t>
            </a:r>
            <a:endParaRPr lang="en-GB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140116" y="4813518"/>
            <a:ext cx="8542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accent1">
                    <a:lumMod val="75000"/>
                  </a:schemeClr>
                </a:solidFill>
              </a:rPr>
              <a:t>40</a:t>
            </a:r>
            <a:endParaRPr lang="en-GB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140117" y="5249567"/>
            <a:ext cx="8542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accent1">
                    <a:lumMod val="75000"/>
                  </a:schemeClr>
                </a:solidFill>
              </a:rPr>
              <a:t>48</a:t>
            </a:r>
            <a:endParaRPr lang="en-GB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22464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67512" y="365647"/>
            <a:ext cx="7500708" cy="64325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/>
              <a:t>The children are dressing the snowman.</a:t>
            </a:r>
          </a:p>
          <a:p>
            <a:r>
              <a:rPr lang="en-GB" sz="2800" dirty="0" smtClean="0"/>
              <a:t>They have 3 hats and 2 scarves to choose from.</a:t>
            </a:r>
          </a:p>
          <a:p>
            <a:endParaRPr lang="en-GB" sz="2800" dirty="0" smtClean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r>
              <a:rPr lang="en-GB" sz="2800" dirty="0" smtClean="0"/>
              <a:t>How many different combinations could they use?</a:t>
            </a:r>
          </a:p>
          <a:p>
            <a:endParaRPr lang="en-GB" sz="2400" dirty="0"/>
          </a:p>
          <a:p>
            <a:endParaRPr lang="en-GB" sz="24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0D26C9DC-6C84-4534-819C-87380468B3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4828" y="2539590"/>
            <a:ext cx="2690056" cy="3223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285D39A-C1DA-4511-A811-FE6349860C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35243">
            <a:off x="745635" y="1106077"/>
            <a:ext cx="1210901" cy="113838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A7B1625-699E-43FC-BB88-377B023B92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9806" y="1483389"/>
            <a:ext cx="908120" cy="76840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708" y="1958563"/>
            <a:ext cx="1460029" cy="131594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407" y="2069278"/>
            <a:ext cx="1459404" cy="131538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887" b="97642" l="840" r="97059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853211" y="1229045"/>
            <a:ext cx="1001906" cy="892454"/>
          </a:xfrm>
          <a:prstGeom prst="rect">
            <a:avLst/>
          </a:prstGeom>
        </p:spPr>
      </p:pic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4149931"/>
              </p:ext>
            </p:extLst>
          </p:nvPr>
        </p:nvGraphicFramePr>
        <p:xfrm>
          <a:off x="4806103" y="1447594"/>
          <a:ext cx="2407920" cy="2595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03960">
                  <a:extLst>
                    <a:ext uri="{9D8B030D-6E8A-4147-A177-3AD203B41FA5}">
                      <a16:colId xmlns:a16="http://schemas.microsoft.com/office/drawing/2014/main" val="109500548"/>
                    </a:ext>
                  </a:extLst>
                </a:gridCol>
                <a:gridCol w="1203960">
                  <a:extLst>
                    <a:ext uri="{9D8B030D-6E8A-4147-A177-3AD203B41FA5}">
                      <a16:colId xmlns:a16="http://schemas.microsoft.com/office/drawing/2014/main" val="5477087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Hat</a:t>
                      </a:r>
                      <a:endParaRPr lang="en-GB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Scarf</a:t>
                      </a:r>
                      <a:endParaRPr lang="en-GB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84640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78942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02509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84811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13578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7975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4954126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5039652" y="1807340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blue</a:t>
            </a:r>
            <a:endParaRPr lang="en-GB" sz="2000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02869" y="4607595"/>
            <a:ext cx="747045" cy="74704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605713" y="475028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268416" y="1815418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green</a:t>
            </a:r>
            <a:endParaRPr lang="en-GB" sz="2000" dirty="0"/>
          </a:p>
        </p:txBody>
      </p:sp>
      <p:sp>
        <p:nvSpPr>
          <p:cNvPr id="19" name="TextBox 18"/>
          <p:cNvSpPr txBox="1"/>
          <p:nvPr/>
        </p:nvSpPr>
        <p:spPr>
          <a:xfrm>
            <a:off x="5050128" y="2167086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blue</a:t>
            </a:r>
            <a:endParaRPr lang="en-GB" sz="2000" dirty="0"/>
          </a:p>
        </p:txBody>
      </p:sp>
      <p:sp>
        <p:nvSpPr>
          <p:cNvPr id="20" name="TextBox 19"/>
          <p:cNvSpPr txBox="1"/>
          <p:nvPr/>
        </p:nvSpPr>
        <p:spPr>
          <a:xfrm>
            <a:off x="6278892" y="2159795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blue</a:t>
            </a:r>
            <a:endParaRPr lang="en-GB" sz="2000" dirty="0"/>
          </a:p>
        </p:txBody>
      </p:sp>
      <p:sp>
        <p:nvSpPr>
          <p:cNvPr id="21" name="TextBox 20"/>
          <p:cNvSpPr txBox="1"/>
          <p:nvPr/>
        </p:nvSpPr>
        <p:spPr>
          <a:xfrm>
            <a:off x="4993211" y="2525297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green</a:t>
            </a:r>
            <a:endParaRPr lang="en-GB" sz="2000" dirty="0"/>
          </a:p>
        </p:txBody>
      </p:sp>
      <p:sp>
        <p:nvSpPr>
          <p:cNvPr id="22" name="TextBox 21"/>
          <p:cNvSpPr txBox="1"/>
          <p:nvPr/>
        </p:nvSpPr>
        <p:spPr>
          <a:xfrm>
            <a:off x="6223863" y="2515477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green</a:t>
            </a:r>
            <a:endParaRPr lang="en-GB" sz="2000" dirty="0"/>
          </a:p>
        </p:txBody>
      </p:sp>
      <p:sp>
        <p:nvSpPr>
          <p:cNvPr id="23" name="TextBox 22"/>
          <p:cNvSpPr txBox="1"/>
          <p:nvPr/>
        </p:nvSpPr>
        <p:spPr>
          <a:xfrm>
            <a:off x="4993211" y="2884275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green</a:t>
            </a:r>
            <a:endParaRPr lang="en-GB" sz="2000" dirty="0"/>
          </a:p>
        </p:txBody>
      </p:sp>
      <p:sp>
        <p:nvSpPr>
          <p:cNvPr id="24" name="TextBox 23"/>
          <p:cNvSpPr txBox="1"/>
          <p:nvPr/>
        </p:nvSpPr>
        <p:spPr>
          <a:xfrm>
            <a:off x="6278892" y="2901579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blue</a:t>
            </a:r>
            <a:endParaRPr lang="en-GB" sz="2000" dirty="0"/>
          </a:p>
        </p:txBody>
      </p:sp>
      <p:sp>
        <p:nvSpPr>
          <p:cNvPr id="25" name="TextBox 24"/>
          <p:cNvSpPr txBox="1"/>
          <p:nvPr/>
        </p:nvSpPr>
        <p:spPr>
          <a:xfrm>
            <a:off x="5071443" y="3298522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pink</a:t>
            </a:r>
            <a:endParaRPr lang="en-GB" sz="2000" dirty="0"/>
          </a:p>
        </p:txBody>
      </p:sp>
      <p:sp>
        <p:nvSpPr>
          <p:cNvPr id="26" name="TextBox 25"/>
          <p:cNvSpPr txBox="1"/>
          <p:nvPr/>
        </p:nvSpPr>
        <p:spPr>
          <a:xfrm>
            <a:off x="6213164" y="3272471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green</a:t>
            </a:r>
            <a:endParaRPr lang="en-GB" sz="2000" dirty="0"/>
          </a:p>
        </p:txBody>
      </p:sp>
      <p:sp>
        <p:nvSpPr>
          <p:cNvPr id="27" name="TextBox 26"/>
          <p:cNvSpPr txBox="1"/>
          <p:nvPr/>
        </p:nvSpPr>
        <p:spPr>
          <a:xfrm>
            <a:off x="5063473" y="3672581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pink</a:t>
            </a:r>
            <a:endParaRPr lang="en-GB" sz="2000" dirty="0"/>
          </a:p>
        </p:txBody>
      </p:sp>
      <p:sp>
        <p:nvSpPr>
          <p:cNvPr id="28" name="TextBox 27"/>
          <p:cNvSpPr txBox="1"/>
          <p:nvPr/>
        </p:nvSpPr>
        <p:spPr>
          <a:xfrm>
            <a:off x="6288225" y="3665094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blue</a:t>
            </a:r>
            <a:endParaRPr lang="en-GB" sz="2000" dirty="0"/>
          </a:p>
        </p:txBody>
      </p:sp>
      <p:sp>
        <p:nvSpPr>
          <p:cNvPr id="29" name="Rectangle 28"/>
          <p:cNvSpPr/>
          <p:nvPr/>
        </p:nvSpPr>
        <p:spPr>
          <a:xfrm>
            <a:off x="4819166" y="1828481"/>
            <a:ext cx="2377472" cy="724172"/>
          </a:xfrm>
          <a:prstGeom prst="rect">
            <a:avLst/>
          </a:prstGeom>
          <a:solidFill>
            <a:schemeClr val="accent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4825567" y="2570049"/>
            <a:ext cx="2377472" cy="724172"/>
          </a:xfrm>
          <a:prstGeom prst="rect">
            <a:avLst/>
          </a:prstGeom>
          <a:solidFill>
            <a:srgbClr val="008400">
              <a:alpha val="3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4819166" y="3313921"/>
            <a:ext cx="2377472" cy="724172"/>
          </a:xfrm>
          <a:prstGeom prst="rect">
            <a:avLst/>
          </a:prstGeom>
          <a:solidFill>
            <a:srgbClr val="E670A2">
              <a:alpha val="4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4819166" y="4303946"/>
                <a:ext cx="2847703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6</a:t>
                </a:r>
              </a:p>
              <a:p>
                <a:r>
                  <a:rPr lang="en-GB" sz="2800" dirty="0" smtClean="0"/>
                  <a:t>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 smtClean="0"/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6</a:t>
                </a:r>
                <a:endParaRPr lang="en-GB" sz="2800" dirty="0"/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9166" y="4303946"/>
                <a:ext cx="2847703" cy="954107"/>
              </a:xfrm>
              <a:prstGeom prst="rect">
                <a:avLst/>
              </a:prstGeom>
              <a:blipFill>
                <a:blip r:embed="rId12"/>
                <a:stretch>
                  <a:fillRect l="-4497" t="-5732" b="-171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7" grpId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 animBg="1"/>
      <p:bldP spid="31" grpId="0" animBg="1"/>
      <p:bldP spid="3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67512" y="365647"/>
            <a:ext cx="7500708" cy="64325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/>
              <a:t>What if they have 4 hats and </a:t>
            </a:r>
          </a:p>
          <a:p>
            <a:r>
              <a:rPr lang="en-GB" sz="2800" dirty="0" smtClean="0"/>
              <a:t>3 scarves to choose from?</a:t>
            </a:r>
          </a:p>
          <a:p>
            <a:endParaRPr lang="en-GB" sz="2800" dirty="0" smtClean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r>
              <a:rPr lang="en-GB" sz="2800" dirty="0" smtClean="0"/>
              <a:t>How many different combinations could they use?</a:t>
            </a:r>
          </a:p>
          <a:p>
            <a:endParaRPr lang="en-GB" sz="2400" dirty="0"/>
          </a:p>
          <a:p>
            <a:endParaRPr lang="en-GB" sz="24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0D26C9DC-6C84-4534-819C-87380468B3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8416" y="2570464"/>
            <a:ext cx="2690056" cy="3223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285D39A-C1DA-4511-A811-FE6349860C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35243">
            <a:off x="745635" y="1106077"/>
            <a:ext cx="1210901" cy="113838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A7B1625-699E-43FC-BB88-377B023B92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9806" y="1483389"/>
            <a:ext cx="908120" cy="76840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708" y="1958563"/>
            <a:ext cx="1460029" cy="131594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407" y="2069278"/>
            <a:ext cx="1459404" cy="131538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887" b="97642" l="840" r="97059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853211" y="1229045"/>
            <a:ext cx="1001906" cy="892454"/>
          </a:xfrm>
          <a:prstGeom prst="rect">
            <a:avLst/>
          </a:prstGeom>
        </p:spPr>
      </p:pic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0781810"/>
              </p:ext>
            </p:extLst>
          </p:nvPr>
        </p:nvGraphicFramePr>
        <p:xfrm>
          <a:off x="5641994" y="495757"/>
          <a:ext cx="2407920" cy="5562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03960">
                  <a:extLst>
                    <a:ext uri="{9D8B030D-6E8A-4147-A177-3AD203B41FA5}">
                      <a16:colId xmlns:a16="http://schemas.microsoft.com/office/drawing/2014/main" val="109500548"/>
                    </a:ext>
                  </a:extLst>
                </a:gridCol>
                <a:gridCol w="1203960">
                  <a:extLst>
                    <a:ext uri="{9D8B030D-6E8A-4147-A177-3AD203B41FA5}">
                      <a16:colId xmlns:a16="http://schemas.microsoft.com/office/drawing/2014/main" val="5477087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Hat</a:t>
                      </a:r>
                      <a:endParaRPr lang="en-GB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Scarf</a:t>
                      </a:r>
                      <a:endParaRPr lang="en-GB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84640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78942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02509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99463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91892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24407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59961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69653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08281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62839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49889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84811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13578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7975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4954126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5875543" y="855503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blue</a:t>
            </a:r>
            <a:endParaRPr lang="en-GB" sz="2000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02869" y="4607595"/>
            <a:ext cx="747045" cy="74704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605713" y="475028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104307" y="863581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green</a:t>
            </a:r>
            <a:endParaRPr lang="en-GB" sz="2000" dirty="0"/>
          </a:p>
        </p:txBody>
      </p:sp>
      <p:sp>
        <p:nvSpPr>
          <p:cNvPr id="19" name="TextBox 18"/>
          <p:cNvSpPr txBox="1"/>
          <p:nvPr/>
        </p:nvSpPr>
        <p:spPr>
          <a:xfrm>
            <a:off x="5886019" y="1215249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blue</a:t>
            </a:r>
            <a:endParaRPr lang="en-GB" sz="2000" dirty="0"/>
          </a:p>
        </p:txBody>
      </p:sp>
      <p:sp>
        <p:nvSpPr>
          <p:cNvPr id="20" name="TextBox 19"/>
          <p:cNvSpPr txBox="1"/>
          <p:nvPr/>
        </p:nvSpPr>
        <p:spPr>
          <a:xfrm>
            <a:off x="7114783" y="1207958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blue</a:t>
            </a:r>
            <a:endParaRPr lang="en-GB" sz="2000" dirty="0"/>
          </a:p>
        </p:txBody>
      </p:sp>
      <p:sp>
        <p:nvSpPr>
          <p:cNvPr id="21" name="TextBox 20"/>
          <p:cNvSpPr txBox="1"/>
          <p:nvPr/>
        </p:nvSpPr>
        <p:spPr>
          <a:xfrm>
            <a:off x="5829102" y="1952285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green</a:t>
            </a:r>
            <a:endParaRPr lang="en-GB" sz="2000" dirty="0"/>
          </a:p>
        </p:txBody>
      </p:sp>
      <p:sp>
        <p:nvSpPr>
          <p:cNvPr id="22" name="TextBox 21"/>
          <p:cNvSpPr txBox="1"/>
          <p:nvPr/>
        </p:nvSpPr>
        <p:spPr>
          <a:xfrm>
            <a:off x="7059754" y="1942465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green</a:t>
            </a:r>
            <a:endParaRPr lang="en-GB" sz="2000" dirty="0"/>
          </a:p>
        </p:txBody>
      </p:sp>
      <p:sp>
        <p:nvSpPr>
          <p:cNvPr id="23" name="TextBox 22"/>
          <p:cNvSpPr txBox="1"/>
          <p:nvPr/>
        </p:nvSpPr>
        <p:spPr>
          <a:xfrm>
            <a:off x="5829102" y="2311263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green</a:t>
            </a:r>
            <a:endParaRPr lang="en-GB" sz="2000" dirty="0"/>
          </a:p>
        </p:txBody>
      </p:sp>
      <p:sp>
        <p:nvSpPr>
          <p:cNvPr id="24" name="TextBox 23"/>
          <p:cNvSpPr txBox="1"/>
          <p:nvPr/>
        </p:nvSpPr>
        <p:spPr>
          <a:xfrm>
            <a:off x="7114783" y="2328567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blue</a:t>
            </a:r>
            <a:endParaRPr lang="en-GB" sz="2000" dirty="0"/>
          </a:p>
        </p:txBody>
      </p:sp>
      <p:sp>
        <p:nvSpPr>
          <p:cNvPr id="25" name="TextBox 24"/>
          <p:cNvSpPr txBox="1"/>
          <p:nvPr/>
        </p:nvSpPr>
        <p:spPr>
          <a:xfrm>
            <a:off x="5907334" y="3065148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pink</a:t>
            </a:r>
            <a:endParaRPr lang="en-GB" sz="2000" dirty="0"/>
          </a:p>
        </p:txBody>
      </p:sp>
      <p:sp>
        <p:nvSpPr>
          <p:cNvPr id="26" name="TextBox 25"/>
          <p:cNvSpPr txBox="1"/>
          <p:nvPr/>
        </p:nvSpPr>
        <p:spPr>
          <a:xfrm>
            <a:off x="7049055" y="3039097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green</a:t>
            </a:r>
            <a:endParaRPr lang="en-GB" sz="2000" dirty="0"/>
          </a:p>
        </p:txBody>
      </p:sp>
      <p:sp>
        <p:nvSpPr>
          <p:cNvPr id="27" name="TextBox 26"/>
          <p:cNvSpPr txBox="1"/>
          <p:nvPr/>
        </p:nvSpPr>
        <p:spPr>
          <a:xfrm>
            <a:off x="5899364" y="3439207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pink</a:t>
            </a:r>
            <a:endParaRPr lang="en-GB" sz="2000" dirty="0"/>
          </a:p>
        </p:txBody>
      </p:sp>
      <p:sp>
        <p:nvSpPr>
          <p:cNvPr id="28" name="TextBox 27"/>
          <p:cNvSpPr txBox="1"/>
          <p:nvPr/>
        </p:nvSpPr>
        <p:spPr>
          <a:xfrm>
            <a:off x="7124116" y="3431720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blue</a:t>
            </a:r>
            <a:endParaRPr lang="en-GB" sz="2000" dirty="0"/>
          </a:p>
        </p:txBody>
      </p:sp>
      <p:sp>
        <p:nvSpPr>
          <p:cNvPr id="29" name="Rectangle 28"/>
          <p:cNvSpPr/>
          <p:nvPr/>
        </p:nvSpPr>
        <p:spPr>
          <a:xfrm>
            <a:off x="5667694" y="867733"/>
            <a:ext cx="2377472" cy="1090830"/>
          </a:xfrm>
          <a:prstGeom prst="rect">
            <a:avLst/>
          </a:prstGeom>
          <a:solidFill>
            <a:schemeClr val="accent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5667694" y="1969757"/>
            <a:ext cx="2377472" cy="1109507"/>
          </a:xfrm>
          <a:prstGeom prst="rect">
            <a:avLst/>
          </a:prstGeom>
          <a:solidFill>
            <a:srgbClr val="008400">
              <a:alpha val="3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5657218" y="3125566"/>
            <a:ext cx="2377472" cy="1090348"/>
          </a:xfrm>
          <a:prstGeom prst="rect">
            <a:avLst/>
          </a:prstGeom>
          <a:solidFill>
            <a:srgbClr val="E670A2">
              <a:alpha val="4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2520164" y="3232863"/>
                <a:ext cx="3180291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</a:t>
                </a:r>
                <a:r>
                  <a:rPr lang="en-GB" sz="2800" dirty="0" smtClean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12</a:t>
                </a:r>
              </a:p>
              <a:p>
                <a:r>
                  <a:rPr lang="en-GB" sz="2800" dirty="0"/>
                  <a:t>4</a:t>
                </a:r>
                <a:r>
                  <a:rPr lang="en-GB" sz="2800" dirty="0" smtClean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 smtClean="0"/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12</a:t>
                </a:r>
                <a:endParaRPr lang="en-GB" sz="2800" dirty="0"/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20164" y="3232863"/>
                <a:ext cx="3180291" cy="954107"/>
              </a:xfrm>
              <a:prstGeom prst="rect">
                <a:avLst/>
              </a:prstGeom>
              <a:blipFill>
                <a:blip r:embed="rId12"/>
                <a:stretch>
                  <a:fillRect l="-3831" t="-5732" b="-171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" name="Picture 29"/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887" b="97642" l="840" r="97059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08445" y="1311588"/>
            <a:ext cx="1001906" cy="89245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9938" y="1995098"/>
            <a:ext cx="1459404" cy="1315384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5869221" y="1616238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blue</a:t>
            </a:r>
            <a:endParaRPr lang="en-GB" sz="2000" dirty="0"/>
          </a:p>
        </p:txBody>
      </p:sp>
      <p:sp>
        <p:nvSpPr>
          <p:cNvPr id="36" name="TextBox 35"/>
          <p:cNvSpPr txBox="1"/>
          <p:nvPr/>
        </p:nvSpPr>
        <p:spPr>
          <a:xfrm>
            <a:off x="6988600" y="1591905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yellow</a:t>
            </a:r>
            <a:endParaRPr lang="en-GB" sz="2000" dirty="0"/>
          </a:p>
        </p:txBody>
      </p:sp>
      <p:sp>
        <p:nvSpPr>
          <p:cNvPr id="38" name="TextBox 37"/>
          <p:cNvSpPr txBox="1"/>
          <p:nvPr/>
        </p:nvSpPr>
        <p:spPr>
          <a:xfrm>
            <a:off x="5837524" y="2698460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green</a:t>
            </a:r>
            <a:endParaRPr lang="en-GB" sz="2000" dirty="0"/>
          </a:p>
        </p:txBody>
      </p:sp>
      <p:sp>
        <p:nvSpPr>
          <p:cNvPr id="39" name="TextBox 38"/>
          <p:cNvSpPr txBox="1"/>
          <p:nvPr/>
        </p:nvSpPr>
        <p:spPr>
          <a:xfrm>
            <a:off x="7009857" y="2711373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yellow</a:t>
            </a:r>
            <a:endParaRPr lang="en-GB" sz="2000" dirty="0"/>
          </a:p>
        </p:txBody>
      </p:sp>
      <p:sp>
        <p:nvSpPr>
          <p:cNvPr id="40" name="TextBox 39"/>
          <p:cNvSpPr txBox="1"/>
          <p:nvPr/>
        </p:nvSpPr>
        <p:spPr>
          <a:xfrm>
            <a:off x="5899363" y="3813266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pink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7009856" y="3815804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yellow</a:t>
            </a:r>
            <a:endParaRPr lang="en-GB" sz="2000" dirty="0"/>
          </a:p>
        </p:txBody>
      </p:sp>
      <p:sp>
        <p:nvSpPr>
          <p:cNvPr id="42" name="TextBox 41"/>
          <p:cNvSpPr txBox="1"/>
          <p:nvPr/>
        </p:nvSpPr>
        <p:spPr>
          <a:xfrm>
            <a:off x="7044679" y="4181983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green</a:t>
            </a:r>
            <a:endParaRPr lang="en-GB" sz="2000" dirty="0"/>
          </a:p>
        </p:txBody>
      </p:sp>
      <p:sp>
        <p:nvSpPr>
          <p:cNvPr id="43" name="TextBox 42"/>
          <p:cNvSpPr txBox="1"/>
          <p:nvPr/>
        </p:nvSpPr>
        <p:spPr>
          <a:xfrm>
            <a:off x="7119740" y="4574606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blue</a:t>
            </a:r>
            <a:endParaRPr lang="en-GB" sz="2000" dirty="0"/>
          </a:p>
        </p:txBody>
      </p:sp>
      <p:sp>
        <p:nvSpPr>
          <p:cNvPr id="44" name="TextBox 43"/>
          <p:cNvSpPr txBox="1"/>
          <p:nvPr/>
        </p:nvSpPr>
        <p:spPr>
          <a:xfrm>
            <a:off x="7005480" y="4958690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yellow</a:t>
            </a:r>
            <a:endParaRPr lang="en-GB" sz="2000" dirty="0"/>
          </a:p>
        </p:txBody>
      </p:sp>
      <p:sp>
        <p:nvSpPr>
          <p:cNvPr id="45" name="TextBox 44"/>
          <p:cNvSpPr txBox="1"/>
          <p:nvPr/>
        </p:nvSpPr>
        <p:spPr>
          <a:xfrm>
            <a:off x="5907334" y="4187325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grey</a:t>
            </a:r>
            <a:endParaRPr lang="en-GB" sz="2000" dirty="0"/>
          </a:p>
        </p:txBody>
      </p:sp>
      <p:sp>
        <p:nvSpPr>
          <p:cNvPr id="46" name="TextBox 45"/>
          <p:cNvSpPr txBox="1"/>
          <p:nvPr/>
        </p:nvSpPr>
        <p:spPr>
          <a:xfrm>
            <a:off x="5915305" y="4561384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grey</a:t>
            </a:r>
            <a:endParaRPr lang="en-GB" sz="2000" dirty="0"/>
          </a:p>
        </p:txBody>
      </p:sp>
      <p:sp>
        <p:nvSpPr>
          <p:cNvPr id="47" name="TextBox 46"/>
          <p:cNvSpPr txBox="1"/>
          <p:nvPr/>
        </p:nvSpPr>
        <p:spPr>
          <a:xfrm>
            <a:off x="5916713" y="4940476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grey</a:t>
            </a:r>
            <a:endParaRPr lang="en-GB" sz="2000" dirty="0"/>
          </a:p>
        </p:txBody>
      </p:sp>
      <p:sp>
        <p:nvSpPr>
          <p:cNvPr id="48" name="Rectangle 47"/>
          <p:cNvSpPr/>
          <p:nvPr/>
        </p:nvSpPr>
        <p:spPr>
          <a:xfrm>
            <a:off x="5637618" y="4229997"/>
            <a:ext cx="2377472" cy="1090348"/>
          </a:xfrm>
          <a:prstGeom prst="rect">
            <a:avLst/>
          </a:prstGeom>
          <a:solidFill>
            <a:schemeClr val="bg2">
              <a:lumMod val="50000"/>
              <a:alpha val="4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85888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6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7" grpId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 animBg="1"/>
      <p:bldP spid="31" grpId="0" animBg="1"/>
      <p:bldP spid="32" grpId="0" animBg="1"/>
      <p:bldP spid="35" grpId="0"/>
      <p:bldP spid="36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4468" y="4266024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17312" y="440871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7" name="Rectangle 6"/>
          <p:cNvSpPr/>
          <p:nvPr/>
        </p:nvSpPr>
        <p:spPr>
          <a:xfrm>
            <a:off x="667512" y="365647"/>
            <a:ext cx="7115346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Whitney is choosing a piece of fruit and a drink.</a:t>
            </a:r>
          </a:p>
          <a:p>
            <a:r>
              <a:rPr lang="en-GB" sz="2800" dirty="0"/>
              <a:t>How many different possible combinations </a:t>
            </a:r>
          </a:p>
          <a:p>
            <a:r>
              <a:rPr lang="en-GB" sz="2800" dirty="0"/>
              <a:t>are there?</a:t>
            </a:r>
          </a:p>
          <a:p>
            <a:endParaRPr lang="en-GB" sz="2400" dirty="0"/>
          </a:p>
          <a:p>
            <a:endParaRPr lang="en-GB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5430" y="3033293"/>
            <a:ext cx="909141" cy="113306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007" y="2947987"/>
            <a:ext cx="1258661" cy="120885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7274" y="2686146"/>
            <a:ext cx="1459606" cy="166518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92338" y="1189470"/>
            <a:ext cx="1033935" cy="158223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01422" y="1565410"/>
            <a:ext cx="992187" cy="121105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0074" y="1606106"/>
            <a:ext cx="1375243" cy="169592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643320" y="4686645"/>
                <a:ext cx="5822793" cy="212365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 smtClean="0"/>
                  <a:t>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8</a:t>
                </a:r>
              </a:p>
              <a:p>
                <a:r>
                  <a:rPr lang="en-GB" sz="2800" dirty="0" smtClean="0"/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 smtClean="0"/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8</a:t>
                </a:r>
              </a:p>
              <a:p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There are 8 possible combinations. </a:t>
                </a:r>
                <a:endParaRPr lang="en-GB" sz="2800" dirty="0">
                  <a:solidFill>
                    <a:schemeClr val="accent1">
                      <a:lumMod val="75000"/>
                    </a:schemeClr>
                  </a:solidFill>
                </a:endParaRPr>
              </a:p>
              <a:p>
                <a:endParaRPr lang="en-GB" sz="2400" dirty="0"/>
              </a:p>
              <a:p>
                <a:endParaRPr lang="en-GB" sz="2400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3320" y="4686645"/>
                <a:ext cx="5822793" cy="2123658"/>
              </a:xfrm>
              <a:prstGeom prst="rect">
                <a:avLst/>
              </a:prstGeom>
              <a:blipFill>
                <a:blip r:embed="rId12"/>
                <a:stretch>
                  <a:fillRect l="-2199" t="-287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6364" y="2843194"/>
            <a:ext cx="1305665" cy="14895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Have a go at 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the 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questions on the 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worksheet before attempting </a:t>
            </a:r>
            <a:r>
              <a:rPr lang="en-GB" smtClean="0">
                <a:latin typeface="Calibri" panose="020F0502020204030204" pitchFamily="34" charset="0"/>
                <a:cs typeface="Calibri" panose="020F0502020204030204" pitchFamily="34" charset="0"/>
              </a:rPr>
              <a:t>the challenge.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272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622" y="4575805"/>
            <a:ext cx="1427798" cy="172232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4468" y="5266041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17312" y="540873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7" name="Rectangle 6"/>
          <p:cNvSpPr/>
          <p:nvPr/>
        </p:nvSpPr>
        <p:spPr>
          <a:xfrm>
            <a:off x="623166" y="375609"/>
            <a:ext cx="7754430" cy="29392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/>
              <a:t>Dexter </a:t>
            </a:r>
            <a:r>
              <a:rPr lang="en-GB" sz="2800" dirty="0"/>
              <a:t>is choosing </a:t>
            </a:r>
            <a:r>
              <a:rPr lang="en-GB" sz="2800" dirty="0" smtClean="0"/>
              <a:t>an ice-cream.</a:t>
            </a:r>
          </a:p>
          <a:p>
            <a:r>
              <a:rPr lang="en-GB" sz="2800" dirty="0"/>
              <a:t>H</a:t>
            </a:r>
            <a:r>
              <a:rPr lang="en-GB" sz="2800" dirty="0" smtClean="0"/>
              <a:t>e chooses one flavour of ice-cream and one sauce.</a:t>
            </a:r>
          </a:p>
          <a:p>
            <a:endParaRPr lang="en-GB" sz="1100" dirty="0"/>
          </a:p>
          <a:p>
            <a:r>
              <a:rPr lang="en-GB" sz="2800" dirty="0" smtClean="0"/>
              <a:t>There are 8 different ice-cream flavours.</a:t>
            </a:r>
          </a:p>
          <a:p>
            <a:endParaRPr lang="en-GB" sz="800" dirty="0" smtClean="0"/>
          </a:p>
          <a:p>
            <a:r>
              <a:rPr lang="en-GB" sz="2800" dirty="0" smtClean="0"/>
              <a:t>How many different sauces are there?</a:t>
            </a:r>
            <a:endParaRPr lang="en-GB" sz="2400" dirty="0"/>
          </a:p>
          <a:p>
            <a:endParaRPr lang="en-GB" sz="2400" dirty="0" smtClean="0"/>
          </a:p>
          <a:p>
            <a:endParaRPr lang="en-GB" sz="2800" dirty="0" smtClean="0"/>
          </a:p>
        </p:txBody>
      </p:sp>
      <p:grpSp>
        <p:nvGrpSpPr>
          <p:cNvPr id="21" name="Group 20"/>
          <p:cNvGrpSpPr/>
          <p:nvPr/>
        </p:nvGrpSpPr>
        <p:grpSpPr>
          <a:xfrm>
            <a:off x="2244046" y="4964530"/>
            <a:ext cx="3234640" cy="861611"/>
            <a:chOff x="2166001" y="2589245"/>
            <a:chExt cx="3234656" cy="861611"/>
          </a:xfrm>
        </p:grpSpPr>
        <p:sp>
          <p:nvSpPr>
            <p:cNvPr id="22" name="Rounded Rectangular Callout 21"/>
            <p:cNvSpPr/>
            <p:nvPr/>
          </p:nvSpPr>
          <p:spPr>
            <a:xfrm>
              <a:off x="2215503" y="2589245"/>
              <a:ext cx="3135654" cy="846829"/>
            </a:xfrm>
            <a:prstGeom prst="wedgeRoundRectCallout">
              <a:avLst>
                <a:gd name="adj1" fmla="val -70251"/>
                <a:gd name="adj2" fmla="val 13827"/>
                <a:gd name="adj3" fmla="val 16667"/>
              </a:avLst>
            </a:prstGeom>
            <a:noFill/>
            <a:ln w="38100"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166001" y="2619859"/>
              <a:ext cx="323465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There are 24 different possible combinations.</a:t>
              </a:r>
              <a:endParaRPr lang="en-GB" sz="2400" dirty="0"/>
            </a:p>
          </p:txBody>
        </p:sp>
      </p:grpSp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00644">
            <a:off x="6259899" y="1011583"/>
            <a:ext cx="2109137" cy="1963679"/>
          </a:xfrm>
          <a:prstGeom prst="rect">
            <a:avLst/>
          </a:prstGeom>
        </p:spPr>
      </p:pic>
      <p:grpSp>
        <p:nvGrpSpPr>
          <p:cNvPr id="31" name="Group 30"/>
          <p:cNvGrpSpPr/>
          <p:nvPr/>
        </p:nvGrpSpPr>
        <p:grpSpPr>
          <a:xfrm>
            <a:off x="844511" y="2913963"/>
            <a:ext cx="3938202" cy="753979"/>
            <a:chOff x="844511" y="2673333"/>
            <a:chExt cx="3938202" cy="753979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TextBox 28"/>
                <p:cNvSpPr txBox="1"/>
                <p:nvPr/>
              </p:nvSpPr>
              <p:spPr>
                <a:xfrm>
                  <a:off x="844511" y="2727158"/>
                  <a:ext cx="3938202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sz="3600" dirty="0" smtClean="0"/>
                    <a:t>8 </a:t>
                  </a:r>
                  <a14:m>
                    <m:oMath xmlns:m="http://schemas.openxmlformats.org/officeDocument/2006/math">
                      <m:r>
                        <a:rPr lang="en-GB" sz="36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a14:m>
                  <a:r>
                    <a:rPr lang="en-GB" sz="3600" dirty="0" smtClean="0"/>
                    <a:t>          </a:t>
                  </a:r>
                  <a14:m>
                    <m:oMath xmlns:m="http://schemas.openxmlformats.org/officeDocument/2006/math">
                      <m:r>
                        <a:rPr lang="en-GB" sz="360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3600" dirty="0" smtClean="0"/>
                    <a:t> 24</a:t>
                  </a:r>
                  <a:endParaRPr lang="en-GB" sz="3600" dirty="0"/>
                </a:p>
              </p:txBody>
            </p:sp>
          </mc:Choice>
          <mc:Fallback xmlns="">
            <p:sp>
              <p:nvSpPr>
                <p:cNvPr id="29" name="TextBox 2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44511" y="2727158"/>
                  <a:ext cx="3938202" cy="646331"/>
                </a:xfrm>
                <a:prstGeom prst="rect">
                  <a:avLst/>
                </a:prstGeom>
                <a:blipFill>
                  <a:blip r:embed="rId8"/>
                  <a:stretch>
                    <a:fillRect l="-4799" t="-15094" b="-34906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0" name="Rectangle 29"/>
            <p:cNvSpPr/>
            <p:nvPr/>
          </p:nvSpPr>
          <p:spPr>
            <a:xfrm>
              <a:off x="1784250" y="2673333"/>
              <a:ext cx="719569" cy="75397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4735590" y="2662257"/>
                <a:ext cx="3938202" cy="22467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 smtClean="0"/>
                  <a:t> 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8</a:t>
                </a:r>
              </a:p>
              <a:p>
                <a:r>
                  <a:rPr lang="en-GB" sz="2800" dirty="0"/>
                  <a:t>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 smtClean="0"/>
                  <a:t>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 smtClean="0"/>
                  <a:t>16</a:t>
                </a:r>
                <a:endParaRPr lang="en-GB" sz="2800" dirty="0"/>
              </a:p>
              <a:p>
                <a:r>
                  <a:rPr lang="en-GB" sz="2800" dirty="0"/>
                  <a:t>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 smtClean="0"/>
                  <a:t>3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 smtClean="0"/>
                  <a:t>24</a:t>
                </a:r>
              </a:p>
              <a:p>
                <a:endParaRPr lang="en-GB" sz="2800" dirty="0" smtClean="0"/>
              </a:p>
              <a:p>
                <a:endParaRPr lang="en-GB" sz="2800" dirty="0"/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5590" y="2662257"/>
                <a:ext cx="3938202" cy="2246769"/>
              </a:xfrm>
              <a:prstGeom prst="rect">
                <a:avLst/>
              </a:prstGeom>
              <a:blipFill>
                <a:blip r:embed="rId9"/>
                <a:stretch>
                  <a:fillRect l="-3251" t="-27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/>
          <p:cNvSpPr txBox="1"/>
          <p:nvPr/>
        </p:nvSpPr>
        <p:spPr>
          <a:xfrm>
            <a:off x="4209163" y="4040102"/>
            <a:ext cx="29972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8</a:t>
            </a:r>
            <a:endParaRPr lang="en-GB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4558591" y="4047493"/>
                <a:ext cx="299722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 smtClean="0"/>
                  <a:t> 8</a:t>
                </a:r>
                <a:endParaRPr lang="en-GB" sz="3200" dirty="0"/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58591" y="4047493"/>
                <a:ext cx="2997227" cy="584775"/>
              </a:xfrm>
              <a:prstGeom prst="rect">
                <a:avLst/>
              </a:prstGeom>
              <a:blipFill>
                <a:blip r:embed="rId10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5288083" y="4039431"/>
                <a:ext cx="299722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 smtClean="0"/>
                  <a:t> 8</a:t>
                </a:r>
                <a:endParaRPr lang="en-GB" sz="3200" dirty="0"/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8083" y="4039431"/>
                <a:ext cx="2997227" cy="584775"/>
              </a:xfrm>
              <a:prstGeom prst="rect">
                <a:avLst/>
              </a:prstGeom>
              <a:blipFill>
                <a:blip r:embed="rId11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5920185" y="4031369"/>
                <a:ext cx="299722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/>
                  <a:t> 24</a:t>
                </a:r>
                <a:endParaRPr lang="en-GB" sz="3200" dirty="0"/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20185" y="4031369"/>
                <a:ext cx="2997227" cy="584775"/>
              </a:xfrm>
              <a:prstGeom prst="rect">
                <a:avLst/>
              </a:prstGeom>
              <a:blipFill>
                <a:blip r:embed="rId12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TextBox 36"/>
          <p:cNvSpPr txBox="1"/>
          <p:nvPr/>
        </p:nvSpPr>
        <p:spPr>
          <a:xfrm>
            <a:off x="1894755" y="2921793"/>
            <a:ext cx="15721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chemeClr val="accent1">
                    <a:lumMod val="75000"/>
                  </a:schemeClr>
                </a:solidFill>
              </a:rPr>
              <a:t>3</a:t>
            </a:r>
            <a:endParaRPr lang="en-GB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77574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33" grpId="0"/>
      <p:bldP spid="34" grpId="0"/>
      <p:bldP spid="35" grpId="0"/>
      <p:bldP spid="36" grpId="0"/>
      <p:bldP spid="3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12.2|3.9|4|5.6|2.8|2.5|2.9|3.2|2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9|2.2|6.1|4.3|1.5|2.3|0.9|14|0.9|1.3|1|8.7|1|1.3|0.6|3.5|2.8|2.1|4.1|6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5|6|2.1|0.9|5.1|0.5|1.8|0.9|2|0.7|7.7|2.4|0.4|0.4|0.3|0.2|1.6|0.4|0.3|0.2|0.4|0.3|1.3|0.5|0.2|0.3|0.3|0.3|3.5|1.4|1.5|1.6|8.7|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1|3.9|4.4|3.3|1.9|2.1|1.9|5.5|0.9|0.8|1.8|2.3|11.8|3.8|3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9|4.7|6.1|7.1|3.2|5.8|2.4|4.3|7.4|8.5|14.3|6.8|3.4|3.6|3.6|11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6" ma:contentTypeDescription="Create a new document." ma:contentTypeScope="" ma:versionID="b9e750998a0d90ec9ce4c77af80e8928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77d163e6f0aa4d6473fc553310c12e1b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b7193443-4924-4c98-83f1-322a08f1315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61738F07-8A75-48AA-A10A-34A07C8AE47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12363</TotalTime>
  <Words>270</Words>
  <Application>Microsoft Office PowerPoint</Application>
  <PresentationFormat>On-screen Show (4:3)</PresentationFormat>
  <Paragraphs>141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10</vt:i4>
      </vt:variant>
    </vt:vector>
  </HeadingPairs>
  <TitlesOfParts>
    <vt:vector size="22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on the worksheet before attempting the challenge.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George</cp:lastModifiedBy>
  <cp:revision>223</cp:revision>
  <dcterms:created xsi:type="dcterms:W3CDTF">2019-07-05T11:02:13Z</dcterms:created>
  <dcterms:modified xsi:type="dcterms:W3CDTF">2021-03-20T18:27:47Z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