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86" r:id="rId2"/>
    <p:sldId id="258" r:id="rId3"/>
    <p:sldId id="257" r:id="rId4"/>
    <p:sldId id="261" r:id="rId5"/>
    <p:sldId id="272" r:id="rId6"/>
    <p:sldId id="273" r:id="rId7"/>
    <p:sldId id="267" r:id="rId8"/>
    <p:sldId id="274" r:id="rId9"/>
    <p:sldId id="268" r:id="rId10"/>
    <p:sldId id="277" r:id="rId11"/>
    <p:sldId id="278" r:id="rId12"/>
    <p:sldId id="279" r:id="rId13"/>
    <p:sldId id="269" r:id="rId14"/>
    <p:sldId id="280" r:id="rId15"/>
    <p:sldId id="281" r:id="rId16"/>
    <p:sldId id="283" r:id="rId17"/>
    <p:sldId id="284" r:id="rId18"/>
    <p:sldId id="259" r:id="rId19"/>
    <p:sldId id="260" r:id="rId20"/>
    <p:sldId id="262" r:id="rId21"/>
    <p:sldId id="264" r:id="rId22"/>
    <p:sldId id="265" r:id="rId23"/>
    <p:sldId id="263"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9802" autoAdjust="0"/>
  </p:normalViewPr>
  <p:slideViewPr>
    <p:cSldViewPr snapToGrid="0">
      <p:cViewPr varScale="1">
        <p:scale>
          <a:sx n="54" d="100"/>
          <a:sy n="54" d="100"/>
        </p:scale>
        <p:origin x="11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11C27A-3FB1-4951-A15D-3BD7EB7BCDF2}" type="datetimeFigureOut">
              <a:rPr lang="en-GB" smtClean="0"/>
              <a:t>10/06/2021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A8BBB4-E70A-4344-911D-6D5AB14AAF05}" type="slidenum">
              <a:rPr lang="en-GB" smtClean="0"/>
              <a:t>‹#›</a:t>
            </a:fld>
            <a:endParaRPr lang="en-GB"/>
          </a:p>
        </p:txBody>
      </p:sp>
    </p:spTree>
    <p:extLst>
      <p:ext uri="{BB962C8B-B14F-4D97-AF65-F5344CB8AC3E}">
        <p14:creationId xmlns:p14="http://schemas.microsoft.com/office/powerpoint/2010/main" val="3522432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8F0760-5F66-4FDE-9106-ACE6C3DCB0BF}" type="slidenum">
              <a:rPr lang="en-GB" smtClean="0"/>
              <a:t>7</a:t>
            </a:fld>
            <a:endParaRPr lang="en-GB"/>
          </a:p>
        </p:txBody>
      </p:sp>
    </p:spTree>
    <p:extLst>
      <p:ext uri="{BB962C8B-B14F-4D97-AF65-F5344CB8AC3E}">
        <p14:creationId xmlns:p14="http://schemas.microsoft.com/office/powerpoint/2010/main" val="41233016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8F0760-5F66-4FDE-9106-ACE6C3DCB0BF}" type="slidenum">
              <a:rPr lang="en-GB" smtClean="0"/>
              <a:t>9</a:t>
            </a:fld>
            <a:endParaRPr lang="en-GB"/>
          </a:p>
        </p:txBody>
      </p:sp>
    </p:spTree>
    <p:extLst>
      <p:ext uri="{BB962C8B-B14F-4D97-AF65-F5344CB8AC3E}">
        <p14:creationId xmlns:p14="http://schemas.microsoft.com/office/powerpoint/2010/main" val="1981979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8F0760-5F66-4FDE-9106-ACE6C3DCB0BF}" type="slidenum">
              <a:rPr lang="en-GB" smtClean="0"/>
              <a:t>10</a:t>
            </a:fld>
            <a:endParaRPr lang="en-GB"/>
          </a:p>
        </p:txBody>
      </p:sp>
    </p:spTree>
    <p:extLst>
      <p:ext uri="{BB962C8B-B14F-4D97-AF65-F5344CB8AC3E}">
        <p14:creationId xmlns:p14="http://schemas.microsoft.com/office/powerpoint/2010/main" val="1981979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8F0760-5F66-4FDE-9106-ACE6C3DCB0BF}" type="slidenum">
              <a:rPr lang="en-GB" smtClean="0"/>
              <a:t>12</a:t>
            </a:fld>
            <a:endParaRPr lang="en-GB"/>
          </a:p>
        </p:txBody>
      </p:sp>
    </p:spTree>
    <p:extLst>
      <p:ext uri="{BB962C8B-B14F-4D97-AF65-F5344CB8AC3E}">
        <p14:creationId xmlns:p14="http://schemas.microsoft.com/office/powerpoint/2010/main" val="3084276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8F0760-5F66-4FDE-9106-ACE6C3DCB0BF}" type="slidenum">
              <a:rPr lang="en-GB" smtClean="0"/>
              <a:t>13</a:t>
            </a:fld>
            <a:endParaRPr lang="en-GB"/>
          </a:p>
        </p:txBody>
      </p:sp>
    </p:spTree>
    <p:extLst>
      <p:ext uri="{BB962C8B-B14F-4D97-AF65-F5344CB8AC3E}">
        <p14:creationId xmlns:p14="http://schemas.microsoft.com/office/powerpoint/2010/main" val="30646157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8F0760-5F66-4FDE-9106-ACE6C3DCB0BF}" type="slidenum">
              <a:rPr lang="en-GB" smtClean="0"/>
              <a:t>14</a:t>
            </a:fld>
            <a:endParaRPr lang="en-GB"/>
          </a:p>
        </p:txBody>
      </p:sp>
    </p:spTree>
    <p:extLst>
      <p:ext uri="{BB962C8B-B14F-4D97-AF65-F5344CB8AC3E}">
        <p14:creationId xmlns:p14="http://schemas.microsoft.com/office/powerpoint/2010/main" val="20016899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D8F0760-5F66-4FDE-9106-ACE6C3DCB0BF}" type="slidenum">
              <a:rPr lang="en-GB" smtClean="0"/>
              <a:t>15</a:t>
            </a:fld>
            <a:endParaRPr lang="en-GB"/>
          </a:p>
        </p:txBody>
      </p:sp>
    </p:spTree>
    <p:extLst>
      <p:ext uri="{BB962C8B-B14F-4D97-AF65-F5344CB8AC3E}">
        <p14:creationId xmlns:p14="http://schemas.microsoft.com/office/powerpoint/2010/main" val="355340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a:p>
        </p:txBody>
      </p:sp>
      <p:sp>
        <p:nvSpPr>
          <p:cNvPr id="4" name="Slide Number Placeholder 3"/>
          <p:cNvSpPr>
            <a:spLocks noGrp="1"/>
          </p:cNvSpPr>
          <p:nvPr>
            <p:ph type="sldNum" sz="quarter" idx="10"/>
          </p:nvPr>
        </p:nvSpPr>
        <p:spPr/>
        <p:txBody>
          <a:bodyPr/>
          <a:lstStyle/>
          <a:p>
            <a:fld id="{AD8F0760-5F66-4FDE-9106-ACE6C3DCB0BF}" type="slidenum">
              <a:rPr lang="en-GB" smtClean="0"/>
              <a:t>16</a:t>
            </a:fld>
            <a:endParaRPr lang="en-GB"/>
          </a:p>
        </p:txBody>
      </p:sp>
    </p:spTree>
    <p:extLst>
      <p:ext uri="{BB962C8B-B14F-4D97-AF65-F5344CB8AC3E}">
        <p14:creationId xmlns:p14="http://schemas.microsoft.com/office/powerpoint/2010/main" val="5130882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AD8F0760-5F66-4FDE-9106-ACE6C3DCB0BF}" type="slidenum">
              <a:rPr lang="en-GB" smtClean="0"/>
              <a:t>17</a:t>
            </a:fld>
            <a:endParaRPr lang="en-GB"/>
          </a:p>
        </p:txBody>
      </p:sp>
    </p:spTree>
    <p:extLst>
      <p:ext uri="{BB962C8B-B14F-4D97-AF65-F5344CB8AC3E}">
        <p14:creationId xmlns:p14="http://schemas.microsoft.com/office/powerpoint/2010/main" val="13466651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9F730-70BB-4839-B802-2CF34D99FA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CF2BA30-6F66-4F59-8F00-02AD04E49AF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D2BAB34-0A6D-48F1-9B3D-73479144E3B4}"/>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5" name="Footer Placeholder 4">
            <a:extLst>
              <a:ext uri="{FF2B5EF4-FFF2-40B4-BE49-F238E27FC236}">
                <a16:creationId xmlns:a16="http://schemas.microsoft.com/office/drawing/2014/main" id="{989A2501-1E2E-4306-87C0-75D30D8A946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BA2152-9BE6-463C-A179-FFFFCEABEF12}"/>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4153509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61F08C-FB97-4D66-BF8A-48F5F6AF247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BCDE84-D883-474F-87EC-12EE3C418A0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BF7C04-4BFD-41C1-AED6-ABF28F61B5A2}"/>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5" name="Footer Placeholder 4">
            <a:extLst>
              <a:ext uri="{FF2B5EF4-FFF2-40B4-BE49-F238E27FC236}">
                <a16:creationId xmlns:a16="http://schemas.microsoft.com/office/drawing/2014/main" id="{20D37939-A27E-4351-9526-F289456C3D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7687BE-8527-4A47-ABF7-3B61D2212F03}"/>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42785605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0BAD5-2C14-46E3-B4E0-EE8F675525E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0A0B49D-EC2C-452D-8267-274A05DBFEA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7501DEB-05D5-4129-BCF9-347284F03751}"/>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5" name="Footer Placeholder 4">
            <a:extLst>
              <a:ext uri="{FF2B5EF4-FFF2-40B4-BE49-F238E27FC236}">
                <a16:creationId xmlns:a16="http://schemas.microsoft.com/office/drawing/2014/main" id="{3D28A4A0-8825-4FDD-9865-BEFA2790CE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138225-2A45-43CA-8D3F-15C4A771F4A9}"/>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2840434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44E85-B302-49E7-B72E-4A88AD9E0B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3A0F301-74BA-41A2-AEE4-28A2A9162DA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888A01B-4B0F-44FD-B028-3367D2A9283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DFDC2D7-BEF0-4F37-9EA2-225400317595}"/>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6" name="Footer Placeholder 5">
            <a:extLst>
              <a:ext uri="{FF2B5EF4-FFF2-40B4-BE49-F238E27FC236}">
                <a16:creationId xmlns:a16="http://schemas.microsoft.com/office/drawing/2014/main" id="{E5431854-40DE-4765-BD08-DD80678EA6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484A774-E72E-4045-B263-4B63405FFF05}"/>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626536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7CF710-0D2B-48B8-80CA-B6DA27104FB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552D390-08F9-4665-B690-8919FDA5C8E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3473BD0-BF00-4EB3-868B-4BEB181A205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BE188AC-2B90-4498-97B4-B9DFFB498D1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F0CD4C6-A8A3-4954-B384-A2112DC7693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087ECB3-61D7-424F-90A9-D60BC50C450E}"/>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8" name="Footer Placeholder 7">
            <a:extLst>
              <a:ext uri="{FF2B5EF4-FFF2-40B4-BE49-F238E27FC236}">
                <a16:creationId xmlns:a16="http://schemas.microsoft.com/office/drawing/2014/main" id="{1EE2A1F6-54B9-4EC7-BC44-88A594C06E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45BB2C4-FFDB-4519-B0AF-5F256810FD3A}"/>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25257918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674A2-2492-49B6-B229-91A5B3EAA76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22A02C1-D1AD-4B4C-870D-65DDDCC7689D}"/>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4" name="Footer Placeholder 3">
            <a:extLst>
              <a:ext uri="{FF2B5EF4-FFF2-40B4-BE49-F238E27FC236}">
                <a16:creationId xmlns:a16="http://schemas.microsoft.com/office/drawing/2014/main" id="{6186A4D2-A2C2-4F65-A68D-7711890237F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B6D13E-2056-4BF7-BA3A-2450CAD1ED00}"/>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6713033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2E2BA5F-24CB-4CF3-8ACE-127B6557405C}"/>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3" name="Footer Placeholder 2">
            <a:extLst>
              <a:ext uri="{FF2B5EF4-FFF2-40B4-BE49-F238E27FC236}">
                <a16:creationId xmlns:a16="http://schemas.microsoft.com/office/drawing/2014/main" id="{F2C11D53-351F-4D05-ABDE-C9841426AD4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1FEC3BB-DA13-4FD7-8CE6-FB6420ED91A7}"/>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1114479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73835-1C58-426B-9166-271366FD23D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4C845E8-D454-4580-A947-1A71B587BA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1F6C4F-662E-4562-BC9E-82B042C94A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BC9869A-9C38-469C-B99D-6B86125A2AB9}"/>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6" name="Footer Placeholder 5">
            <a:extLst>
              <a:ext uri="{FF2B5EF4-FFF2-40B4-BE49-F238E27FC236}">
                <a16:creationId xmlns:a16="http://schemas.microsoft.com/office/drawing/2014/main" id="{5C694B97-C3AE-4A88-BCD7-75A25A2D34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17CAAB-5B35-47B1-B638-D0DE9E7904EC}"/>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1336725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2CB6AB-7451-4A03-9284-4FCB083C80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A2485AC-3EC8-444F-8A39-4E348265D4F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05AAF57-24BF-4611-8C1B-C9DBF3BEB9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F86B046-F685-47F4-A923-CC707EB19842}"/>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6" name="Footer Placeholder 5">
            <a:extLst>
              <a:ext uri="{FF2B5EF4-FFF2-40B4-BE49-F238E27FC236}">
                <a16:creationId xmlns:a16="http://schemas.microsoft.com/office/drawing/2014/main" id="{37437E87-81E3-442E-9D5F-ED55F8FB3D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4AACF1-A310-4BFE-AA7A-891342E2562E}"/>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68173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8FA1B-CE3F-4336-8DD0-0310F0F8BA3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47EFD3-A80C-430E-825C-5AAB780FDB6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549383-48D4-4CA7-AD13-8F20604688A5}"/>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5" name="Footer Placeholder 4">
            <a:extLst>
              <a:ext uri="{FF2B5EF4-FFF2-40B4-BE49-F238E27FC236}">
                <a16:creationId xmlns:a16="http://schemas.microsoft.com/office/drawing/2014/main" id="{EDC895B8-1EA0-4CF2-AED8-BDFDBC9C04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D29A76-4A95-4B52-9BDD-29CBA0B12545}"/>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1779554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13F515-5E4F-4D48-80BE-00B759184D8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04D18DC-D8B3-4E16-8B48-595F7ACBB5C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9A258F-E4F1-4639-AD45-76E303E4E83C}"/>
              </a:ext>
            </a:extLst>
          </p:cNvPr>
          <p:cNvSpPr>
            <a:spLocks noGrp="1"/>
          </p:cNvSpPr>
          <p:nvPr>
            <p:ph type="dt" sz="half" idx="10"/>
          </p:nvPr>
        </p:nvSpPr>
        <p:spPr/>
        <p:txBody>
          <a:bodyPr/>
          <a:lstStyle/>
          <a:p>
            <a:fld id="{01104979-9501-4DAB-B2FF-7A9CEDD2C28B}" type="datetimeFigureOut">
              <a:rPr lang="en-GB" smtClean="0"/>
              <a:t>10/06/2021</a:t>
            </a:fld>
            <a:endParaRPr lang="en-GB"/>
          </a:p>
        </p:txBody>
      </p:sp>
      <p:sp>
        <p:nvSpPr>
          <p:cNvPr id="5" name="Footer Placeholder 4">
            <a:extLst>
              <a:ext uri="{FF2B5EF4-FFF2-40B4-BE49-F238E27FC236}">
                <a16:creationId xmlns:a16="http://schemas.microsoft.com/office/drawing/2014/main" id="{3468E31C-B211-4547-8C83-54F017106B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F17B69-5792-4179-967B-3E8E6330DC26}"/>
              </a:ext>
            </a:extLst>
          </p:cNvPr>
          <p:cNvSpPr>
            <a:spLocks noGrp="1"/>
          </p:cNvSpPr>
          <p:nvPr>
            <p:ph type="sldNum" sz="quarter" idx="12"/>
          </p:nvPr>
        </p:nvSpPr>
        <p:spPr/>
        <p:txBody>
          <a:bodyPr/>
          <a:lstStyle/>
          <a:p>
            <a:fld id="{2FF46B58-8538-4C19-90D0-E73B4AF4838B}" type="slidenum">
              <a:rPr lang="en-GB" smtClean="0"/>
              <a:t>‹#›</a:t>
            </a:fld>
            <a:endParaRPr lang="en-GB"/>
          </a:p>
        </p:txBody>
      </p:sp>
    </p:spTree>
    <p:extLst>
      <p:ext uri="{BB962C8B-B14F-4D97-AF65-F5344CB8AC3E}">
        <p14:creationId xmlns:p14="http://schemas.microsoft.com/office/powerpoint/2010/main" val="156221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C8DEB76-EDF0-4F9A-A88E-54720B8C347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AA89C4-C445-49E4-B94E-E380B83473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CC7B2F-73CB-4DFB-9B9E-9591ECE8D6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104979-9501-4DAB-B2FF-7A9CEDD2C28B}" type="datetimeFigureOut">
              <a:rPr lang="en-GB" smtClean="0"/>
              <a:t>10/06/2021</a:t>
            </a:fld>
            <a:endParaRPr lang="en-GB"/>
          </a:p>
        </p:txBody>
      </p:sp>
      <p:sp>
        <p:nvSpPr>
          <p:cNvPr id="5" name="Footer Placeholder 4">
            <a:extLst>
              <a:ext uri="{FF2B5EF4-FFF2-40B4-BE49-F238E27FC236}">
                <a16:creationId xmlns:a16="http://schemas.microsoft.com/office/drawing/2014/main" id="{D03DE6F6-68CB-451D-8378-C355444BFDE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4D1262-C4ED-4A49-A2BD-3C36B89E00F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F46B58-8538-4C19-90D0-E73B4AF4838B}" type="slidenum">
              <a:rPr lang="en-GB" smtClean="0"/>
              <a:t>‹#›</a:t>
            </a:fld>
            <a:endParaRPr lang="en-GB"/>
          </a:p>
        </p:txBody>
      </p:sp>
    </p:spTree>
    <p:extLst>
      <p:ext uri="{BB962C8B-B14F-4D97-AF65-F5344CB8AC3E}">
        <p14:creationId xmlns:p14="http://schemas.microsoft.com/office/powerpoint/2010/main" val="22162733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bbc.co.uk/teach/school-radio/assemblies-ks1-ks2-climate-change-global-warming/zbgxjsg" TargetMode="Externa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www.bbc.co.uk/bitesize/topics/zp22pv4/articles/ztxwqty" TargetMode="Externa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flickr.com/photos/76338186@N03/18206561925/in/photolist-tJRoy6-onkMQV-ooyVtK-aGbfNv-ot8g9N-ooia4q-oa2HWv-8HNBNm-odATt2-odA2nn-ov5wbi-49dTLY-ojfWb1-rZ566U-pDKTDE-iWaa7H-nJXhYo-pAzAFZ-j9a71c-m4oUnY-odAY4V-p35Eao-srDGUz-76h9AY-nsubho-49b2G6-8ssMto-pubmNb-owQRbr-odzGSN-p28gL-spop41-jUL4Cw-gbBoid-gwsREH-ruF2yQ-G8CcJ-odA2JA-ot3GyQ-nJKCsL-nsvd44-nsv35g-cqYemj-hqVsAH-nsswXW-viVQcc-nsv5m1-9Z4RRK-7ECNqM-sa62xL" TargetMode="External"/><Relationship Id="rId2" Type="http://schemas.openxmlformats.org/officeDocument/2006/relationships/image" Target="../media/image8.png"/><Relationship Id="rId1" Type="http://schemas.openxmlformats.org/officeDocument/2006/relationships/slideLayout" Target="../slideLayouts/slideLayout1.xml"/><Relationship Id="rId4" Type="http://schemas.openxmlformats.org/officeDocument/2006/relationships/hyperlink" Target="https://creativecommons.org/licenses/by/2.0/"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s://www.bbc.co.uk/programmes/p0114lsp"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e Great Science Share for Schools 2021 | All About STEMAll About STEM">
            <a:extLst>
              <a:ext uri="{FF2B5EF4-FFF2-40B4-BE49-F238E27FC236}">
                <a16:creationId xmlns:a16="http://schemas.microsoft.com/office/drawing/2014/main" id="{B96DFD12-FBAF-425A-8E2F-53F3CB28F5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83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72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15E73-3B42-410A-8581-CAF6F8074406}"/>
              </a:ext>
            </a:extLst>
          </p:cNvPr>
          <p:cNvSpPr>
            <a:spLocks noGrp="1"/>
          </p:cNvSpPr>
          <p:nvPr>
            <p:ph type="title"/>
          </p:nvPr>
        </p:nvSpPr>
        <p:spPr/>
        <p:txBody>
          <a:bodyPr>
            <a:normAutofit/>
          </a:bodyPr>
          <a:lstStyle/>
          <a:p>
            <a:r>
              <a:rPr lang="en-GB" sz="5400" dirty="0">
                <a:latin typeface="Comic Sans MS" panose="030F0702030302020204" pitchFamily="66" charset="0"/>
              </a:rPr>
              <a:t>What is climate change?</a:t>
            </a:r>
          </a:p>
        </p:txBody>
      </p:sp>
      <p:sp>
        <p:nvSpPr>
          <p:cNvPr id="3" name="Content Placeholder 2">
            <a:extLst>
              <a:ext uri="{FF2B5EF4-FFF2-40B4-BE49-F238E27FC236}">
                <a16:creationId xmlns:a16="http://schemas.microsoft.com/office/drawing/2014/main" id="{F8864F98-C945-4CC5-9910-18E3FF08FD93}"/>
              </a:ext>
            </a:extLst>
          </p:cNvPr>
          <p:cNvSpPr>
            <a:spLocks noGrp="1"/>
          </p:cNvSpPr>
          <p:nvPr>
            <p:ph idx="1"/>
          </p:nvPr>
        </p:nvSpPr>
        <p:spPr/>
        <p:txBody>
          <a:bodyPr/>
          <a:lstStyle/>
          <a:p>
            <a:r>
              <a:rPr lang="en-GB" dirty="0">
                <a:hlinkClick r:id="rId2"/>
              </a:rPr>
              <a:t>https://www.bbc.co.uk/teach/school-radio/assemblies-ks1-ks2-climate-change-global-warming/zbgxjsg</a:t>
            </a:r>
            <a:r>
              <a:rPr lang="en-GB" dirty="0"/>
              <a:t> </a:t>
            </a:r>
          </a:p>
        </p:txBody>
      </p:sp>
      <p:pic>
        <p:nvPicPr>
          <p:cNvPr id="2050" name="Picture 2" descr="Think-Pair-Share | Questioning Techniques for the Classroom">
            <a:extLst>
              <a:ext uri="{FF2B5EF4-FFF2-40B4-BE49-F238E27FC236}">
                <a16:creationId xmlns:a16="http://schemas.microsoft.com/office/drawing/2014/main" id="{A93E6500-DB52-4B49-87C9-23BDC3214F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81992" y="0"/>
            <a:ext cx="2310008" cy="18098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limate Change | Educational Video for Kids - YouTube">
            <a:extLst>
              <a:ext uri="{FF2B5EF4-FFF2-40B4-BE49-F238E27FC236}">
                <a16:creationId xmlns:a16="http://schemas.microsoft.com/office/drawing/2014/main" id="{9C6316E4-C37F-484A-A1DA-5E56E594F7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05413" y="2719714"/>
            <a:ext cx="7356953" cy="4138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40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38B605-C619-4B41-BF38-9C49DECE6865}"/>
              </a:ext>
            </a:extLst>
          </p:cNvPr>
          <p:cNvSpPr>
            <a:spLocks noGrp="1"/>
          </p:cNvSpPr>
          <p:nvPr>
            <p:ph idx="1"/>
          </p:nvPr>
        </p:nvSpPr>
        <p:spPr>
          <a:xfrm>
            <a:off x="838200" y="2066795"/>
            <a:ext cx="10515600" cy="4110168"/>
          </a:xfrm>
        </p:spPr>
        <p:txBody>
          <a:bodyPr/>
          <a:lstStyle/>
          <a:p>
            <a:r>
              <a:rPr lang="en-GB" dirty="0">
                <a:latin typeface="Comic Sans MS" panose="030F0702030302020204" pitchFamily="66" charset="0"/>
              </a:rPr>
              <a:t>What do you know about renewable energy?</a:t>
            </a:r>
          </a:p>
          <a:p>
            <a:r>
              <a:rPr lang="en-GB" dirty="0">
                <a:latin typeface="Comic Sans MS" panose="030F0702030302020204" pitchFamily="66" charset="0"/>
              </a:rPr>
              <a:t>Can you give examples of renewable energy sources?</a:t>
            </a:r>
          </a:p>
          <a:p>
            <a:r>
              <a:rPr lang="en-GB" dirty="0">
                <a:latin typeface="Comic Sans MS" panose="030F0702030302020204" pitchFamily="66" charset="0"/>
                <a:hlinkClick r:id="rId2"/>
              </a:rPr>
              <a:t>https://www.bbc.co.uk/bitesize/topics/zp22pv4/articles/ztxwqty</a:t>
            </a:r>
            <a:r>
              <a:rPr lang="en-GB" dirty="0">
                <a:latin typeface="Comic Sans MS" panose="030F0702030302020204" pitchFamily="66" charset="0"/>
              </a:rPr>
              <a:t> </a:t>
            </a:r>
          </a:p>
        </p:txBody>
      </p:sp>
      <p:pic>
        <p:nvPicPr>
          <p:cNvPr id="5" name="Picture 2" descr="Think-Pair-Share | Questioning Techniques for the Classroom">
            <a:extLst>
              <a:ext uri="{FF2B5EF4-FFF2-40B4-BE49-F238E27FC236}">
                <a16:creationId xmlns:a16="http://schemas.microsoft.com/office/drawing/2014/main" id="{A5985A2B-BF1D-4E4E-99FB-D88971C3EA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40996" y="15825"/>
            <a:ext cx="2310008" cy="18098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The Right Balance: Mixing Energy Resources | National Geographic Society">
            <a:extLst>
              <a:ext uri="{FF2B5EF4-FFF2-40B4-BE49-F238E27FC236}">
                <a16:creationId xmlns:a16="http://schemas.microsoft.com/office/drawing/2014/main" id="{221C7D4B-CAD8-4DAF-BBB0-2147BE4437A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50930" y="3772439"/>
            <a:ext cx="4090139" cy="3069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682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B04FDB-E7E0-4564-BB58-144207528CCA}"/>
              </a:ext>
            </a:extLst>
          </p:cNvPr>
          <p:cNvSpPr>
            <a:spLocks noGrp="1"/>
          </p:cNvSpPr>
          <p:nvPr>
            <p:ph type="title"/>
          </p:nvPr>
        </p:nvSpPr>
        <p:spPr/>
        <p:txBody>
          <a:bodyPr>
            <a:noAutofit/>
          </a:bodyPr>
          <a:lstStyle/>
          <a:p>
            <a:pPr algn="ctr"/>
            <a:r>
              <a:rPr lang="en-GB" sz="5400" dirty="0">
                <a:latin typeface="Comic Sans MS" panose="030F0702030302020204" pitchFamily="66" charset="0"/>
              </a:rPr>
              <a:t>We are going to be focusing on wind power today!</a:t>
            </a:r>
          </a:p>
        </p:txBody>
      </p:sp>
      <p:sp>
        <p:nvSpPr>
          <p:cNvPr id="3" name="Content Placeholder 2">
            <a:extLst>
              <a:ext uri="{FF2B5EF4-FFF2-40B4-BE49-F238E27FC236}">
                <a16:creationId xmlns:a16="http://schemas.microsoft.com/office/drawing/2014/main" id="{9366489C-C0E4-4099-BDCB-93BD2A1C68EB}"/>
              </a:ext>
            </a:extLst>
          </p:cNvPr>
          <p:cNvSpPr>
            <a:spLocks noGrp="1"/>
          </p:cNvSpPr>
          <p:nvPr>
            <p:ph idx="1"/>
          </p:nvPr>
        </p:nvSpPr>
        <p:spPr>
          <a:xfrm>
            <a:off x="838200" y="2217107"/>
            <a:ext cx="10515600" cy="3959856"/>
          </a:xfrm>
        </p:spPr>
        <p:txBody>
          <a:bodyPr/>
          <a:lstStyle/>
          <a:p>
            <a:r>
              <a:rPr lang="en-GB" dirty="0">
                <a:latin typeface="Comic Sans MS" panose="030F0702030302020204" pitchFamily="66" charset="0"/>
              </a:rPr>
              <a:t>Winds power has been used as a source of renewable energy for centuries and all over the world people are investing in wind technology as one of the main methods for us to generate electricity in the future.  </a:t>
            </a:r>
          </a:p>
        </p:txBody>
      </p:sp>
      <p:pic>
        <p:nvPicPr>
          <p:cNvPr id="4098" name="Picture 2" descr="Where Does Wind Power Come From? Main Sources of Wind Energy">
            <a:extLst>
              <a:ext uri="{FF2B5EF4-FFF2-40B4-BE49-F238E27FC236}">
                <a16:creationId xmlns:a16="http://schemas.microsoft.com/office/drawing/2014/main" id="{DE3228AC-35E2-43D9-A3F8-F00E006538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0" y="3857625"/>
            <a:ext cx="5715000" cy="3000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4700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sp>
        <p:nvSpPr>
          <p:cNvPr id="4" name="Rectangle 3"/>
          <p:cNvSpPr/>
          <p:nvPr/>
        </p:nvSpPr>
        <p:spPr>
          <a:xfrm>
            <a:off x="1502986" y="-99392"/>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b="1" dirty="0"/>
              <a:t>It’s Electrifying!</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08169" y="188641"/>
            <a:ext cx="2865519" cy="983829"/>
          </a:xfrm>
          <a:prstGeom prst="rect">
            <a:avLst/>
          </a:prstGeom>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3513" y="144463"/>
            <a:ext cx="1403201" cy="14032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 Box 2"/>
          <p:cNvSpPr txBox="1">
            <a:spLocks noChangeArrowheads="1"/>
          </p:cNvSpPr>
          <p:nvPr/>
        </p:nvSpPr>
        <p:spPr bwMode="auto">
          <a:xfrm>
            <a:off x="2572882" y="2348880"/>
            <a:ext cx="6638290" cy="617220"/>
          </a:xfrm>
          <a:prstGeom prst="rect">
            <a:avLst/>
          </a:prstGeom>
          <a:noFill/>
          <a:ln w="9525">
            <a:noFill/>
            <a:miter lim="800000"/>
            <a:headEnd/>
            <a:tailEnd/>
          </a:ln>
        </p:spPr>
        <p:txBody>
          <a:bodyPr rot="0" vert="horz" wrap="square" lIns="91440" tIns="45720" rIns="91440" bIns="45720" anchor="t" anchorCtr="0">
            <a:noAutofit/>
          </a:bodyPr>
          <a:lstStyle/>
          <a:p>
            <a:pPr algn="ctr">
              <a:lnSpc>
                <a:spcPct val="115000"/>
              </a:lnSpc>
              <a:spcAft>
                <a:spcPts val="1000"/>
              </a:spcAft>
            </a:pPr>
            <a:r>
              <a:rPr lang="en-GB" sz="9600" b="1" dirty="0">
                <a:ln w="6350" cap="rnd" cmpd="sng" algn="ctr">
                  <a:solidFill>
                    <a:srgbClr val="595959"/>
                  </a:solidFill>
                  <a:prstDash val="solid"/>
                  <a:bevel/>
                </a:ln>
                <a:solidFill>
                  <a:srgbClr val="95C11D"/>
                </a:solidFill>
                <a:latin typeface="Calibri"/>
                <a:ea typeface="Calibri"/>
                <a:cs typeface="Calibri"/>
              </a:rPr>
              <a:t>Wind Energy</a:t>
            </a:r>
          </a:p>
        </p:txBody>
      </p:sp>
      <p:sp>
        <p:nvSpPr>
          <p:cNvPr id="7" name="TextBox 6"/>
          <p:cNvSpPr txBox="1"/>
          <p:nvPr/>
        </p:nvSpPr>
        <p:spPr>
          <a:xfrm>
            <a:off x="1775520" y="6237312"/>
            <a:ext cx="4680520" cy="369332"/>
          </a:xfrm>
          <a:prstGeom prst="rect">
            <a:avLst/>
          </a:prstGeom>
          <a:noFill/>
        </p:spPr>
        <p:txBody>
          <a:bodyPr wrap="square" rtlCol="0">
            <a:spAutoFit/>
          </a:bodyPr>
          <a:lstStyle/>
          <a:p>
            <a:r>
              <a:rPr lang="en-GB" dirty="0"/>
              <a:t>© www.sustainablelearning.com</a:t>
            </a:r>
          </a:p>
        </p:txBody>
      </p:sp>
    </p:spTree>
    <p:extLst>
      <p:ext uri="{BB962C8B-B14F-4D97-AF65-F5344CB8AC3E}">
        <p14:creationId xmlns:p14="http://schemas.microsoft.com/office/powerpoint/2010/main" val="24001428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tretch>
            <a:fillRect/>
          </a:stretch>
        </p:blipFill>
        <p:spPr>
          <a:xfrm>
            <a:off x="1508542" y="-17852"/>
            <a:ext cx="9140358" cy="6858000"/>
          </a:xfrm>
          <a:prstGeom prst="rect">
            <a:avLst/>
          </a:prstGeom>
        </p:spPr>
      </p:pic>
      <p:grpSp>
        <p:nvGrpSpPr>
          <p:cNvPr id="1024" name="Group 1023"/>
          <p:cNvGrpSpPr>
            <a:grpSpLocks/>
          </p:cNvGrpSpPr>
          <p:nvPr/>
        </p:nvGrpSpPr>
        <p:grpSpPr>
          <a:xfrm>
            <a:off x="5664232" y="23044"/>
            <a:ext cx="5040000" cy="5040000"/>
            <a:chOff x="971600" y="1556792"/>
            <a:chExt cx="5040000" cy="5040000"/>
          </a:xfrm>
        </p:grpSpPr>
        <p:sp>
          <p:nvSpPr>
            <p:cNvPr id="31" name="Flowchart: Connector 30"/>
            <p:cNvSpPr>
              <a:spLocks noChangeAspect="1"/>
            </p:cNvSpPr>
            <p:nvPr/>
          </p:nvSpPr>
          <p:spPr>
            <a:xfrm>
              <a:off x="971600" y="1556792"/>
              <a:ext cx="5040000" cy="504000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p:cNvGrpSpPr/>
            <p:nvPr/>
          </p:nvGrpSpPr>
          <p:grpSpPr>
            <a:xfrm>
              <a:off x="1487649" y="1927119"/>
              <a:ext cx="4007901" cy="2857304"/>
              <a:chOff x="3203848" y="1772816"/>
              <a:chExt cx="4007901" cy="2857304"/>
            </a:xfrm>
          </p:grpSpPr>
          <p:sp>
            <p:nvSpPr>
              <p:cNvPr id="15" name="Flowchart: Delay 14"/>
              <p:cNvSpPr/>
              <p:nvPr/>
            </p:nvSpPr>
            <p:spPr>
              <a:xfrm rot="2409952">
                <a:off x="5013580" y="4502565"/>
                <a:ext cx="2198169" cy="127555"/>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Flowchart: Delay 22"/>
              <p:cNvSpPr/>
              <p:nvPr/>
            </p:nvSpPr>
            <p:spPr>
              <a:xfrm rot="8816879">
                <a:off x="3203848" y="4422550"/>
                <a:ext cx="2198169" cy="127555"/>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lowchart: Delay 26"/>
              <p:cNvSpPr/>
              <p:nvPr/>
            </p:nvSpPr>
            <p:spPr>
              <a:xfrm rot="16200000">
                <a:off x="4132543" y="2808123"/>
                <a:ext cx="2198169" cy="127555"/>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1028" name="Group 1027"/>
          <p:cNvGrpSpPr>
            <a:grpSpLocks/>
          </p:cNvGrpSpPr>
          <p:nvPr/>
        </p:nvGrpSpPr>
        <p:grpSpPr>
          <a:xfrm>
            <a:off x="8116162" y="2354958"/>
            <a:ext cx="216024" cy="2646295"/>
            <a:chOff x="6552220" y="2344380"/>
            <a:chExt cx="216024" cy="2646295"/>
          </a:xfrm>
        </p:grpSpPr>
        <p:sp>
          <p:nvSpPr>
            <p:cNvPr id="5" name="Flowchart: Delay 4"/>
            <p:cNvSpPr/>
            <p:nvPr/>
          </p:nvSpPr>
          <p:spPr>
            <a:xfrm rot="16200000">
              <a:off x="5382090" y="3640525"/>
              <a:ext cx="2556284" cy="144016"/>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27" name="Group 1026"/>
            <p:cNvGrpSpPr/>
            <p:nvPr/>
          </p:nvGrpSpPr>
          <p:grpSpPr>
            <a:xfrm>
              <a:off x="6552220" y="2344380"/>
              <a:ext cx="216024" cy="288032"/>
              <a:chOff x="6156176" y="2434390"/>
              <a:chExt cx="216024" cy="288032"/>
            </a:xfrm>
          </p:grpSpPr>
          <p:sp>
            <p:nvSpPr>
              <p:cNvPr id="10" name="Oval 9"/>
              <p:cNvSpPr/>
              <p:nvPr/>
            </p:nvSpPr>
            <p:spPr>
              <a:xfrm rot="10800000">
                <a:off x="6156176" y="2434390"/>
                <a:ext cx="216024" cy="288032"/>
              </a:xfrm>
              <a:prstGeom prst="ellipse">
                <a:avLst/>
              </a:prstGeom>
              <a:gradFill>
                <a:gsLst>
                  <a:gs pos="0">
                    <a:schemeClr val="tx1">
                      <a:lumMod val="65000"/>
                      <a:lumOff val="35000"/>
                    </a:schemeClr>
                  </a:gs>
                  <a:gs pos="39999">
                    <a:schemeClr val="bg1">
                      <a:lumMod val="85000"/>
                    </a:schemeClr>
                  </a:gs>
                  <a:gs pos="70000">
                    <a:schemeClr val="bg1">
                      <a:lumMod val="95000"/>
                    </a:schemeClr>
                  </a:gs>
                  <a:gs pos="100000">
                    <a:srgbClr val="FFEB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rot="10800000">
                <a:off x="6210182" y="2524400"/>
                <a:ext cx="108012" cy="108012"/>
              </a:xfrm>
              <a:prstGeom prst="ellipse">
                <a:avLst/>
              </a:prstGeom>
              <a:gradFill>
                <a:gsLst>
                  <a:gs pos="0">
                    <a:schemeClr val="tx1">
                      <a:lumMod val="65000"/>
                      <a:lumOff val="35000"/>
                    </a:schemeClr>
                  </a:gs>
                  <a:gs pos="39999">
                    <a:schemeClr val="tx1">
                      <a:lumMod val="50000"/>
                      <a:lumOff val="50000"/>
                    </a:schemeClr>
                  </a:gs>
                  <a:gs pos="70000">
                    <a:schemeClr val="bg1">
                      <a:lumMod val="95000"/>
                    </a:schemeClr>
                  </a:gs>
                  <a:gs pos="100000">
                    <a:srgbClr val="FFEB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3" name="Group 52"/>
          <p:cNvGrpSpPr>
            <a:grpSpLocks noChangeAspect="1"/>
          </p:cNvGrpSpPr>
          <p:nvPr/>
        </p:nvGrpSpPr>
        <p:grpSpPr>
          <a:xfrm>
            <a:off x="1929884" y="406940"/>
            <a:ext cx="3600000" cy="3600000"/>
            <a:chOff x="971600" y="1556792"/>
            <a:chExt cx="5040000" cy="5040000"/>
          </a:xfrm>
        </p:grpSpPr>
        <p:sp>
          <p:nvSpPr>
            <p:cNvPr id="54" name="Flowchart: Connector 53"/>
            <p:cNvSpPr>
              <a:spLocks noChangeAspect="1"/>
            </p:cNvSpPr>
            <p:nvPr/>
          </p:nvSpPr>
          <p:spPr>
            <a:xfrm>
              <a:off x="971600" y="1556792"/>
              <a:ext cx="5040000" cy="504000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5" name="Group 54"/>
            <p:cNvGrpSpPr/>
            <p:nvPr/>
          </p:nvGrpSpPr>
          <p:grpSpPr>
            <a:xfrm>
              <a:off x="1487649" y="1927119"/>
              <a:ext cx="4007901" cy="2857304"/>
              <a:chOff x="3203848" y="1772816"/>
              <a:chExt cx="4007901" cy="2857304"/>
            </a:xfrm>
          </p:grpSpPr>
          <p:sp>
            <p:nvSpPr>
              <p:cNvPr id="56" name="Flowchart: Delay 55"/>
              <p:cNvSpPr/>
              <p:nvPr/>
            </p:nvSpPr>
            <p:spPr>
              <a:xfrm rot="2409952">
                <a:off x="5013580" y="4502565"/>
                <a:ext cx="2198169" cy="127555"/>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lowchart: Delay 56"/>
              <p:cNvSpPr/>
              <p:nvPr/>
            </p:nvSpPr>
            <p:spPr>
              <a:xfrm rot="8816879">
                <a:off x="3203848" y="4422550"/>
                <a:ext cx="2198169" cy="127555"/>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Flowchart: Delay 57"/>
              <p:cNvSpPr/>
              <p:nvPr/>
            </p:nvSpPr>
            <p:spPr>
              <a:xfrm rot="16200000">
                <a:off x="4132543" y="2808123"/>
                <a:ext cx="2198169" cy="127555"/>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59" name="Group 58"/>
          <p:cNvGrpSpPr>
            <a:grpSpLocks noChangeAspect="1"/>
          </p:cNvGrpSpPr>
          <p:nvPr/>
        </p:nvGrpSpPr>
        <p:grpSpPr>
          <a:xfrm>
            <a:off x="3656415" y="2111436"/>
            <a:ext cx="146939" cy="1800000"/>
            <a:chOff x="6552220" y="2344380"/>
            <a:chExt cx="216024" cy="2646295"/>
          </a:xfrm>
        </p:grpSpPr>
        <p:sp>
          <p:nvSpPr>
            <p:cNvPr id="60" name="Flowchart: Delay 59"/>
            <p:cNvSpPr/>
            <p:nvPr/>
          </p:nvSpPr>
          <p:spPr>
            <a:xfrm rot="16200000">
              <a:off x="5382090" y="3640525"/>
              <a:ext cx="2556284" cy="144016"/>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1" name="Group 60"/>
            <p:cNvGrpSpPr/>
            <p:nvPr/>
          </p:nvGrpSpPr>
          <p:grpSpPr>
            <a:xfrm>
              <a:off x="6552220" y="2344380"/>
              <a:ext cx="216024" cy="288032"/>
              <a:chOff x="6156176" y="2434390"/>
              <a:chExt cx="216024" cy="288032"/>
            </a:xfrm>
          </p:grpSpPr>
          <p:sp>
            <p:nvSpPr>
              <p:cNvPr id="62" name="Oval 61"/>
              <p:cNvSpPr/>
              <p:nvPr/>
            </p:nvSpPr>
            <p:spPr>
              <a:xfrm rot="10800000">
                <a:off x="6156176" y="2434390"/>
                <a:ext cx="216024" cy="288032"/>
              </a:xfrm>
              <a:prstGeom prst="ellipse">
                <a:avLst/>
              </a:prstGeom>
              <a:gradFill>
                <a:gsLst>
                  <a:gs pos="0">
                    <a:schemeClr val="tx1">
                      <a:lumMod val="65000"/>
                      <a:lumOff val="35000"/>
                    </a:schemeClr>
                  </a:gs>
                  <a:gs pos="39999">
                    <a:schemeClr val="bg1">
                      <a:lumMod val="85000"/>
                    </a:schemeClr>
                  </a:gs>
                  <a:gs pos="70000">
                    <a:schemeClr val="bg1">
                      <a:lumMod val="95000"/>
                    </a:schemeClr>
                  </a:gs>
                  <a:gs pos="100000">
                    <a:srgbClr val="FFEB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rot="10800000">
                <a:off x="6210182" y="2524400"/>
                <a:ext cx="108012" cy="108012"/>
              </a:xfrm>
              <a:prstGeom prst="ellipse">
                <a:avLst/>
              </a:prstGeom>
              <a:gradFill>
                <a:gsLst>
                  <a:gs pos="0">
                    <a:schemeClr val="tx1">
                      <a:lumMod val="65000"/>
                      <a:lumOff val="35000"/>
                    </a:schemeClr>
                  </a:gs>
                  <a:gs pos="39999">
                    <a:schemeClr val="tx1">
                      <a:lumMod val="50000"/>
                      <a:lumOff val="50000"/>
                    </a:schemeClr>
                  </a:gs>
                  <a:gs pos="70000">
                    <a:schemeClr val="bg1">
                      <a:lumMod val="95000"/>
                    </a:schemeClr>
                  </a:gs>
                  <a:gs pos="100000">
                    <a:srgbClr val="FFEB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64" name="Group 63"/>
          <p:cNvGrpSpPr>
            <a:grpSpLocks/>
          </p:cNvGrpSpPr>
          <p:nvPr/>
        </p:nvGrpSpPr>
        <p:grpSpPr>
          <a:xfrm>
            <a:off x="1929884" y="1109609"/>
            <a:ext cx="5040000" cy="5040000"/>
            <a:chOff x="971600" y="1556792"/>
            <a:chExt cx="5040000" cy="5040000"/>
          </a:xfrm>
        </p:grpSpPr>
        <p:sp>
          <p:nvSpPr>
            <p:cNvPr id="65" name="Flowchart: Connector 64"/>
            <p:cNvSpPr>
              <a:spLocks noChangeAspect="1"/>
            </p:cNvSpPr>
            <p:nvPr/>
          </p:nvSpPr>
          <p:spPr>
            <a:xfrm>
              <a:off x="971600" y="1556792"/>
              <a:ext cx="5040000" cy="5040000"/>
            </a:xfrm>
            <a:prstGeom prst="flowChartConnector">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6" name="Group 65"/>
            <p:cNvGrpSpPr/>
            <p:nvPr/>
          </p:nvGrpSpPr>
          <p:grpSpPr>
            <a:xfrm>
              <a:off x="1487649" y="1927119"/>
              <a:ext cx="4007901" cy="2857304"/>
              <a:chOff x="3203848" y="1772816"/>
              <a:chExt cx="4007901" cy="2857304"/>
            </a:xfrm>
          </p:grpSpPr>
          <p:sp>
            <p:nvSpPr>
              <p:cNvPr id="67" name="Flowchart: Delay 66"/>
              <p:cNvSpPr/>
              <p:nvPr/>
            </p:nvSpPr>
            <p:spPr>
              <a:xfrm rot="2409952">
                <a:off x="5013580" y="4502565"/>
                <a:ext cx="2198169" cy="127555"/>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Flowchart: Delay 67"/>
              <p:cNvSpPr/>
              <p:nvPr/>
            </p:nvSpPr>
            <p:spPr>
              <a:xfrm rot="8816879">
                <a:off x="3203848" y="4422550"/>
                <a:ext cx="2198169" cy="127555"/>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Flowchart: Delay 68"/>
              <p:cNvSpPr/>
              <p:nvPr/>
            </p:nvSpPr>
            <p:spPr>
              <a:xfrm rot="16200000">
                <a:off x="4132543" y="2808123"/>
                <a:ext cx="2198169" cy="127555"/>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70" name="Group 69"/>
          <p:cNvGrpSpPr>
            <a:grpSpLocks/>
          </p:cNvGrpSpPr>
          <p:nvPr/>
        </p:nvGrpSpPr>
        <p:grpSpPr>
          <a:xfrm>
            <a:off x="4341872" y="3430946"/>
            <a:ext cx="216024" cy="2646295"/>
            <a:chOff x="6552220" y="2344380"/>
            <a:chExt cx="216024" cy="2646295"/>
          </a:xfrm>
        </p:grpSpPr>
        <p:sp>
          <p:nvSpPr>
            <p:cNvPr id="71" name="Flowchart: Delay 70"/>
            <p:cNvSpPr/>
            <p:nvPr/>
          </p:nvSpPr>
          <p:spPr>
            <a:xfrm rot="16200000">
              <a:off x="5382090" y="3640525"/>
              <a:ext cx="2556284" cy="144016"/>
            </a:xfrm>
            <a:prstGeom prst="flowChartDelay">
              <a:avLst/>
            </a:prstGeom>
            <a:gradFill>
              <a:gsLst>
                <a:gs pos="65000">
                  <a:schemeClr val="bg1">
                    <a:lumMod val="95000"/>
                  </a:schemeClr>
                </a:gs>
                <a:gs pos="17000">
                  <a:schemeClr val="bg1">
                    <a:lumMod val="65000"/>
                  </a:schemeClr>
                </a:gs>
                <a:gs pos="0">
                  <a:schemeClr val="tx1">
                    <a:lumMod val="50000"/>
                    <a:lumOff val="50000"/>
                  </a:schemeClr>
                </a:gs>
                <a:gs pos="97000">
                  <a:schemeClr val="bg1">
                    <a:lumMod val="9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2" name="Group 71"/>
            <p:cNvGrpSpPr/>
            <p:nvPr/>
          </p:nvGrpSpPr>
          <p:grpSpPr>
            <a:xfrm>
              <a:off x="6552220" y="2344380"/>
              <a:ext cx="216024" cy="288032"/>
              <a:chOff x="6156176" y="2434390"/>
              <a:chExt cx="216024" cy="288032"/>
            </a:xfrm>
          </p:grpSpPr>
          <p:sp>
            <p:nvSpPr>
              <p:cNvPr id="73" name="Oval 72"/>
              <p:cNvSpPr/>
              <p:nvPr/>
            </p:nvSpPr>
            <p:spPr>
              <a:xfrm rot="10800000">
                <a:off x="6156176" y="2434390"/>
                <a:ext cx="216024" cy="288032"/>
              </a:xfrm>
              <a:prstGeom prst="ellipse">
                <a:avLst/>
              </a:prstGeom>
              <a:gradFill>
                <a:gsLst>
                  <a:gs pos="0">
                    <a:schemeClr val="tx1">
                      <a:lumMod val="65000"/>
                      <a:lumOff val="35000"/>
                    </a:schemeClr>
                  </a:gs>
                  <a:gs pos="39999">
                    <a:schemeClr val="bg1">
                      <a:lumMod val="85000"/>
                    </a:schemeClr>
                  </a:gs>
                  <a:gs pos="70000">
                    <a:schemeClr val="bg1">
                      <a:lumMod val="95000"/>
                    </a:schemeClr>
                  </a:gs>
                  <a:gs pos="100000">
                    <a:srgbClr val="FFEB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rot="10800000">
                <a:off x="6210182" y="2524400"/>
                <a:ext cx="108012" cy="108012"/>
              </a:xfrm>
              <a:prstGeom prst="ellipse">
                <a:avLst/>
              </a:prstGeom>
              <a:gradFill>
                <a:gsLst>
                  <a:gs pos="0">
                    <a:schemeClr val="tx1">
                      <a:lumMod val="65000"/>
                      <a:lumOff val="35000"/>
                    </a:schemeClr>
                  </a:gs>
                  <a:gs pos="39999">
                    <a:schemeClr val="tx1">
                      <a:lumMod val="50000"/>
                      <a:lumOff val="50000"/>
                    </a:schemeClr>
                  </a:gs>
                  <a:gs pos="70000">
                    <a:schemeClr val="bg1">
                      <a:lumMod val="95000"/>
                    </a:schemeClr>
                  </a:gs>
                  <a:gs pos="100000">
                    <a:srgbClr val="FFEBFA"/>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sp>
        <p:nvSpPr>
          <p:cNvPr id="3" name="Subtitle 2"/>
          <p:cNvSpPr>
            <a:spLocks noGrp="1"/>
          </p:cNvSpPr>
          <p:nvPr>
            <p:ph type="subTitle" idx="1"/>
          </p:nvPr>
        </p:nvSpPr>
        <p:spPr>
          <a:xfrm>
            <a:off x="2688297" y="5087548"/>
            <a:ext cx="6400800" cy="1752600"/>
          </a:xfrm>
        </p:spPr>
        <p:txBody>
          <a:bodyPr>
            <a:normAutofit fontScale="70000" lnSpcReduction="20000"/>
          </a:bodyPr>
          <a:lstStyle/>
          <a:p>
            <a:r>
              <a:rPr lang="en-GB" sz="115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Wind Energy</a:t>
            </a:r>
          </a:p>
          <a:p>
            <a:r>
              <a:rPr lang="en-GB" sz="5100" dirty="0">
                <a:solidFill>
                  <a:schemeClr val="bg1">
                    <a:lumMod val="95000"/>
                  </a:schemeClr>
                </a:solidFill>
                <a:effectLst>
                  <a:outerShdw blurRad="38100" dist="38100" dir="2700000" algn="tl">
                    <a:srgbClr val="000000">
                      <a:alpha val="43137"/>
                    </a:srgbClr>
                  </a:outerShdw>
                </a:effectLst>
                <a:latin typeface="Century Gothic" panose="020B0502020202020204" pitchFamily="34" charset="0"/>
              </a:rPr>
              <a:t>(Part 1)</a:t>
            </a:r>
          </a:p>
        </p:txBody>
      </p:sp>
      <p:sp>
        <p:nvSpPr>
          <p:cNvPr id="2" name="Title 1"/>
          <p:cNvSpPr>
            <a:spLocks noGrp="1"/>
          </p:cNvSpPr>
          <p:nvPr>
            <p:ph type="ctrTitle"/>
          </p:nvPr>
        </p:nvSpPr>
        <p:spPr>
          <a:xfrm>
            <a:off x="2846493" y="380555"/>
            <a:ext cx="6778586" cy="1216437"/>
          </a:xfrm>
        </p:spPr>
        <p:txBody>
          <a:bodyPr>
            <a:normAutofit fontScale="90000"/>
          </a:bodyPr>
          <a:lstStyle/>
          <a:p>
            <a:r>
              <a:rPr lang="en-GB"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(Almost) </a:t>
            </a:r>
            <a:br>
              <a:rPr lang="en-GB"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br>
            <a:r>
              <a:rPr lang="en-GB" b="1" dirty="0">
                <a:solidFill>
                  <a:schemeClr val="bg1">
                    <a:lumMod val="95000"/>
                  </a:schemeClr>
                </a:solidFill>
                <a:effectLst>
                  <a:outerShdw blurRad="38100" dist="38100" dir="2700000" algn="tl">
                    <a:srgbClr val="000000">
                      <a:alpha val="43137"/>
                    </a:srgbClr>
                  </a:outerShdw>
                </a:effectLst>
                <a:latin typeface="Calibri" panose="020F0502020204030204" pitchFamily="34" charset="0"/>
                <a:cs typeface="Calibri" panose="020F0502020204030204" pitchFamily="34" charset="0"/>
              </a:rPr>
              <a:t>Everything you wanted to know about…</a:t>
            </a:r>
          </a:p>
        </p:txBody>
      </p:sp>
      <p:sp>
        <p:nvSpPr>
          <p:cNvPr id="6" name="TextBox 5"/>
          <p:cNvSpPr txBox="1"/>
          <p:nvPr/>
        </p:nvSpPr>
        <p:spPr>
          <a:xfrm>
            <a:off x="1542713" y="6670703"/>
            <a:ext cx="1368152" cy="169277"/>
          </a:xfrm>
          <a:prstGeom prst="rect">
            <a:avLst/>
          </a:prstGeom>
          <a:noFill/>
        </p:spPr>
        <p:txBody>
          <a:bodyPr wrap="square" rtlCol="0">
            <a:spAutoFit/>
          </a:bodyPr>
          <a:lstStyle/>
          <a:p>
            <a:r>
              <a:rPr lang="en-GB" sz="500" dirty="0">
                <a:hlinkClick r:id="rId3"/>
              </a:rPr>
              <a:t>Photo</a:t>
            </a:r>
            <a:r>
              <a:rPr lang="en-GB" sz="500" dirty="0"/>
              <a:t> </a:t>
            </a:r>
            <a:r>
              <a:rPr lang="en-GB" sz="500" dirty="0">
                <a:solidFill>
                  <a:schemeClr val="bg1"/>
                </a:solidFill>
              </a:rPr>
              <a:t>by </a:t>
            </a:r>
            <a:r>
              <a:rPr lang="en-GB" sz="500" dirty="0" err="1">
                <a:solidFill>
                  <a:schemeClr val="bg1"/>
                </a:solidFill>
              </a:rPr>
              <a:t>Kumeni</a:t>
            </a:r>
            <a:r>
              <a:rPr lang="en-GB" sz="500" dirty="0">
                <a:solidFill>
                  <a:schemeClr val="bg1"/>
                </a:solidFill>
              </a:rPr>
              <a:t>  </a:t>
            </a:r>
            <a:r>
              <a:rPr lang="en-GB" sz="500" dirty="0">
                <a:hlinkClick r:id="rId4"/>
              </a:rPr>
              <a:t>CC</a:t>
            </a:r>
            <a:endParaRPr lang="en-GB" sz="500" dirty="0"/>
          </a:p>
        </p:txBody>
      </p:sp>
      <p:sp>
        <p:nvSpPr>
          <p:cNvPr id="41" name="TextBox 40"/>
          <p:cNvSpPr txBox="1"/>
          <p:nvPr/>
        </p:nvSpPr>
        <p:spPr>
          <a:xfrm>
            <a:off x="1537254" y="6688555"/>
            <a:ext cx="1368152" cy="169277"/>
          </a:xfrm>
          <a:prstGeom prst="rect">
            <a:avLst/>
          </a:prstGeom>
          <a:noFill/>
        </p:spPr>
        <p:txBody>
          <a:bodyPr wrap="square" rtlCol="0">
            <a:spAutoFit/>
          </a:bodyPr>
          <a:lstStyle/>
          <a:p>
            <a:r>
              <a:rPr lang="en-GB" sz="500" dirty="0">
                <a:hlinkClick r:id="rId3"/>
              </a:rPr>
              <a:t>Photo</a:t>
            </a:r>
            <a:r>
              <a:rPr lang="en-GB" sz="500" dirty="0"/>
              <a:t> </a:t>
            </a:r>
            <a:r>
              <a:rPr lang="en-GB" sz="500" dirty="0">
                <a:solidFill>
                  <a:schemeClr val="bg1"/>
                </a:solidFill>
              </a:rPr>
              <a:t>by </a:t>
            </a:r>
            <a:r>
              <a:rPr lang="en-GB" sz="500" dirty="0" err="1">
                <a:solidFill>
                  <a:schemeClr val="bg1"/>
                </a:solidFill>
              </a:rPr>
              <a:t>Kumeni</a:t>
            </a:r>
            <a:r>
              <a:rPr lang="en-GB" sz="500" dirty="0">
                <a:solidFill>
                  <a:schemeClr val="bg1"/>
                </a:solidFill>
              </a:rPr>
              <a:t>  </a:t>
            </a:r>
            <a:r>
              <a:rPr lang="en-GB" sz="500" dirty="0">
                <a:hlinkClick r:id="rId4"/>
              </a:rPr>
              <a:t>CC</a:t>
            </a:r>
            <a:endParaRPr lang="en-GB" sz="500" dirty="0"/>
          </a:p>
        </p:txBody>
      </p:sp>
    </p:spTree>
    <p:extLst>
      <p:ext uri="{BB962C8B-B14F-4D97-AF65-F5344CB8AC3E}">
        <p14:creationId xmlns:p14="http://schemas.microsoft.com/office/powerpoint/2010/main" val="33464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par>
                                <p:cTn id="13" presetID="8" presetClass="emph" presetSubtype="0" repeatCount="10000" fill="hold" nodeType="withEffect">
                                  <p:stCondLst>
                                    <p:cond delay="0"/>
                                  </p:stCondLst>
                                  <p:childTnLst>
                                    <p:animRot by="43200000">
                                      <p:cBhvr>
                                        <p:cTn id="14" dur="2000" fill="hold"/>
                                        <p:tgtEl>
                                          <p:spTgt spid="1024"/>
                                        </p:tgtEl>
                                        <p:attrNameLst>
                                          <p:attrName>r</p:attrName>
                                        </p:attrNameLst>
                                      </p:cBhvr>
                                    </p:animRot>
                                  </p:childTnLst>
                                </p:cTn>
                              </p:par>
                              <p:par>
                                <p:cTn id="15" presetID="8" presetClass="emph" presetSubtype="0" repeatCount="10000" fill="hold" nodeType="withEffect">
                                  <p:stCondLst>
                                    <p:cond delay="0"/>
                                  </p:stCondLst>
                                  <p:childTnLst>
                                    <p:animRot by="21600000">
                                      <p:cBhvr>
                                        <p:cTn id="16" dur="2000" fill="hold"/>
                                        <p:tgtEl>
                                          <p:spTgt spid="53"/>
                                        </p:tgtEl>
                                        <p:attrNameLst>
                                          <p:attrName>r</p:attrName>
                                        </p:attrNameLst>
                                      </p:cBhvr>
                                    </p:animRot>
                                  </p:childTnLst>
                                </p:cTn>
                              </p:par>
                              <p:par>
                                <p:cTn id="17" presetID="8" presetClass="emph" presetSubtype="0" repeatCount="10000" fill="hold" nodeType="withEffect">
                                  <p:stCondLst>
                                    <p:cond delay="0"/>
                                  </p:stCondLst>
                                  <p:childTnLst>
                                    <p:animRot by="21600000">
                                      <p:cBhvr>
                                        <p:cTn id="18" dur="2000" fill="hold"/>
                                        <p:tgtEl>
                                          <p:spTgt spid="6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mn-lt"/>
              </a:rPr>
              <a:t>Wind Energy</a:t>
            </a:r>
          </a:p>
        </p:txBody>
      </p:sp>
      <p:sp>
        <p:nvSpPr>
          <p:cNvPr id="3" name="Content Placeholder 2"/>
          <p:cNvSpPr>
            <a:spLocks noGrp="1"/>
          </p:cNvSpPr>
          <p:nvPr>
            <p:ph idx="1"/>
          </p:nvPr>
        </p:nvSpPr>
        <p:spPr>
          <a:xfrm>
            <a:off x="2135560" y="1052737"/>
            <a:ext cx="8229600" cy="4525963"/>
          </a:xfrm>
        </p:spPr>
        <p:txBody>
          <a:bodyPr>
            <a:normAutofit/>
          </a:bodyPr>
          <a:lstStyle/>
          <a:p>
            <a:endParaRPr lang="en-GB" dirty="0">
              <a:latin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cs typeface="Calibri" panose="020F0502020204030204" pitchFamily="34" charset="0"/>
              </a:rPr>
              <a:t>You might have seen the wind used in lots of different ways.</a:t>
            </a:r>
          </a:p>
          <a:p>
            <a:endParaRPr lang="en-GB" dirty="0"/>
          </a:p>
          <a:p>
            <a:endParaRPr lang="en-GB" dirty="0"/>
          </a:p>
          <a:p>
            <a:endParaRPr lang="en-GB" dirty="0"/>
          </a:p>
        </p:txBody>
      </p:sp>
      <p:pic>
        <p:nvPicPr>
          <p:cNvPr id="2050" name="Picture 2" descr="C:\Users\TEMP.DS.001\AppData\Local\Microsoft\Windows\Temporary Internet Files\Content.IE5\FMEDF9IB\350px-Seabird_half_rater[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25536" y="4088610"/>
            <a:ext cx="2195683" cy="2572086"/>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TEMP.DS.001\AppData\Local\Microsoft\Windows\Temporary Internet Files\Content.IE5\FMEDF9IB\windmill-297548_64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0242" y="2693143"/>
            <a:ext cx="2520280" cy="326514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Users\TEMP.DS.001\AppData\Local\Microsoft\Windows\Temporary Internet Files\Content.IE5\S4YV6M06\kite-150122_640[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4880" y="6032396"/>
            <a:ext cx="5040560" cy="2520280"/>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19"/>
          <p:cNvSpPr/>
          <p:nvPr/>
        </p:nvSpPr>
        <p:spPr>
          <a:xfrm>
            <a:off x="1527212" y="6208461"/>
            <a:ext cx="9143999" cy="650895"/>
          </a:xfrm>
          <a:prstGeom prst="rect">
            <a:avLst/>
          </a:prstGeom>
          <a:solidFill>
            <a:schemeClr val="accent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4" name="Picture 6" descr="C:\Users\TEMP.DS.001\AppData\Local\Microsoft\Windows\Temporary Internet Files\Content.IE5\FMEDF9IB\204274587_aeb05155c5_z[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94147" y="2836153"/>
            <a:ext cx="9191068" cy="4024740"/>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8"/>
          <p:cNvGrpSpPr/>
          <p:nvPr/>
        </p:nvGrpSpPr>
        <p:grpSpPr>
          <a:xfrm>
            <a:off x="5937883" y="5069853"/>
            <a:ext cx="108012" cy="179998"/>
            <a:chOff x="7518737" y="868310"/>
            <a:chExt cx="437639" cy="247579"/>
          </a:xfrm>
        </p:grpSpPr>
        <p:sp>
          <p:nvSpPr>
            <p:cNvPr id="6" name="Explosion 1 5"/>
            <p:cNvSpPr/>
            <p:nvPr/>
          </p:nvSpPr>
          <p:spPr>
            <a:xfrm>
              <a:off x="7518737" y="868310"/>
              <a:ext cx="216024" cy="224835"/>
            </a:xfrm>
            <a:prstGeom prst="irregularSeal1">
              <a:avLst/>
            </a:prstGeom>
            <a:solidFill>
              <a:schemeClr val="tx1">
                <a:lumMod val="65000"/>
                <a:lumOff val="35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Connector 7"/>
            <p:cNvCxnSpPr/>
            <p:nvPr/>
          </p:nvCxnSpPr>
          <p:spPr>
            <a:xfrm>
              <a:off x="7596336" y="980728"/>
              <a:ext cx="360040" cy="135161"/>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44" name="Group 43"/>
          <p:cNvGrpSpPr/>
          <p:nvPr/>
        </p:nvGrpSpPr>
        <p:grpSpPr>
          <a:xfrm>
            <a:off x="6045895" y="5194655"/>
            <a:ext cx="108012" cy="179998"/>
            <a:chOff x="7518737" y="868310"/>
            <a:chExt cx="437639" cy="247579"/>
          </a:xfrm>
        </p:grpSpPr>
        <p:sp>
          <p:nvSpPr>
            <p:cNvPr id="45" name="Explosion 1 44"/>
            <p:cNvSpPr/>
            <p:nvPr/>
          </p:nvSpPr>
          <p:spPr>
            <a:xfrm>
              <a:off x="7518737" y="868310"/>
              <a:ext cx="216024" cy="224835"/>
            </a:xfrm>
            <a:prstGeom prst="irregularSeal1">
              <a:avLst/>
            </a:prstGeom>
            <a:solidFill>
              <a:schemeClr val="tx1">
                <a:lumMod val="65000"/>
                <a:lumOff val="35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6" name="Straight Connector 45"/>
            <p:cNvCxnSpPr/>
            <p:nvPr/>
          </p:nvCxnSpPr>
          <p:spPr>
            <a:xfrm>
              <a:off x="7596336" y="980728"/>
              <a:ext cx="360040" cy="135161"/>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59" name="Group 58"/>
          <p:cNvGrpSpPr/>
          <p:nvPr/>
        </p:nvGrpSpPr>
        <p:grpSpPr>
          <a:xfrm>
            <a:off x="5972370" y="5010219"/>
            <a:ext cx="108012" cy="179998"/>
            <a:chOff x="7518737" y="868310"/>
            <a:chExt cx="437639" cy="247579"/>
          </a:xfrm>
        </p:grpSpPr>
        <p:sp>
          <p:nvSpPr>
            <p:cNvPr id="60" name="Explosion 1 59"/>
            <p:cNvSpPr/>
            <p:nvPr/>
          </p:nvSpPr>
          <p:spPr>
            <a:xfrm>
              <a:off x="7518737" y="868310"/>
              <a:ext cx="216024" cy="224835"/>
            </a:xfrm>
            <a:prstGeom prst="irregularSeal1">
              <a:avLst/>
            </a:prstGeom>
            <a:solidFill>
              <a:schemeClr val="tx1">
                <a:lumMod val="65000"/>
                <a:lumOff val="35000"/>
              </a:schemeClr>
            </a:solidFill>
            <a:ln w="127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1" name="Straight Connector 60"/>
            <p:cNvCxnSpPr/>
            <p:nvPr/>
          </p:nvCxnSpPr>
          <p:spPr>
            <a:xfrm>
              <a:off x="7596336" y="980728"/>
              <a:ext cx="360040" cy="135161"/>
            </a:xfrm>
            <a:prstGeom prst="line">
              <a:avLst/>
            </a:prstGeom>
            <a:ln w="127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86355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51"/>
                                        </p:tgtEl>
                                        <p:attrNameLst>
                                          <p:attrName>style.visibility</p:attrName>
                                        </p:attrNameLst>
                                      </p:cBhvr>
                                      <p:to>
                                        <p:strVal val="visible"/>
                                      </p:to>
                                    </p:set>
                                    <p:animEffect transition="in" filter="fade">
                                      <p:cBhvr>
                                        <p:cTn id="7" dur="500"/>
                                        <p:tgtEl>
                                          <p:spTgt spid="2051"/>
                                        </p:tgtEl>
                                      </p:cBhvr>
                                    </p:animEffect>
                                  </p:childTnLst>
                                </p:cTn>
                              </p:par>
                            </p:childTnLst>
                          </p:cTn>
                        </p:par>
                      </p:childTnLst>
                    </p:cTn>
                  </p:par>
                  <p:par>
                    <p:cTn id="8" fill="hold">
                      <p:stCondLst>
                        <p:cond delay="indefinite"/>
                      </p:stCondLst>
                      <p:childTnLst>
                        <p:par>
                          <p:cTn id="9" fill="hold">
                            <p:stCondLst>
                              <p:cond delay="0"/>
                            </p:stCondLst>
                            <p:childTnLst>
                              <p:par>
                                <p:cTn id="10" presetID="0" presetClass="path" presetSubtype="0" accel="50000" decel="50000" fill="hold" nodeType="clickEffect">
                                  <p:stCondLst>
                                    <p:cond delay="0"/>
                                  </p:stCondLst>
                                  <p:childTnLst>
                                    <p:animMotion origin="layout" path="M 1.38889E-6 0 C 0.00798 -0.00671 0.01215 -0.01273 0.02066 -0.01736 C 0.02517 -0.02315 0.03403 -0.0338 0.03767 -0.04236 C 0.05226 -0.07778 0.03229 -0.0375 0.04514 -0.06227 C 0.0526 -0.09306 0.04427 -0.06389 0.05451 -0.08704 C 0.06076 -0.10231 0.06371 -0.1169 0.07483 -0.12731 C 0.08368 -0.14468 0.07882 -0.13889 0.08785 -0.14722 C 0.09548 -0.16227 0.10955 -0.17361 0.12153 -0.18241 C 0.15156 -0.20347 0.1842 -0.21875 0.21684 -0.22986 C 0.22448 -0.23681 0.23472 -0.24028 0.2434 -0.24468 C 0.25347 -0.25324 0.26354 -0.2669 0.27517 -0.27176 C 0.27691 -0.27431 0.2783 -0.27824 0.2809 -0.27963 C 0.28403 -0.28194 0.29219 -0.28426 0.29219 -0.28403 C 0.29826 -0.30116 0.29392 -0.29167 0.30694 -0.30926 C 0.31233 -0.31713 0.31267 -0.32546 0.31996 -0.33218 C 0.32135 -0.3338 0.32187 -0.3375 0.32361 -0.33981 C 0.32552 -0.34074 0.3283 -0.34005 0.32951 -0.34144 C 0.33281 -0.3463 0.33455 -0.35185 0.3368 -0.35671 C 0.3434 -0.36875 0.35295 -0.37917 0.35955 -0.39167 C 0.36458 -0.41227 0.35642 -0.38287 0.36892 -0.40694 C 0.37274 -0.41366 0.37135 -0.42338 0.37448 -0.43125 C 0.37812 -0.44051 0.38351 -0.45093 0.3875 -0.45856 C 0.39323 -0.48171 0.40486 -0.4963 0.41562 -0.51366 C 0.42257 -0.52454 0.42673 -0.53565 0.43628 -0.54375 C 0.44201 -0.55509 0.45382 -0.56019 0.46267 -0.56829 C 0.46597 -0.5713 0.47378 -0.57338 0.47378 -0.57315 C 0.48403 -0.5831 0.49288 -0.5912 0.50382 -0.59838 C 0.51163 -0.6037 0.51562 -0.61019 0.52413 -0.61296 C 0.53819 -0.62292 0.55243 -0.63218 0.56753 -0.63588 C 0.58854 -0.64722 0.61076 -0.65394 0.63108 -0.66528 C 0.64878 -0.67616 0.66545 -0.6875 0.68351 -0.69653 C 0.69358 -0.70602 0.70434 -0.71065 0.71545 -0.71829 C 0.72604 -0.725 0.73403 -0.73542 0.74531 -0.74028 C 0.75121 -0.74606 0.75833 -0.74722 0.76423 -0.75301 C 0.77587 -0.76458 0.76285 -0.7581 0.77708 -0.76343 C 0.78646 -0.77106 0.79427 -0.77963 0.80538 -0.78287 C 0.82847 -0.79815 0.85156 -0.81134 0.87465 -0.82523 C 0.8842 -0.83102 0.89323 -0.83981 0.90295 -0.84514 C 0.90851 -0.84769 0.91423 -0.84931 0.91979 -0.85255 C 0.93368 -0.86042 0.94705 -0.87176 0.96094 -0.87986 C 0.96962 -0.88472 0.9743 -0.89213 0.98351 -0.89514 C 1.01632 -0.9169 1.04948 -0.94236 1.08455 -0.95718 C 1.09618 -0.96736 1.08385 -0.95764 1.09774 -0.96458 C 1.10243 -0.96713 1.10625 -0.97222 1.11076 -0.97454 C 1.11389 -0.97616 1.11719 -0.97593 1.12031 -0.97731 C 1.12344 -0.97847 1.12639 -0.98056 1.12969 -0.98218 C 1.13802 -0.99352 1.15173 -0.99769 1.16319 -1.00185 C 1.18767 -1.01181 1.21233 -1.02361 1.23837 -1.02454 C 1.26823 -1.02546 1.29826 -1.02569 1.3283 -1.02685 C 1.33854 -1.03148 1.34965 -1.03333 1.36024 -1.03704 C 1.37309 -1.04167 1.38472 -1.04977 1.39757 -1.05417 C 1.4066 -1.0625 1.40104 -1.0581 1.41441 -1.06458 C 1.41667 -1.06528 1.41805 -1.06806 1.42014 -1.06944 C 1.42969 -1.07454 1.43993 -1.08009 1.45017 -1.08403 C 1.45868 -1.09583 1.4533 -1.08981 1.46684 -1.10139 C 1.46927 -1.10347 1.47274 -1.10903 1.47274 -1.10856 " pathEditMode="relative" rAng="0" ptsTypes="fffffffffffffffffffffffffffffffffffffffffffffffffffffffA">
                                      <p:cBhvr>
                                        <p:cTn id="11" dur="5000" fill="hold"/>
                                        <p:tgtEl>
                                          <p:spTgt spid="2052"/>
                                        </p:tgtEl>
                                        <p:attrNameLst>
                                          <p:attrName>ppt_x</p:attrName>
                                          <p:attrName>ppt_y</p:attrName>
                                        </p:attrNameLst>
                                      </p:cBhvr>
                                      <p:rCtr x="73628" y="-55463"/>
                                    </p:animMotion>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1250"/>
                                        <p:tgtEl>
                                          <p:spTgt spid="2051"/>
                                        </p:tgtEl>
                                      </p:cBhvr>
                                    </p:animEffect>
                                    <p:set>
                                      <p:cBhvr>
                                        <p:cTn id="16" dur="1" fill="hold">
                                          <p:stCondLst>
                                            <p:cond delay="1249"/>
                                          </p:stCondLst>
                                        </p:cTn>
                                        <p:tgtEl>
                                          <p:spTgt spid="2051"/>
                                        </p:tgtEl>
                                        <p:attrNameLst>
                                          <p:attrName>style.visibility</p:attrName>
                                        </p:attrNameLst>
                                      </p:cBhvr>
                                      <p:to>
                                        <p:strVal val="hidden"/>
                                      </p:to>
                                    </p:set>
                                  </p:childTnLst>
                                </p:cTn>
                              </p:par>
                              <p:par>
                                <p:cTn id="17" presetID="42" presetClass="path" presetSubtype="0" accel="50000" decel="50000" fill="hold" nodeType="withEffect">
                                  <p:stCondLst>
                                    <p:cond delay="0"/>
                                  </p:stCondLst>
                                  <p:childTnLst>
                                    <p:animMotion origin="layout" path="M 3.88889E-6 3.7037E-6 L 1.34774 0.0206 " pathEditMode="relative" rAng="0" ptsTypes="AA">
                                      <p:cBhvr>
                                        <p:cTn id="18" dur="5000" fill="hold"/>
                                        <p:tgtEl>
                                          <p:spTgt spid="2050"/>
                                        </p:tgtEl>
                                        <p:attrNameLst>
                                          <p:attrName>ppt_x</p:attrName>
                                          <p:attrName>ppt_y</p:attrName>
                                        </p:attrNameLst>
                                      </p:cBhvr>
                                      <p:rCtr x="67378" y="1019"/>
                                    </p:animMotion>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054"/>
                                        </p:tgtEl>
                                        <p:attrNameLst>
                                          <p:attrName>style.visibility</p:attrName>
                                        </p:attrNameLst>
                                      </p:cBhvr>
                                      <p:to>
                                        <p:strVal val="visible"/>
                                      </p:to>
                                    </p:set>
                                    <p:animEffect transition="in" filter="fade">
                                      <p:cBhvr>
                                        <p:cTn id="23" dur="3000"/>
                                        <p:tgtEl>
                                          <p:spTgt spid="2054"/>
                                        </p:tgtEl>
                                      </p:cBhvr>
                                    </p:animEffect>
                                  </p:childTnLst>
                                </p:cTn>
                              </p:par>
                              <p:par>
                                <p:cTn id="24" presetID="10" presetClass="exit" presetSubtype="0" fill="hold" nodeType="withEffect">
                                  <p:stCondLst>
                                    <p:cond delay="0"/>
                                  </p:stCondLst>
                                  <p:childTnLst>
                                    <p:animEffect transition="out" filter="fade">
                                      <p:cBhvr>
                                        <p:cTn id="25" dur="2000"/>
                                        <p:tgtEl>
                                          <p:spTgt spid="2051"/>
                                        </p:tgtEl>
                                      </p:cBhvr>
                                    </p:animEffect>
                                    <p:set>
                                      <p:cBhvr>
                                        <p:cTn id="26" dur="1" fill="hold">
                                          <p:stCondLst>
                                            <p:cond delay="1999"/>
                                          </p:stCondLst>
                                        </p:cTn>
                                        <p:tgtEl>
                                          <p:spTgt spid="2051"/>
                                        </p:tgtEl>
                                        <p:attrNameLst>
                                          <p:attrName>style.visibility</p:attrName>
                                        </p:attrNameLst>
                                      </p:cBhvr>
                                      <p:to>
                                        <p:strVal val="hidden"/>
                                      </p:to>
                                    </p:set>
                                  </p:childTnLst>
                                </p:cTn>
                              </p:par>
                              <p:par>
                                <p:cTn id="27" presetID="1" presetClass="entr" presetSubtype="0" fill="hold" nodeType="withEffect">
                                  <p:stCondLst>
                                    <p:cond delay="0"/>
                                  </p:stCondLst>
                                  <p:childTnLst>
                                    <p:set>
                                      <p:cBhvr>
                                        <p:cTn id="28" dur="1" fill="hold">
                                          <p:stCondLst>
                                            <p:cond delay="0"/>
                                          </p:stCondLst>
                                        </p:cTn>
                                        <p:tgtEl>
                                          <p:spTgt spid="2052"/>
                                        </p:tgtEl>
                                        <p:attrNameLst>
                                          <p:attrName>style.visibility</p:attrName>
                                        </p:attrNameLst>
                                      </p:cBhvr>
                                      <p:to>
                                        <p:strVal val="visible"/>
                                      </p:to>
                                    </p:set>
                                  </p:childTnLst>
                                </p:cTn>
                              </p:par>
                            </p:childTnLst>
                          </p:cTn>
                        </p:par>
                        <p:par>
                          <p:cTn id="29" fill="hold">
                            <p:stCondLst>
                              <p:cond delay="3000"/>
                            </p:stCondLst>
                            <p:childTnLst>
                              <p:par>
                                <p:cTn id="30" presetID="1" presetClass="entr" presetSubtype="0" fill="hold" nodeType="afterEffect">
                                  <p:stCondLst>
                                    <p:cond delay="0"/>
                                  </p:stCondLst>
                                  <p:childTnLst>
                                    <p:set>
                                      <p:cBhvr>
                                        <p:cTn id="31" dur="1" fill="hold">
                                          <p:stCondLst>
                                            <p:cond delay="0"/>
                                          </p:stCondLst>
                                        </p:cTn>
                                        <p:tgtEl>
                                          <p:spTgt spid="44"/>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59"/>
                                        </p:tgtEl>
                                        <p:attrNameLst>
                                          <p:attrName>style.visibility</p:attrName>
                                        </p:attrNameLst>
                                      </p:cBhvr>
                                      <p:to>
                                        <p:strVal val="visible"/>
                                      </p:to>
                                    </p:set>
                                  </p:childTnLst>
                                </p:cTn>
                              </p:par>
                              <p:par>
                                <p:cTn id="36" presetID="1" presetClass="entr" presetSubtype="0" fill="hold" nodeType="withEffect">
                                  <p:stCondLst>
                                    <p:cond delay="0"/>
                                  </p:stCondLst>
                                  <p:childTnLst>
                                    <p:set>
                                      <p:cBhvr>
                                        <p:cTn id="37" dur="1" fill="hold">
                                          <p:stCondLst>
                                            <p:cond delay="0"/>
                                          </p:stCondLst>
                                        </p:cTn>
                                        <p:tgtEl>
                                          <p:spTgt spid="44"/>
                                        </p:tgtEl>
                                        <p:attrNameLst>
                                          <p:attrName>style.visibility</p:attrName>
                                        </p:attrNameLst>
                                      </p:cBhvr>
                                      <p:to>
                                        <p:strVal val="visible"/>
                                      </p:to>
                                    </p:set>
                                  </p:childTnLst>
                                </p:cTn>
                              </p:par>
                              <p:par>
                                <p:cTn id="38" presetID="1" presetClass="entr" presetSubtype="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childTnLst>
                                </p:cTn>
                              </p:par>
                              <p:par>
                                <p:cTn id="40" presetID="0" presetClass="path" presetSubtype="0" accel="50000" decel="50000" fill="hold" nodeType="withEffect">
                                  <p:stCondLst>
                                    <p:cond delay="0"/>
                                  </p:stCondLst>
                                  <p:childTnLst>
                                    <p:animMotion origin="layout" path="M -0.03646 -0.00092 C -0.06076 -0.00416 -0.08229 -0.02152 -0.10625 -0.02731 C -0.12778 -0.0324 -0.15104 -0.03032 -0.17291 -0.03148 C -0.1842 -0.03449 -0.19774 -0.03518 -0.20833 -0.03981 C -0.21979 -0.0449 -0.23055 -0.05 -0.24271 -0.05231 C -0.25035 -0.05625 -0.25781 -0.05949 -0.26562 -0.06203 C -0.27291 -0.06851 -0.26354 -0.06111 -0.27604 -0.0662 C -0.2842 -0.06944 -0.29149 -0.07546 -0.3 -0.07731 C -0.30538 -0.08101 -0.31128 -0.08194 -0.31666 -0.08564 C -0.35903 -0.11388 -0.40104 -0.14467 -0.44896 -0.1537 C -0.45712 -0.15925 -0.46614 -0.15833 -0.475 -0.16064 C -0.49028 -0.16481 -0.50625 -0.17129 -0.52187 -0.17314 C -0.54427 -0.17592 -0.52187 -0.17268 -0.54583 -0.17731 C -0.55173 -0.17847 -0.55243 -0.17824 -0.55729 -0.18009 C -0.55833 -0.18055 -0.56042 -0.18148 -0.56042 -0.18148 " pathEditMode="relative" ptsTypes="ffffffffffffffA">
                                      <p:cBhvr>
                                        <p:cTn id="41" dur="3000" fill="hold"/>
                                        <p:tgtEl>
                                          <p:spTgt spid="9"/>
                                        </p:tgtEl>
                                        <p:attrNameLst>
                                          <p:attrName>ppt_x</p:attrName>
                                          <p:attrName>ppt_y</p:attrName>
                                        </p:attrNameLst>
                                      </p:cBhvr>
                                    </p:animMotion>
                                  </p:childTnLst>
                                </p:cTn>
                              </p:par>
                              <p:par>
                                <p:cTn id="42" presetID="0" presetClass="path" presetSubtype="0" accel="50000" decel="50000" fill="hold" nodeType="withEffect">
                                  <p:stCondLst>
                                    <p:cond delay="0"/>
                                  </p:stCondLst>
                                  <p:childTnLst>
                                    <p:animMotion origin="layout" path="M -0.03403 -0.0088 C -0.04097 -0.00926 -0.04792 -0.00857 -0.05486 -0.01019 C -0.05851 -0.01111 -0.06163 -0.01458 -0.06528 -0.01574 C -0.07274 -0.01829 -0.08055 -0.01945 -0.08819 -0.0213 C -0.09878 -0.02384 -0.10989 -0.02292 -0.12048 -0.02546 C -0.15347 -0.0338 -0.18594 -0.04283 -0.21944 -0.0463 C -0.25642 -0.05463 -0.30399 -0.05116 -0.33923 -0.05185 C -0.35538 -0.05625 -0.37187 -0.06088 -0.38819 -0.06296 C -0.39739 -0.06713 -0.40677 -0.06991 -0.41632 -0.0713 C -0.42743 -0.075 -0.43837 -0.08102 -0.44965 -0.0838 C -0.46927 -0.08866 -0.48906 -0.09329 -0.50903 -0.09491 C -0.51892 -0.09815 -0.53229 -0.10046 -0.54132 -0.10602 C -0.54514 -0.10833 -0.54896 -0.11042 -0.55278 -0.11296 C -0.55382 -0.11366 -0.5559 -0.11574 -0.5559 -0.11574 " pathEditMode="relative" ptsTypes="fffffffffffffA">
                                      <p:cBhvr>
                                        <p:cTn id="43" dur="3000" fill="hold"/>
                                        <p:tgtEl>
                                          <p:spTgt spid="59"/>
                                        </p:tgtEl>
                                        <p:attrNameLst>
                                          <p:attrName>ppt_x</p:attrName>
                                          <p:attrName>ppt_y</p:attrName>
                                        </p:attrNameLst>
                                      </p:cBhvr>
                                    </p:animMotion>
                                  </p:childTnLst>
                                </p:cTn>
                              </p:par>
                              <p:par>
                                <p:cTn id="44" presetID="0" presetClass="path" presetSubtype="0" accel="50000" decel="50000" fill="hold" nodeType="withEffect">
                                  <p:stCondLst>
                                    <p:cond delay="0"/>
                                  </p:stCondLst>
                                  <p:childTnLst>
                                    <p:animMotion origin="layout" path="M -0.03785 -0.00116 C -0.04931 -0.00486 -0.06181 -0.00509 -0.07344 -0.00671 C -0.08733 -0.01134 -0.10174 -0.01088 -0.11597 -0.01366 C -0.13698 -0.01273 -0.15278 -0.01088 -0.17222 -0.0081 C -0.20764 -0.00879 -0.229 -0.00995 -0.25972 -0.01504 C -0.26667 -0.01944 -0.27431 -0.02153 -0.28177 -0.02338 C -0.28924 -0.02847 -0.2974 -0.03032 -0.30556 -0.0331 C -0.32292 -0.03889 -0.33889 -0.04676 -0.3566 -0.04977 C -0.36875 -0.05764 -0.40087 -0.05625 -0.41181 -0.05671 C -0.42222 -0.05856 -0.43264 -0.06041 -0.44306 -0.06227 C -0.44966 -0.06528 -0.45625 -0.06759 -0.46285 -0.0706 C -0.46563 -0.07176 -0.47118 -0.07338 -0.47118 -0.07338 C -0.47535 -0.07708 -0.48091 -0.08009 -0.48577 -0.08171 C -0.48976 -0.08518 -0.49427 -0.0868 -0.49827 -0.09004 C -0.50521 -0.09583 -0.51198 -0.10116 -0.52014 -0.10393 C -0.53021 -0.11296 -0.54393 -0.11551 -0.55556 -0.1206 C -0.5592 -0.12222 -0.56233 -0.1243 -0.56598 -0.12616 C -0.56806 -0.12731 -0.57223 -0.12893 -0.57223 -0.12893 " pathEditMode="relative" ptsTypes="fffffffffffffffffA">
                                      <p:cBhvr>
                                        <p:cTn id="45" dur="3000" fill="hold"/>
                                        <p:tgtEl>
                                          <p:spTgt spid="4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31504" y="476672"/>
            <a:ext cx="8928992" cy="1143000"/>
          </a:xfrm>
        </p:spPr>
        <p:txBody>
          <a:bodyPr>
            <a:normAutofit fontScale="90000"/>
          </a:bodyPr>
          <a:lstStyle/>
          <a:p>
            <a:r>
              <a:rPr lang="en-GB" sz="4200" b="1" dirty="0">
                <a:latin typeface="+mn-lt"/>
              </a:rPr>
              <a:t>Where Does Wind Come From?</a:t>
            </a:r>
            <a:br>
              <a:rPr lang="en-GB" b="1" dirty="0">
                <a:latin typeface="+mn-lt"/>
              </a:rPr>
            </a:br>
            <a:endParaRPr lang="en-GB" b="1" dirty="0">
              <a:latin typeface="+mn-lt"/>
            </a:endParaRPr>
          </a:p>
        </p:txBody>
      </p:sp>
      <p:sp>
        <p:nvSpPr>
          <p:cNvPr id="3" name="Content Placeholder 2"/>
          <p:cNvSpPr>
            <a:spLocks noGrp="1"/>
          </p:cNvSpPr>
          <p:nvPr>
            <p:ph idx="1"/>
          </p:nvPr>
        </p:nvSpPr>
        <p:spPr>
          <a:xfrm>
            <a:off x="1991544" y="1484785"/>
            <a:ext cx="8229600" cy="4525963"/>
          </a:xfrm>
        </p:spPr>
        <p:txBody>
          <a:bodyPr>
            <a:noAutofit/>
          </a:bodyPr>
          <a:lstStyle/>
          <a:p>
            <a:pPr marL="0" indent="0">
              <a:buNone/>
            </a:pPr>
            <a:r>
              <a:rPr lang="en-GB" dirty="0"/>
              <a:t>We need to thank the sun.</a:t>
            </a:r>
          </a:p>
          <a:p>
            <a:endParaRPr lang="en-GB" dirty="0"/>
          </a:p>
          <a:p>
            <a:pPr marL="0" indent="0">
              <a:buNone/>
            </a:pPr>
            <a:r>
              <a:rPr lang="en-GB" dirty="0"/>
              <a:t>As the sun warms the ground and sea it also warms the air.</a:t>
            </a:r>
          </a:p>
          <a:p>
            <a:endParaRPr lang="en-GB" dirty="0"/>
          </a:p>
          <a:p>
            <a:pPr marL="0" indent="0">
              <a:buNone/>
            </a:pPr>
            <a:r>
              <a:rPr lang="en-GB" dirty="0"/>
              <a:t>When air gets hotter it rises.</a:t>
            </a:r>
          </a:p>
          <a:p>
            <a:endParaRPr lang="en-GB" dirty="0"/>
          </a:p>
          <a:p>
            <a:pPr marL="0" indent="0">
              <a:buNone/>
            </a:pPr>
            <a:r>
              <a:rPr lang="en-GB" dirty="0"/>
              <a:t>When the hot air rises, the space it leaves is replaced by cold air, which is heavier. This rushing movement of air is the wind.</a:t>
            </a:r>
          </a:p>
        </p:txBody>
      </p:sp>
      <p:pic>
        <p:nvPicPr>
          <p:cNvPr id="9219" name="Picture 3" descr="C:\Users\TEMP.DS.001\AppData\Local\Microsoft\Windows\Temporary Internet Files\Content.IE5\S4YV6M06\3421492493_6a1d15c82e_z[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99196" y="3372785"/>
            <a:ext cx="1853605" cy="1152134"/>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TEMP.DS.001\AppData\Local\Microsoft\Windows\Temporary Internet Files\Content.IE5\0B1F38YX\Wind_Turbine_Sunset_(Gilliam_County,_Oregon_scenic_images)_(gilDA0039)[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2104" y="3068960"/>
            <a:ext cx="3096344" cy="1899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8392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40519" y="-34280"/>
            <a:ext cx="9144000" cy="357301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5" name="Picture 2" descr="C:\Users\TEMP.DS.001\AppData\Local\Microsoft\Windows\Temporary Internet Files\Content.IE5\FMEDF9IB\Finn_insigna[1].png"/>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3380991">
            <a:off x="3493266" y="1601668"/>
            <a:ext cx="1612364" cy="301120"/>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8"/>
          <p:cNvSpPr/>
          <p:nvPr/>
        </p:nvSpPr>
        <p:spPr>
          <a:xfrm>
            <a:off x="1514897" y="2452886"/>
            <a:ext cx="5905578" cy="2491080"/>
          </a:xfrm>
          <a:custGeom>
            <a:avLst/>
            <a:gdLst>
              <a:gd name="connsiteX0" fmla="*/ 33962 w 3855136"/>
              <a:gd name="connsiteY0" fmla="*/ 190792 h 2491080"/>
              <a:gd name="connsiteX1" fmla="*/ 333999 w 3855136"/>
              <a:gd name="connsiteY1" fmla="*/ 119354 h 2491080"/>
              <a:gd name="connsiteX2" fmla="*/ 876924 w 3855136"/>
              <a:gd name="connsiteY2" fmla="*/ 319379 h 2491080"/>
              <a:gd name="connsiteX3" fmla="*/ 1305549 w 3855136"/>
              <a:gd name="connsiteY3" fmla="*/ 333667 h 2491080"/>
              <a:gd name="connsiteX4" fmla="*/ 1462712 w 3855136"/>
              <a:gd name="connsiteY4" fmla="*/ 748004 h 2491080"/>
              <a:gd name="connsiteX5" fmla="*/ 1791324 w 3855136"/>
              <a:gd name="connsiteY5" fmla="*/ 1005179 h 2491080"/>
              <a:gd name="connsiteX6" fmla="*/ 2377112 w 3855136"/>
              <a:gd name="connsiteY6" fmla="*/ 1048042 h 2491080"/>
              <a:gd name="connsiteX7" fmla="*/ 2805737 w 3855136"/>
              <a:gd name="connsiteY7" fmla="*/ 1105192 h 2491080"/>
              <a:gd name="connsiteX8" fmla="*/ 3320087 w 3855136"/>
              <a:gd name="connsiteY8" fmla="*/ 1105192 h 2491080"/>
              <a:gd name="connsiteX9" fmla="*/ 3534399 w 3855136"/>
              <a:gd name="connsiteY9" fmla="*/ 1162342 h 2491080"/>
              <a:gd name="connsiteX10" fmla="*/ 3634412 w 3855136"/>
              <a:gd name="connsiteY10" fmla="*/ 1219492 h 2491080"/>
              <a:gd name="connsiteX11" fmla="*/ 3848724 w 3855136"/>
              <a:gd name="connsiteY11" fmla="*/ 1348079 h 2491080"/>
              <a:gd name="connsiteX12" fmla="*/ 3362949 w 3855136"/>
              <a:gd name="connsiteY12" fmla="*/ 1519529 h 2491080"/>
              <a:gd name="connsiteX13" fmla="*/ 3077199 w 3855136"/>
              <a:gd name="connsiteY13" fmla="*/ 1733842 h 2491080"/>
              <a:gd name="connsiteX14" fmla="*/ 2519987 w 3855136"/>
              <a:gd name="connsiteY14" fmla="*/ 1848142 h 2491080"/>
              <a:gd name="connsiteX15" fmla="*/ 2234237 w 3855136"/>
              <a:gd name="connsiteY15" fmla="*/ 1876717 h 2491080"/>
              <a:gd name="connsiteX16" fmla="*/ 1577012 w 3855136"/>
              <a:gd name="connsiteY16" fmla="*/ 1833854 h 2491080"/>
              <a:gd name="connsiteX17" fmla="*/ 1305549 w 3855136"/>
              <a:gd name="connsiteY17" fmla="*/ 2162467 h 2491080"/>
              <a:gd name="connsiteX18" fmla="*/ 1091237 w 3855136"/>
              <a:gd name="connsiteY18" fmla="*/ 2219617 h 2491080"/>
              <a:gd name="connsiteX19" fmla="*/ 748337 w 3855136"/>
              <a:gd name="connsiteY19" fmla="*/ 2262479 h 2491080"/>
              <a:gd name="connsiteX20" fmla="*/ 405437 w 3855136"/>
              <a:gd name="connsiteY20" fmla="*/ 2348204 h 2491080"/>
              <a:gd name="connsiteX21" fmla="*/ 119687 w 3855136"/>
              <a:gd name="connsiteY21" fmla="*/ 2333917 h 2491080"/>
              <a:gd name="connsiteX22" fmla="*/ 19674 w 3855136"/>
              <a:gd name="connsiteY22" fmla="*/ 2333917 h 2491080"/>
              <a:gd name="connsiteX23" fmla="*/ 33962 w 3855136"/>
              <a:gd name="connsiteY23" fmla="*/ 190792 h 249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5136" h="2491080">
                <a:moveTo>
                  <a:pt x="33962" y="190792"/>
                </a:moveTo>
                <a:cubicBezTo>
                  <a:pt x="86349" y="-178302"/>
                  <a:pt x="193505" y="97923"/>
                  <a:pt x="333999" y="119354"/>
                </a:cubicBezTo>
                <a:cubicBezTo>
                  <a:pt x="474493" y="140785"/>
                  <a:pt x="714999" y="283660"/>
                  <a:pt x="876924" y="319379"/>
                </a:cubicBezTo>
                <a:cubicBezTo>
                  <a:pt x="1038849" y="355098"/>
                  <a:pt x="1207918" y="262229"/>
                  <a:pt x="1305549" y="333667"/>
                </a:cubicBezTo>
                <a:cubicBezTo>
                  <a:pt x="1403180" y="405105"/>
                  <a:pt x="1381750" y="636085"/>
                  <a:pt x="1462712" y="748004"/>
                </a:cubicBezTo>
                <a:cubicBezTo>
                  <a:pt x="1543675" y="859923"/>
                  <a:pt x="1638924" y="955173"/>
                  <a:pt x="1791324" y="1005179"/>
                </a:cubicBezTo>
                <a:cubicBezTo>
                  <a:pt x="1943724" y="1055185"/>
                  <a:pt x="2208043" y="1031373"/>
                  <a:pt x="2377112" y="1048042"/>
                </a:cubicBezTo>
                <a:cubicBezTo>
                  <a:pt x="2546181" y="1064711"/>
                  <a:pt x="2648575" y="1095667"/>
                  <a:pt x="2805737" y="1105192"/>
                </a:cubicBezTo>
                <a:cubicBezTo>
                  <a:pt x="2962899" y="1114717"/>
                  <a:pt x="3198643" y="1095667"/>
                  <a:pt x="3320087" y="1105192"/>
                </a:cubicBezTo>
                <a:cubicBezTo>
                  <a:pt x="3441531" y="1114717"/>
                  <a:pt x="3482012" y="1143292"/>
                  <a:pt x="3534399" y="1162342"/>
                </a:cubicBezTo>
                <a:cubicBezTo>
                  <a:pt x="3586787" y="1181392"/>
                  <a:pt x="3634412" y="1219492"/>
                  <a:pt x="3634412" y="1219492"/>
                </a:cubicBezTo>
                <a:cubicBezTo>
                  <a:pt x="3686800" y="1250448"/>
                  <a:pt x="3893968" y="1298073"/>
                  <a:pt x="3848724" y="1348079"/>
                </a:cubicBezTo>
                <a:cubicBezTo>
                  <a:pt x="3803480" y="1398085"/>
                  <a:pt x="3491536" y="1455235"/>
                  <a:pt x="3362949" y="1519529"/>
                </a:cubicBezTo>
                <a:cubicBezTo>
                  <a:pt x="3234362" y="1583823"/>
                  <a:pt x="3217693" y="1679073"/>
                  <a:pt x="3077199" y="1733842"/>
                </a:cubicBezTo>
                <a:cubicBezTo>
                  <a:pt x="2936705" y="1788611"/>
                  <a:pt x="2660481" y="1824330"/>
                  <a:pt x="2519987" y="1848142"/>
                </a:cubicBezTo>
                <a:cubicBezTo>
                  <a:pt x="2379493" y="1871954"/>
                  <a:pt x="2391399" y="1879098"/>
                  <a:pt x="2234237" y="1876717"/>
                </a:cubicBezTo>
                <a:cubicBezTo>
                  <a:pt x="2077075" y="1874336"/>
                  <a:pt x="1731793" y="1786229"/>
                  <a:pt x="1577012" y="1833854"/>
                </a:cubicBezTo>
                <a:cubicBezTo>
                  <a:pt x="1422231" y="1881479"/>
                  <a:pt x="1386511" y="2098173"/>
                  <a:pt x="1305549" y="2162467"/>
                </a:cubicBezTo>
                <a:cubicBezTo>
                  <a:pt x="1224587" y="2226761"/>
                  <a:pt x="1184106" y="2202948"/>
                  <a:pt x="1091237" y="2219617"/>
                </a:cubicBezTo>
                <a:cubicBezTo>
                  <a:pt x="998368" y="2236286"/>
                  <a:pt x="862637" y="2241048"/>
                  <a:pt x="748337" y="2262479"/>
                </a:cubicBezTo>
                <a:cubicBezTo>
                  <a:pt x="634037" y="2283910"/>
                  <a:pt x="510212" y="2336298"/>
                  <a:pt x="405437" y="2348204"/>
                </a:cubicBezTo>
                <a:cubicBezTo>
                  <a:pt x="300662" y="2360110"/>
                  <a:pt x="183981" y="2336298"/>
                  <a:pt x="119687" y="2333917"/>
                </a:cubicBezTo>
                <a:cubicBezTo>
                  <a:pt x="55393" y="2331536"/>
                  <a:pt x="38724" y="2688723"/>
                  <a:pt x="19674" y="2333917"/>
                </a:cubicBezTo>
                <a:cubicBezTo>
                  <a:pt x="624" y="1979111"/>
                  <a:pt x="-18425" y="559886"/>
                  <a:pt x="33962" y="190792"/>
                </a:cubicBezTo>
                <a:close/>
              </a:path>
            </a:pathLst>
          </a:custGeom>
          <a:gradFill>
            <a:gsLst>
              <a:gs pos="58000">
                <a:schemeClr val="accent6">
                  <a:lumMod val="50000"/>
                </a:schemeClr>
              </a:gs>
              <a:gs pos="100000">
                <a:schemeClr val="accent6">
                  <a:lumMod val="60000"/>
                  <a:lumOff val="40000"/>
                </a:schemeClr>
              </a:gs>
              <a:gs pos="20000">
                <a:schemeClr val="accent6">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loud 9"/>
          <p:cNvSpPr/>
          <p:nvPr/>
        </p:nvSpPr>
        <p:spPr>
          <a:xfrm>
            <a:off x="5405983" y="229224"/>
            <a:ext cx="1656184" cy="630387"/>
          </a:xfrm>
          <a:prstGeom prst="cloud">
            <a:avLst/>
          </a:prstGeom>
          <a:solidFill>
            <a:schemeClr val="bg1">
              <a:lumMod val="95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Cloud 10"/>
          <p:cNvSpPr/>
          <p:nvPr/>
        </p:nvSpPr>
        <p:spPr>
          <a:xfrm>
            <a:off x="6954210" y="1557978"/>
            <a:ext cx="838599" cy="301179"/>
          </a:xfrm>
          <a:prstGeom prst="cloud">
            <a:avLst/>
          </a:prstGeom>
          <a:solidFill>
            <a:schemeClr val="bg1">
              <a:lumMod val="95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265922" y="100809"/>
            <a:ext cx="1293262" cy="1251075"/>
          </a:xfrm>
          <a:prstGeom prst="ellipse">
            <a:avLst/>
          </a:prstGeom>
          <a:solidFill>
            <a:srgbClr val="FFC00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loud 12"/>
          <p:cNvSpPr/>
          <p:nvPr/>
        </p:nvSpPr>
        <p:spPr>
          <a:xfrm>
            <a:off x="8632161" y="606927"/>
            <a:ext cx="1584176" cy="505369"/>
          </a:xfrm>
          <a:prstGeom prst="cloud">
            <a:avLst/>
          </a:prstGeom>
          <a:solidFill>
            <a:schemeClr val="bg1">
              <a:lumMod val="95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2149203" y="4652758"/>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4228505" y="5589240"/>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5082257" y="4167309"/>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3403894" y="4194655"/>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6338792" y="3785092"/>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8976320" y="3910539"/>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8722979" y="5793204"/>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7820490" y="4943966"/>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 descr="C:\Users\TEMP.DS.001\AppData\Local\Microsoft\Windows\Temporary Internet Files\Content.IE5\FMEDF9IB\Finn_insigna[1].png"/>
          <p:cNvPicPr>
            <a:picLocks noChangeAspect="1" noChangeArrowheads="1"/>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5111878">
            <a:off x="2436990" y="2096450"/>
            <a:ext cx="1612364" cy="301120"/>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2" descr="C:\Users\TEMP.DS.001\AppData\Local\Microsoft\Windows\Temporary Internet Files\Content.IE5\FMEDF9IB\Finn_insigna[1].png"/>
          <p:cNvPicPr>
            <a:picLocks noChangeAspect="1" noChangeArrowheads="1"/>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044463">
            <a:off x="3785499" y="626994"/>
            <a:ext cx="1612364" cy="301120"/>
          </a:xfrm>
          <a:prstGeom prst="rect">
            <a:avLst/>
          </a:prstGeom>
          <a:noFill/>
          <a:extLst>
            <a:ext uri="{909E8E84-426E-40DD-AFC4-6F175D3DCCD1}">
              <a14:hiddenFill xmlns:a14="http://schemas.microsoft.com/office/drawing/2010/main">
                <a:solidFill>
                  <a:srgbClr val="FFFFFF"/>
                </a:solidFill>
              </a14:hiddenFill>
            </a:ext>
          </a:extLst>
        </p:spPr>
      </p:pic>
      <p:grpSp>
        <p:nvGrpSpPr>
          <p:cNvPr id="32" name="Group 31"/>
          <p:cNvGrpSpPr/>
          <p:nvPr/>
        </p:nvGrpSpPr>
        <p:grpSpPr>
          <a:xfrm>
            <a:off x="3160777" y="711275"/>
            <a:ext cx="4324759" cy="2204067"/>
            <a:chOff x="1636776" y="711274"/>
            <a:chExt cx="4324759" cy="2204067"/>
          </a:xfrm>
        </p:grpSpPr>
        <p:sp>
          <p:nvSpPr>
            <p:cNvPr id="33" name="TextBox 32"/>
            <p:cNvSpPr txBox="1"/>
            <p:nvPr/>
          </p:nvSpPr>
          <p:spPr>
            <a:xfrm>
              <a:off x="3065208" y="789410"/>
              <a:ext cx="2896327" cy="461665"/>
            </a:xfrm>
            <a:prstGeom prst="rect">
              <a:avLst/>
            </a:prstGeom>
            <a:noFill/>
          </p:spPr>
          <p:txBody>
            <a:bodyPr wrap="square" rtlCol="0">
              <a:spAutoFit/>
            </a:bodyPr>
            <a:lstStyle/>
            <a:p>
              <a:pPr algn="ctr"/>
              <a:r>
                <a:rPr lang="en-GB" sz="2400" b="1" dirty="0"/>
                <a:t>The hot air rises.</a:t>
              </a:r>
            </a:p>
          </p:txBody>
        </p:sp>
        <p:pic>
          <p:nvPicPr>
            <p:cNvPr id="30" name="Picture 3" descr="C:\Users\TEMP.DS.001\AppData\Local\Microsoft\Windows\Temporary Internet Files\Content.IE5\H4JOCNZB\arrow-35172_64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8709027">
              <a:off x="933151" y="1414899"/>
              <a:ext cx="2204067" cy="7968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7" name="Group 36"/>
          <p:cNvGrpSpPr/>
          <p:nvPr/>
        </p:nvGrpSpPr>
        <p:grpSpPr>
          <a:xfrm>
            <a:off x="7274816" y="678291"/>
            <a:ext cx="2896327" cy="2300044"/>
            <a:chOff x="5750815" y="757123"/>
            <a:chExt cx="2896327" cy="2300044"/>
          </a:xfrm>
        </p:grpSpPr>
        <p:pic>
          <p:nvPicPr>
            <p:cNvPr id="29" name="Picture 3" descr="C:\Users\TEMP.DS.001\AppData\Local\Microsoft\Windows\Temporary Internet Files\Content.IE5\H4JOCNZB\arrow-35172_64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714332">
              <a:off x="5800360" y="1538492"/>
              <a:ext cx="2204067" cy="641329"/>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5750815" y="2595502"/>
              <a:ext cx="2896327" cy="461665"/>
            </a:xfrm>
            <a:prstGeom prst="rect">
              <a:avLst/>
            </a:prstGeom>
            <a:noFill/>
          </p:spPr>
          <p:txBody>
            <a:bodyPr wrap="square" rtlCol="0">
              <a:spAutoFit/>
            </a:bodyPr>
            <a:lstStyle/>
            <a:p>
              <a:pPr algn="ctr"/>
              <a:r>
                <a:rPr lang="en-GB" sz="2400" b="1" dirty="0"/>
                <a:t>The colder air falls…</a:t>
              </a:r>
            </a:p>
          </p:txBody>
        </p:sp>
      </p:grpSp>
      <p:grpSp>
        <p:nvGrpSpPr>
          <p:cNvPr id="38" name="Group 37"/>
          <p:cNvGrpSpPr/>
          <p:nvPr/>
        </p:nvGrpSpPr>
        <p:grpSpPr>
          <a:xfrm>
            <a:off x="4360696" y="3690540"/>
            <a:ext cx="4996987" cy="1588057"/>
            <a:chOff x="2836695" y="3690539"/>
            <a:chExt cx="4996987" cy="1588057"/>
          </a:xfrm>
        </p:grpSpPr>
        <p:pic>
          <p:nvPicPr>
            <p:cNvPr id="1027" name="Picture 3" descr="C:\Users\TEMP.DS.001\AppData\Local\Microsoft\Windows\Temporary Internet Files\Content.IE5\H4JOCNZB\arrow-35172_640[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9258608">
              <a:off x="5629615" y="3690539"/>
              <a:ext cx="2204067" cy="730953"/>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p:cNvSpPr txBox="1"/>
            <p:nvPr/>
          </p:nvSpPr>
          <p:spPr>
            <a:xfrm>
              <a:off x="2836695" y="4447599"/>
              <a:ext cx="3142452" cy="830997"/>
            </a:xfrm>
            <a:prstGeom prst="rect">
              <a:avLst/>
            </a:prstGeom>
            <a:noFill/>
          </p:spPr>
          <p:txBody>
            <a:bodyPr wrap="square" rtlCol="0">
              <a:spAutoFit/>
            </a:bodyPr>
            <a:lstStyle/>
            <a:p>
              <a:pPr algn="ctr"/>
              <a:r>
                <a:rPr lang="en-GB" sz="2400" b="1" dirty="0"/>
                <a:t>and rushes in to replace the hot air.</a:t>
              </a:r>
            </a:p>
          </p:txBody>
        </p:sp>
      </p:grpSp>
      <p:sp>
        <p:nvSpPr>
          <p:cNvPr id="41" name="TextBox 40"/>
          <p:cNvSpPr txBox="1"/>
          <p:nvPr/>
        </p:nvSpPr>
        <p:spPr>
          <a:xfrm>
            <a:off x="3559184" y="5406192"/>
            <a:ext cx="5176586" cy="769441"/>
          </a:xfrm>
          <a:prstGeom prst="rect">
            <a:avLst/>
          </a:prstGeom>
          <a:noFill/>
        </p:spPr>
        <p:txBody>
          <a:bodyPr wrap="square" rtlCol="0">
            <a:spAutoFit/>
          </a:bodyPr>
          <a:lstStyle/>
          <a:p>
            <a:pPr algn="ctr"/>
            <a:r>
              <a:rPr lang="en-GB" sz="4400" b="1" dirty="0">
                <a:latin typeface="+mj-lt"/>
              </a:rPr>
              <a:t>WIND FLOW</a:t>
            </a:r>
          </a:p>
        </p:txBody>
      </p:sp>
      <p:sp>
        <p:nvSpPr>
          <p:cNvPr id="27" name="TextBox 26"/>
          <p:cNvSpPr txBox="1"/>
          <p:nvPr/>
        </p:nvSpPr>
        <p:spPr>
          <a:xfrm>
            <a:off x="1692882" y="2595503"/>
            <a:ext cx="2896327" cy="830997"/>
          </a:xfrm>
          <a:prstGeom prst="rect">
            <a:avLst/>
          </a:prstGeom>
          <a:noFill/>
        </p:spPr>
        <p:txBody>
          <a:bodyPr wrap="square" rtlCol="0">
            <a:spAutoFit/>
          </a:bodyPr>
          <a:lstStyle/>
          <a:p>
            <a:pPr algn="ctr"/>
            <a:r>
              <a:rPr lang="en-GB" sz="2400" b="1" dirty="0"/>
              <a:t>The sun heats the land and the air.</a:t>
            </a:r>
          </a:p>
        </p:txBody>
      </p:sp>
      <p:pic>
        <p:nvPicPr>
          <p:cNvPr id="36" name="Picture 2" descr="C:\Users\TEMP.DS.001\AppData\Local\Microsoft\Windows\Temporary Internet Files\Content.IE5\FMEDF9IB\Finn_insigna[1].png"/>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6601266">
            <a:off x="1151808" y="1909524"/>
            <a:ext cx="1612364" cy="301120"/>
          </a:xfrm>
          <a:prstGeom prst="rect">
            <a:avLst/>
          </a:prstGeom>
          <a:noFill/>
          <a:extLst>
            <a:ext uri="{909E8E84-426E-40DD-AFC4-6F175D3DCCD1}">
              <a14:hiddenFill xmlns:a14="http://schemas.microsoft.com/office/drawing/2010/main">
                <a:solidFill>
                  <a:srgbClr val="FFFFFF"/>
                </a:solidFill>
              </a14:hiddenFill>
            </a:ext>
          </a:extLst>
        </p:spPr>
      </p:pic>
      <p:grpSp>
        <p:nvGrpSpPr>
          <p:cNvPr id="47" name="Group 46"/>
          <p:cNvGrpSpPr/>
          <p:nvPr/>
        </p:nvGrpSpPr>
        <p:grpSpPr>
          <a:xfrm>
            <a:off x="1791824" y="3690538"/>
            <a:ext cx="3021121" cy="883338"/>
            <a:chOff x="267823" y="3690538"/>
            <a:chExt cx="3021121" cy="883338"/>
          </a:xfrm>
        </p:grpSpPr>
        <p:pic>
          <p:nvPicPr>
            <p:cNvPr id="31" name="Picture 3" descr="C:\Users\TEMP.DS.001\AppData\Local\Microsoft\Windows\Temporary Internet Files\Content.IE5\H4JOCNZB\arrow-35172_640[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1803552">
              <a:off x="1084877" y="3690538"/>
              <a:ext cx="2204067" cy="730953"/>
            </a:xfrm>
            <a:prstGeom prst="rect">
              <a:avLst/>
            </a:prstGeom>
            <a:noFill/>
            <a:extLst>
              <a:ext uri="{909E8E84-426E-40DD-AFC4-6F175D3DCCD1}">
                <a14:hiddenFill xmlns:a14="http://schemas.microsoft.com/office/drawing/2010/main">
                  <a:solidFill>
                    <a:srgbClr val="FFFFFF"/>
                  </a:solidFill>
                </a14:hiddenFill>
              </a:ext>
            </a:extLst>
          </p:spPr>
        </p:pic>
        <p:sp>
          <p:nvSpPr>
            <p:cNvPr id="42" name="TextBox 41"/>
            <p:cNvSpPr txBox="1"/>
            <p:nvPr/>
          </p:nvSpPr>
          <p:spPr>
            <a:xfrm>
              <a:off x="267823" y="4112211"/>
              <a:ext cx="1794623" cy="461665"/>
            </a:xfrm>
            <a:prstGeom prst="rect">
              <a:avLst/>
            </a:prstGeom>
            <a:noFill/>
          </p:spPr>
          <p:txBody>
            <a:bodyPr wrap="square" rtlCol="0">
              <a:spAutoFit/>
            </a:bodyPr>
            <a:lstStyle/>
            <a:p>
              <a:pPr algn="ctr"/>
              <a:r>
                <a:rPr lang="en-GB" sz="2400" b="1" dirty="0">
                  <a:latin typeface="Century Gothic" panose="020B0502020202020204" pitchFamily="34" charset="0"/>
                </a:rPr>
                <a:t>WIND</a:t>
              </a:r>
            </a:p>
          </p:txBody>
        </p:sp>
      </p:grpSp>
      <p:pic>
        <p:nvPicPr>
          <p:cNvPr id="39" name="Picture 4" descr="C:\Users\TEMP.DS.001\AppData\Local\Microsoft\Windows\Temporary Internet Files\Content.IE5\2R554R9K\PngMedium-Wind-Turbine-2-4649[1].gif"/>
          <p:cNvPicPr>
            <a:picLocks noChangeAspect="1" noChangeArrowheads="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flipH="1">
            <a:off x="10221287" y="2220733"/>
            <a:ext cx="805091" cy="3484385"/>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4" descr="C:\Users\TEMP.DS.001\AppData\Local\Microsoft\Windows\Temporary Internet Files\Content.IE5\2R554R9K\PngMedium-Wind-Turbine-2-4649[1].gif"/>
          <p:cNvPicPr>
            <a:picLocks noChangeAspect="1" noChangeArrowheads="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flipH="1">
            <a:off x="9627418" y="2057584"/>
            <a:ext cx="411235" cy="1779803"/>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 descr="C:\Users\TEMP.DS.001\AppData\Local\Microsoft\Windows\Temporary Internet Files\Content.IE5\2R554R9K\PngMedium-Wind-Turbine-2-4649[1].gif"/>
          <p:cNvPicPr>
            <a:picLocks noChangeAspect="1" noChangeArrowheads="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flipH="1">
            <a:off x="9911096" y="2123244"/>
            <a:ext cx="584396" cy="2529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812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500"/>
                                        <p:tgtEl>
                                          <p:spTgt spid="2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500"/>
                                        <p:tgtEl>
                                          <p:spTgt spid="32"/>
                                        </p:tgtEl>
                                      </p:cBhvr>
                                    </p:animEffect>
                                  </p:childTnLst>
                                </p:cTn>
                              </p:par>
                              <p:par>
                                <p:cTn id="13" presetID="10" presetClass="exit" presetSubtype="0" fill="hold" grpId="1" nodeType="withEffect">
                                  <p:stCondLst>
                                    <p:cond delay="0"/>
                                  </p:stCondLst>
                                  <p:childTnLst>
                                    <p:animEffect transition="out" filter="fade">
                                      <p:cBhvr>
                                        <p:cTn id="14" dur="500"/>
                                        <p:tgtEl>
                                          <p:spTgt spid="27"/>
                                        </p:tgtEl>
                                      </p:cBhvr>
                                    </p:animEffect>
                                    <p:set>
                                      <p:cBhvr>
                                        <p:cTn id="15" dur="1" fill="hold">
                                          <p:stCondLst>
                                            <p:cond delay="499"/>
                                          </p:stCondLst>
                                        </p:cTn>
                                        <p:tgtEl>
                                          <p:spTgt spid="27"/>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childTnLst>
                                </p:cTn>
                              </p:par>
                              <p:par>
                                <p:cTn id="21" presetID="10" presetClass="exit" presetSubtype="0" fill="hold" nodeType="withEffect">
                                  <p:stCondLst>
                                    <p:cond delay="0"/>
                                  </p:stCondLst>
                                  <p:childTnLst>
                                    <p:animEffect transition="out" filter="fade">
                                      <p:cBhvr>
                                        <p:cTn id="22" dur="500"/>
                                        <p:tgtEl>
                                          <p:spTgt spid="32"/>
                                        </p:tgtEl>
                                      </p:cBhvr>
                                    </p:animEffect>
                                    <p:set>
                                      <p:cBhvr>
                                        <p:cTn id="23" dur="1" fill="hold">
                                          <p:stCondLst>
                                            <p:cond delay="499"/>
                                          </p:stCondLst>
                                        </p:cTn>
                                        <p:tgtEl>
                                          <p:spTgt spid="32"/>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0" presetClass="exit" presetSubtype="0" fill="hold" nodeType="clickEffect">
                                  <p:stCondLst>
                                    <p:cond delay="0"/>
                                  </p:stCondLst>
                                  <p:childTnLst>
                                    <p:animEffect transition="out" filter="fade">
                                      <p:cBhvr>
                                        <p:cTn id="27" dur="500"/>
                                        <p:tgtEl>
                                          <p:spTgt spid="37"/>
                                        </p:tgtEl>
                                      </p:cBhvr>
                                    </p:animEffect>
                                    <p:set>
                                      <p:cBhvr>
                                        <p:cTn id="28" dur="1" fill="hold">
                                          <p:stCondLst>
                                            <p:cond delay="499"/>
                                          </p:stCondLst>
                                        </p:cTn>
                                        <p:tgtEl>
                                          <p:spTgt spid="37"/>
                                        </p:tgtEl>
                                        <p:attrNameLst>
                                          <p:attrName>style.visibility</p:attrName>
                                        </p:attrNameLst>
                                      </p:cBhvr>
                                      <p:to>
                                        <p:strVal val="hidden"/>
                                      </p:to>
                                    </p:set>
                                  </p:childTnLst>
                                </p:cTn>
                              </p:par>
                              <p:par>
                                <p:cTn id="29" presetID="10" presetClass="entr" presetSubtype="0" fill="hold" nodeType="with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500"/>
                                        <p:tgtEl>
                                          <p:spTgt spid="38"/>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xit" presetSubtype="0" fill="hold" nodeType="clickEffect">
                                  <p:stCondLst>
                                    <p:cond delay="0"/>
                                  </p:stCondLst>
                                  <p:childTnLst>
                                    <p:animEffect transition="out" filter="fade">
                                      <p:cBhvr>
                                        <p:cTn id="35" dur="500"/>
                                        <p:tgtEl>
                                          <p:spTgt spid="38"/>
                                        </p:tgtEl>
                                      </p:cBhvr>
                                    </p:animEffect>
                                    <p:set>
                                      <p:cBhvr>
                                        <p:cTn id="36" dur="1" fill="hold">
                                          <p:stCondLst>
                                            <p:cond delay="499"/>
                                          </p:stCondLst>
                                        </p:cTn>
                                        <p:tgtEl>
                                          <p:spTgt spid="38"/>
                                        </p:tgtEl>
                                        <p:attrNameLst>
                                          <p:attrName>style.visibility</p:attrName>
                                        </p:attrNameLst>
                                      </p:cBhvr>
                                      <p:to>
                                        <p:strVal val="hidden"/>
                                      </p:to>
                                    </p:set>
                                  </p:childTnLst>
                                </p:cTn>
                              </p:par>
                              <p:par>
                                <p:cTn id="37" presetID="1" presetClass="entr" presetSubtype="0" fill="hold" nodeType="withEffect">
                                  <p:stCondLst>
                                    <p:cond delay="0"/>
                                  </p:stCondLst>
                                  <p:childTnLst>
                                    <p:set>
                                      <p:cBhvr>
                                        <p:cTn id="38" dur="1" fill="hold">
                                          <p:stCondLst>
                                            <p:cond delay="0"/>
                                          </p:stCondLst>
                                        </p:cTn>
                                        <p:tgtEl>
                                          <p:spTgt spid="47"/>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nodeType="clickEffect">
                                  <p:stCondLst>
                                    <p:cond delay="0"/>
                                  </p:stCondLst>
                                  <p:childTnLst>
                                    <p:animEffect transition="out" filter="fade">
                                      <p:cBhvr>
                                        <p:cTn id="42" dur="500"/>
                                        <p:tgtEl>
                                          <p:spTgt spid="47"/>
                                        </p:tgtEl>
                                      </p:cBhvr>
                                    </p:animEffect>
                                    <p:set>
                                      <p:cBhvr>
                                        <p:cTn id="43" dur="1" fill="hold">
                                          <p:stCondLst>
                                            <p:cond delay="499"/>
                                          </p:stCondLst>
                                        </p:cTn>
                                        <p:tgtEl>
                                          <p:spTgt spid="4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7"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40519" y="-34280"/>
            <a:ext cx="9144000" cy="357301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5" name="Picture 2" descr="C:\Users\TEMP.DS.001\AppData\Local\Microsoft\Windows\Temporary Internet Files\Content.IE5\FMEDF9IB\Finn_insigna[1].png"/>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3380991">
            <a:off x="3493266" y="1601668"/>
            <a:ext cx="1612364" cy="301120"/>
          </a:xfrm>
          <a:prstGeom prst="rect">
            <a:avLst/>
          </a:prstGeom>
          <a:noFill/>
          <a:extLst>
            <a:ext uri="{909E8E84-426E-40DD-AFC4-6F175D3DCCD1}">
              <a14:hiddenFill xmlns:a14="http://schemas.microsoft.com/office/drawing/2010/main">
                <a:solidFill>
                  <a:srgbClr val="FFFFFF"/>
                </a:solidFill>
              </a14:hiddenFill>
            </a:ext>
          </a:extLst>
        </p:spPr>
      </p:pic>
      <p:sp>
        <p:nvSpPr>
          <p:cNvPr id="9" name="Freeform 8"/>
          <p:cNvSpPr/>
          <p:nvPr/>
        </p:nvSpPr>
        <p:spPr>
          <a:xfrm>
            <a:off x="1514897" y="2452886"/>
            <a:ext cx="5905578" cy="2491080"/>
          </a:xfrm>
          <a:custGeom>
            <a:avLst/>
            <a:gdLst>
              <a:gd name="connsiteX0" fmla="*/ 33962 w 3855136"/>
              <a:gd name="connsiteY0" fmla="*/ 190792 h 2491080"/>
              <a:gd name="connsiteX1" fmla="*/ 333999 w 3855136"/>
              <a:gd name="connsiteY1" fmla="*/ 119354 h 2491080"/>
              <a:gd name="connsiteX2" fmla="*/ 876924 w 3855136"/>
              <a:gd name="connsiteY2" fmla="*/ 319379 h 2491080"/>
              <a:gd name="connsiteX3" fmla="*/ 1305549 w 3855136"/>
              <a:gd name="connsiteY3" fmla="*/ 333667 h 2491080"/>
              <a:gd name="connsiteX4" fmla="*/ 1462712 w 3855136"/>
              <a:gd name="connsiteY4" fmla="*/ 748004 h 2491080"/>
              <a:gd name="connsiteX5" fmla="*/ 1791324 w 3855136"/>
              <a:gd name="connsiteY5" fmla="*/ 1005179 h 2491080"/>
              <a:gd name="connsiteX6" fmla="*/ 2377112 w 3855136"/>
              <a:gd name="connsiteY6" fmla="*/ 1048042 h 2491080"/>
              <a:gd name="connsiteX7" fmla="*/ 2805737 w 3855136"/>
              <a:gd name="connsiteY7" fmla="*/ 1105192 h 2491080"/>
              <a:gd name="connsiteX8" fmla="*/ 3320087 w 3855136"/>
              <a:gd name="connsiteY8" fmla="*/ 1105192 h 2491080"/>
              <a:gd name="connsiteX9" fmla="*/ 3534399 w 3855136"/>
              <a:gd name="connsiteY9" fmla="*/ 1162342 h 2491080"/>
              <a:gd name="connsiteX10" fmla="*/ 3634412 w 3855136"/>
              <a:gd name="connsiteY10" fmla="*/ 1219492 h 2491080"/>
              <a:gd name="connsiteX11" fmla="*/ 3848724 w 3855136"/>
              <a:gd name="connsiteY11" fmla="*/ 1348079 h 2491080"/>
              <a:gd name="connsiteX12" fmla="*/ 3362949 w 3855136"/>
              <a:gd name="connsiteY12" fmla="*/ 1519529 h 2491080"/>
              <a:gd name="connsiteX13" fmla="*/ 3077199 w 3855136"/>
              <a:gd name="connsiteY13" fmla="*/ 1733842 h 2491080"/>
              <a:gd name="connsiteX14" fmla="*/ 2519987 w 3855136"/>
              <a:gd name="connsiteY14" fmla="*/ 1848142 h 2491080"/>
              <a:gd name="connsiteX15" fmla="*/ 2234237 w 3855136"/>
              <a:gd name="connsiteY15" fmla="*/ 1876717 h 2491080"/>
              <a:gd name="connsiteX16" fmla="*/ 1577012 w 3855136"/>
              <a:gd name="connsiteY16" fmla="*/ 1833854 h 2491080"/>
              <a:gd name="connsiteX17" fmla="*/ 1305549 w 3855136"/>
              <a:gd name="connsiteY17" fmla="*/ 2162467 h 2491080"/>
              <a:gd name="connsiteX18" fmla="*/ 1091237 w 3855136"/>
              <a:gd name="connsiteY18" fmla="*/ 2219617 h 2491080"/>
              <a:gd name="connsiteX19" fmla="*/ 748337 w 3855136"/>
              <a:gd name="connsiteY19" fmla="*/ 2262479 h 2491080"/>
              <a:gd name="connsiteX20" fmla="*/ 405437 w 3855136"/>
              <a:gd name="connsiteY20" fmla="*/ 2348204 h 2491080"/>
              <a:gd name="connsiteX21" fmla="*/ 119687 w 3855136"/>
              <a:gd name="connsiteY21" fmla="*/ 2333917 h 2491080"/>
              <a:gd name="connsiteX22" fmla="*/ 19674 w 3855136"/>
              <a:gd name="connsiteY22" fmla="*/ 2333917 h 2491080"/>
              <a:gd name="connsiteX23" fmla="*/ 33962 w 3855136"/>
              <a:gd name="connsiteY23" fmla="*/ 190792 h 2491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55136" h="2491080">
                <a:moveTo>
                  <a:pt x="33962" y="190792"/>
                </a:moveTo>
                <a:cubicBezTo>
                  <a:pt x="86349" y="-178302"/>
                  <a:pt x="193505" y="97923"/>
                  <a:pt x="333999" y="119354"/>
                </a:cubicBezTo>
                <a:cubicBezTo>
                  <a:pt x="474493" y="140785"/>
                  <a:pt x="714999" y="283660"/>
                  <a:pt x="876924" y="319379"/>
                </a:cubicBezTo>
                <a:cubicBezTo>
                  <a:pt x="1038849" y="355098"/>
                  <a:pt x="1207918" y="262229"/>
                  <a:pt x="1305549" y="333667"/>
                </a:cubicBezTo>
                <a:cubicBezTo>
                  <a:pt x="1403180" y="405105"/>
                  <a:pt x="1381750" y="636085"/>
                  <a:pt x="1462712" y="748004"/>
                </a:cubicBezTo>
                <a:cubicBezTo>
                  <a:pt x="1543675" y="859923"/>
                  <a:pt x="1638924" y="955173"/>
                  <a:pt x="1791324" y="1005179"/>
                </a:cubicBezTo>
                <a:cubicBezTo>
                  <a:pt x="1943724" y="1055185"/>
                  <a:pt x="2208043" y="1031373"/>
                  <a:pt x="2377112" y="1048042"/>
                </a:cubicBezTo>
                <a:cubicBezTo>
                  <a:pt x="2546181" y="1064711"/>
                  <a:pt x="2648575" y="1095667"/>
                  <a:pt x="2805737" y="1105192"/>
                </a:cubicBezTo>
                <a:cubicBezTo>
                  <a:pt x="2962899" y="1114717"/>
                  <a:pt x="3198643" y="1095667"/>
                  <a:pt x="3320087" y="1105192"/>
                </a:cubicBezTo>
                <a:cubicBezTo>
                  <a:pt x="3441531" y="1114717"/>
                  <a:pt x="3482012" y="1143292"/>
                  <a:pt x="3534399" y="1162342"/>
                </a:cubicBezTo>
                <a:cubicBezTo>
                  <a:pt x="3586787" y="1181392"/>
                  <a:pt x="3634412" y="1219492"/>
                  <a:pt x="3634412" y="1219492"/>
                </a:cubicBezTo>
                <a:cubicBezTo>
                  <a:pt x="3686800" y="1250448"/>
                  <a:pt x="3893968" y="1298073"/>
                  <a:pt x="3848724" y="1348079"/>
                </a:cubicBezTo>
                <a:cubicBezTo>
                  <a:pt x="3803480" y="1398085"/>
                  <a:pt x="3491536" y="1455235"/>
                  <a:pt x="3362949" y="1519529"/>
                </a:cubicBezTo>
                <a:cubicBezTo>
                  <a:pt x="3234362" y="1583823"/>
                  <a:pt x="3217693" y="1679073"/>
                  <a:pt x="3077199" y="1733842"/>
                </a:cubicBezTo>
                <a:cubicBezTo>
                  <a:pt x="2936705" y="1788611"/>
                  <a:pt x="2660481" y="1824330"/>
                  <a:pt x="2519987" y="1848142"/>
                </a:cubicBezTo>
                <a:cubicBezTo>
                  <a:pt x="2379493" y="1871954"/>
                  <a:pt x="2391399" y="1879098"/>
                  <a:pt x="2234237" y="1876717"/>
                </a:cubicBezTo>
                <a:cubicBezTo>
                  <a:pt x="2077075" y="1874336"/>
                  <a:pt x="1731793" y="1786229"/>
                  <a:pt x="1577012" y="1833854"/>
                </a:cubicBezTo>
                <a:cubicBezTo>
                  <a:pt x="1422231" y="1881479"/>
                  <a:pt x="1386511" y="2098173"/>
                  <a:pt x="1305549" y="2162467"/>
                </a:cubicBezTo>
                <a:cubicBezTo>
                  <a:pt x="1224587" y="2226761"/>
                  <a:pt x="1184106" y="2202948"/>
                  <a:pt x="1091237" y="2219617"/>
                </a:cubicBezTo>
                <a:cubicBezTo>
                  <a:pt x="998368" y="2236286"/>
                  <a:pt x="862637" y="2241048"/>
                  <a:pt x="748337" y="2262479"/>
                </a:cubicBezTo>
                <a:cubicBezTo>
                  <a:pt x="634037" y="2283910"/>
                  <a:pt x="510212" y="2336298"/>
                  <a:pt x="405437" y="2348204"/>
                </a:cubicBezTo>
                <a:cubicBezTo>
                  <a:pt x="300662" y="2360110"/>
                  <a:pt x="183981" y="2336298"/>
                  <a:pt x="119687" y="2333917"/>
                </a:cubicBezTo>
                <a:cubicBezTo>
                  <a:pt x="55393" y="2331536"/>
                  <a:pt x="38724" y="2688723"/>
                  <a:pt x="19674" y="2333917"/>
                </a:cubicBezTo>
                <a:cubicBezTo>
                  <a:pt x="624" y="1979111"/>
                  <a:pt x="-18425" y="559886"/>
                  <a:pt x="33962" y="190792"/>
                </a:cubicBezTo>
                <a:close/>
              </a:path>
            </a:pathLst>
          </a:custGeom>
          <a:gradFill>
            <a:gsLst>
              <a:gs pos="58000">
                <a:schemeClr val="accent6">
                  <a:lumMod val="50000"/>
                </a:schemeClr>
              </a:gs>
              <a:gs pos="100000">
                <a:schemeClr val="accent6">
                  <a:lumMod val="60000"/>
                  <a:lumOff val="40000"/>
                </a:schemeClr>
              </a:gs>
              <a:gs pos="20000">
                <a:schemeClr val="accent6">
                  <a:lumMod val="7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Cloud 9"/>
          <p:cNvSpPr/>
          <p:nvPr/>
        </p:nvSpPr>
        <p:spPr>
          <a:xfrm>
            <a:off x="5405983" y="229224"/>
            <a:ext cx="1656184" cy="630387"/>
          </a:xfrm>
          <a:prstGeom prst="cloud">
            <a:avLst/>
          </a:prstGeom>
          <a:solidFill>
            <a:schemeClr val="bg1">
              <a:lumMod val="95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Cloud 10"/>
          <p:cNvSpPr/>
          <p:nvPr/>
        </p:nvSpPr>
        <p:spPr>
          <a:xfrm>
            <a:off x="6954210" y="1557978"/>
            <a:ext cx="838599" cy="301179"/>
          </a:xfrm>
          <a:prstGeom prst="cloud">
            <a:avLst/>
          </a:prstGeom>
          <a:solidFill>
            <a:schemeClr val="bg1">
              <a:lumMod val="95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2265922" y="100809"/>
            <a:ext cx="1293262" cy="1251075"/>
          </a:xfrm>
          <a:prstGeom prst="ellipse">
            <a:avLst/>
          </a:prstGeom>
          <a:solidFill>
            <a:srgbClr val="FFC000"/>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Cloud 12"/>
          <p:cNvSpPr/>
          <p:nvPr/>
        </p:nvSpPr>
        <p:spPr>
          <a:xfrm>
            <a:off x="8632161" y="606927"/>
            <a:ext cx="1584176" cy="505369"/>
          </a:xfrm>
          <a:prstGeom prst="cloud">
            <a:avLst/>
          </a:prstGeom>
          <a:solidFill>
            <a:schemeClr val="bg1">
              <a:lumMod val="95000"/>
            </a:schemeClr>
          </a:solidFill>
          <a:ln>
            <a:solidFill>
              <a:schemeClr val="tx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2149203" y="4652758"/>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4228505" y="5589240"/>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5082257" y="4167309"/>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3403894" y="4194655"/>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6338792" y="3785092"/>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8976320" y="3910539"/>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8722979" y="5793204"/>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 descr="C:\Users\TEMP.DS.001\AppData\Local\Microsoft\Windows\Temporary Internet Files\Content.IE5\FMEDF9IB\Finn_insigna[1].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7820490" y="4943966"/>
            <a:ext cx="1079864" cy="201672"/>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2" descr="C:\Users\TEMP.DS.001\AppData\Local\Microsoft\Windows\Temporary Internet Files\Content.IE5\FMEDF9IB\Finn_insigna[1].png"/>
          <p:cNvPicPr>
            <a:picLocks noChangeAspect="1" noChangeArrowheads="1"/>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5111878">
            <a:off x="2436990" y="2096450"/>
            <a:ext cx="1612364" cy="301120"/>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2" descr="C:\Users\TEMP.DS.001\AppData\Local\Microsoft\Windows\Temporary Internet Files\Content.IE5\FMEDF9IB\Finn_insigna[1].png"/>
          <p:cNvPicPr>
            <a:picLocks noChangeAspect="1" noChangeArrowheads="1"/>
          </p:cNvPicPr>
          <p:nvPr/>
        </p:nvPicPr>
        <p:blipFill>
          <a:blip r:embed="rId3" cstate="print">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1044463">
            <a:off x="3785499" y="626994"/>
            <a:ext cx="1612364" cy="301120"/>
          </a:xfrm>
          <a:prstGeom prst="rect">
            <a:avLst/>
          </a:prstGeom>
          <a:noFill/>
          <a:extLst>
            <a:ext uri="{909E8E84-426E-40DD-AFC4-6F175D3DCCD1}">
              <a14:hiddenFill xmlns:a14="http://schemas.microsoft.com/office/drawing/2010/main">
                <a:solidFill>
                  <a:srgbClr val="FFFFFF"/>
                </a:solidFill>
              </a14:hiddenFill>
            </a:ext>
          </a:extLst>
        </p:spPr>
      </p:pic>
      <p:grpSp>
        <p:nvGrpSpPr>
          <p:cNvPr id="32" name="Group 31"/>
          <p:cNvGrpSpPr/>
          <p:nvPr/>
        </p:nvGrpSpPr>
        <p:grpSpPr>
          <a:xfrm>
            <a:off x="3160777" y="711275"/>
            <a:ext cx="4324759" cy="2204067"/>
            <a:chOff x="1636776" y="711274"/>
            <a:chExt cx="4324759" cy="2204067"/>
          </a:xfrm>
        </p:grpSpPr>
        <p:sp>
          <p:nvSpPr>
            <p:cNvPr id="33" name="TextBox 32"/>
            <p:cNvSpPr txBox="1"/>
            <p:nvPr/>
          </p:nvSpPr>
          <p:spPr>
            <a:xfrm>
              <a:off x="3065208" y="789410"/>
              <a:ext cx="2896327" cy="461665"/>
            </a:xfrm>
            <a:prstGeom prst="rect">
              <a:avLst/>
            </a:prstGeom>
            <a:noFill/>
          </p:spPr>
          <p:txBody>
            <a:bodyPr wrap="square" rtlCol="0">
              <a:spAutoFit/>
            </a:bodyPr>
            <a:lstStyle/>
            <a:p>
              <a:pPr algn="ctr"/>
              <a:r>
                <a:rPr lang="en-GB" sz="2400" b="1" dirty="0"/>
                <a:t>The hot air rises.</a:t>
              </a:r>
            </a:p>
          </p:txBody>
        </p:sp>
        <p:pic>
          <p:nvPicPr>
            <p:cNvPr id="30" name="Picture 3" descr="C:\Users\TEMP.DS.001\AppData\Local\Microsoft\Windows\Temporary Internet Files\Content.IE5\H4JOCNZB\arrow-35172_64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8709027">
              <a:off x="933151" y="1414899"/>
              <a:ext cx="2204067" cy="7968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7" name="Group 36"/>
          <p:cNvGrpSpPr/>
          <p:nvPr/>
        </p:nvGrpSpPr>
        <p:grpSpPr>
          <a:xfrm>
            <a:off x="7274816" y="678291"/>
            <a:ext cx="2896327" cy="2300044"/>
            <a:chOff x="5750815" y="757123"/>
            <a:chExt cx="2896327" cy="2300044"/>
          </a:xfrm>
        </p:grpSpPr>
        <p:pic>
          <p:nvPicPr>
            <p:cNvPr id="29" name="Picture 3" descr="C:\Users\TEMP.DS.001\AppData\Local\Microsoft\Windows\Temporary Internet Files\Content.IE5\H4JOCNZB\arrow-35172_64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714332">
              <a:off x="5800360" y="1538492"/>
              <a:ext cx="2204067" cy="641329"/>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p:cNvSpPr txBox="1"/>
            <p:nvPr/>
          </p:nvSpPr>
          <p:spPr>
            <a:xfrm>
              <a:off x="5750815" y="2595502"/>
              <a:ext cx="2896327" cy="461665"/>
            </a:xfrm>
            <a:prstGeom prst="rect">
              <a:avLst/>
            </a:prstGeom>
            <a:noFill/>
          </p:spPr>
          <p:txBody>
            <a:bodyPr wrap="square" rtlCol="0">
              <a:spAutoFit/>
            </a:bodyPr>
            <a:lstStyle/>
            <a:p>
              <a:pPr algn="ctr"/>
              <a:r>
                <a:rPr lang="en-GB" sz="2400" b="1" dirty="0"/>
                <a:t>The colder air falls…</a:t>
              </a:r>
            </a:p>
          </p:txBody>
        </p:sp>
      </p:grpSp>
      <p:grpSp>
        <p:nvGrpSpPr>
          <p:cNvPr id="38" name="Group 37"/>
          <p:cNvGrpSpPr/>
          <p:nvPr/>
        </p:nvGrpSpPr>
        <p:grpSpPr>
          <a:xfrm>
            <a:off x="4360696" y="3690540"/>
            <a:ext cx="4996987" cy="1588057"/>
            <a:chOff x="2836695" y="3690539"/>
            <a:chExt cx="4996987" cy="1588057"/>
          </a:xfrm>
        </p:grpSpPr>
        <p:pic>
          <p:nvPicPr>
            <p:cNvPr id="1027" name="Picture 3" descr="C:\Users\TEMP.DS.001\AppData\Local\Microsoft\Windows\Temporary Internet Files\Content.IE5\H4JOCNZB\arrow-35172_640[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9258608">
              <a:off x="5629615" y="3690539"/>
              <a:ext cx="2204067" cy="730953"/>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p:cNvSpPr txBox="1"/>
            <p:nvPr/>
          </p:nvSpPr>
          <p:spPr>
            <a:xfrm>
              <a:off x="2836695" y="4447599"/>
              <a:ext cx="3142452" cy="830997"/>
            </a:xfrm>
            <a:prstGeom prst="rect">
              <a:avLst/>
            </a:prstGeom>
            <a:noFill/>
          </p:spPr>
          <p:txBody>
            <a:bodyPr wrap="square" rtlCol="0">
              <a:spAutoFit/>
            </a:bodyPr>
            <a:lstStyle/>
            <a:p>
              <a:pPr algn="ctr"/>
              <a:r>
                <a:rPr lang="en-GB" sz="2400" b="1" dirty="0"/>
                <a:t>and rushes in to replace the hot air.</a:t>
              </a:r>
            </a:p>
          </p:txBody>
        </p:sp>
      </p:grpSp>
      <p:sp>
        <p:nvSpPr>
          <p:cNvPr id="41" name="TextBox 40"/>
          <p:cNvSpPr txBox="1"/>
          <p:nvPr/>
        </p:nvSpPr>
        <p:spPr>
          <a:xfrm>
            <a:off x="3559184" y="5406192"/>
            <a:ext cx="5176586" cy="769441"/>
          </a:xfrm>
          <a:prstGeom prst="rect">
            <a:avLst/>
          </a:prstGeom>
          <a:noFill/>
        </p:spPr>
        <p:txBody>
          <a:bodyPr wrap="square" rtlCol="0">
            <a:spAutoFit/>
          </a:bodyPr>
          <a:lstStyle/>
          <a:p>
            <a:pPr algn="ctr"/>
            <a:r>
              <a:rPr lang="en-GB" sz="4400" b="1" dirty="0">
                <a:latin typeface="+mj-lt"/>
              </a:rPr>
              <a:t>WIND FLOW</a:t>
            </a:r>
          </a:p>
        </p:txBody>
      </p:sp>
      <p:sp>
        <p:nvSpPr>
          <p:cNvPr id="27" name="TextBox 26"/>
          <p:cNvSpPr txBox="1"/>
          <p:nvPr/>
        </p:nvSpPr>
        <p:spPr>
          <a:xfrm>
            <a:off x="1692882" y="2595503"/>
            <a:ext cx="2896327" cy="830997"/>
          </a:xfrm>
          <a:prstGeom prst="rect">
            <a:avLst/>
          </a:prstGeom>
          <a:noFill/>
        </p:spPr>
        <p:txBody>
          <a:bodyPr wrap="square" rtlCol="0">
            <a:spAutoFit/>
          </a:bodyPr>
          <a:lstStyle/>
          <a:p>
            <a:pPr algn="ctr"/>
            <a:r>
              <a:rPr lang="en-GB" sz="2400" b="1" dirty="0"/>
              <a:t>The sun heats the land and the air.</a:t>
            </a:r>
          </a:p>
        </p:txBody>
      </p:sp>
      <p:pic>
        <p:nvPicPr>
          <p:cNvPr id="36" name="Picture 2" descr="C:\Users\TEMP.DS.001\AppData\Local\Microsoft\Windows\Temporary Internet Files\Content.IE5\FMEDF9IB\Finn_insigna[1].png"/>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rot="6601266">
            <a:off x="1151808" y="1909524"/>
            <a:ext cx="1612364" cy="301120"/>
          </a:xfrm>
          <a:prstGeom prst="rect">
            <a:avLst/>
          </a:prstGeom>
          <a:noFill/>
          <a:extLst>
            <a:ext uri="{909E8E84-426E-40DD-AFC4-6F175D3DCCD1}">
              <a14:hiddenFill xmlns:a14="http://schemas.microsoft.com/office/drawing/2010/main">
                <a:solidFill>
                  <a:srgbClr val="FFFFFF"/>
                </a:solidFill>
              </a14:hiddenFill>
            </a:ext>
          </a:extLst>
        </p:spPr>
      </p:pic>
      <p:grpSp>
        <p:nvGrpSpPr>
          <p:cNvPr id="47" name="Group 46"/>
          <p:cNvGrpSpPr/>
          <p:nvPr/>
        </p:nvGrpSpPr>
        <p:grpSpPr>
          <a:xfrm>
            <a:off x="1791824" y="3690538"/>
            <a:ext cx="3021121" cy="883338"/>
            <a:chOff x="267823" y="3690538"/>
            <a:chExt cx="3021121" cy="883338"/>
          </a:xfrm>
        </p:grpSpPr>
        <p:pic>
          <p:nvPicPr>
            <p:cNvPr id="31" name="Picture 3" descr="C:\Users\TEMP.DS.001\AppData\Local\Microsoft\Windows\Temporary Internet Files\Content.IE5\H4JOCNZB\arrow-35172_640[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1803552">
              <a:off x="1084877" y="3690538"/>
              <a:ext cx="2204067" cy="730953"/>
            </a:xfrm>
            <a:prstGeom prst="rect">
              <a:avLst/>
            </a:prstGeom>
            <a:noFill/>
            <a:extLst>
              <a:ext uri="{909E8E84-426E-40DD-AFC4-6F175D3DCCD1}">
                <a14:hiddenFill xmlns:a14="http://schemas.microsoft.com/office/drawing/2010/main">
                  <a:solidFill>
                    <a:srgbClr val="FFFFFF"/>
                  </a:solidFill>
                </a14:hiddenFill>
              </a:ext>
            </a:extLst>
          </p:spPr>
        </p:pic>
        <p:sp>
          <p:nvSpPr>
            <p:cNvPr id="42" name="TextBox 41"/>
            <p:cNvSpPr txBox="1"/>
            <p:nvPr/>
          </p:nvSpPr>
          <p:spPr>
            <a:xfrm>
              <a:off x="267823" y="4112211"/>
              <a:ext cx="1794623" cy="461665"/>
            </a:xfrm>
            <a:prstGeom prst="rect">
              <a:avLst/>
            </a:prstGeom>
            <a:noFill/>
          </p:spPr>
          <p:txBody>
            <a:bodyPr wrap="square" rtlCol="0">
              <a:spAutoFit/>
            </a:bodyPr>
            <a:lstStyle/>
            <a:p>
              <a:pPr algn="ctr"/>
              <a:r>
                <a:rPr lang="en-GB" sz="2400" b="1" dirty="0">
                  <a:latin typeface="Century Gothic" panose="020B0502020202020204" pitchFamily="34" charset="0"/>
                </a:rPr>
                <a:t>WIND</a:t>
              </a:r>
            </a:p>
          </p:txBody>
        </p:sp>
      </p:grpSp>
      <p:pic>
        <p:nvPicPr>
          <p:cNvPr id="39" name="Picture 4" descr="C:\Users\TEMP.DS.001\AppData\Local\Microsoft\Windows\Temporary Internet Files\Content.IE5\2R554R9K\PngMedium-Wind-Turbine-2-4649[1].gif"/>
          <p:cNvPicPr>
            <a:picLocks noChangeAspect="1" noChangeArrowheads="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flipH="1">
            <a:off x="10221287" y="2220733"/>
            <a:ext cx="805091" cy="3484385"/>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4" descr="C:\Users\TEMP.DS.001\AppData\Local\Microsoft\Windows\Temporary Internet Files\Content.IE5\2R554R9K\PngMedium-Wind-Turbine-2-4649[1].gif"/>
          <p:cNvPicPr>
            <a:picLocks noChangeAspect="1" noChangeArrowheads="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flipH="1">
            <a:off x="9627418" y="2057584"/>
            <a:ext cx="411235" cy="1779803"/>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 descr="C:\Users\TEMP.DS.001\AppData\Local\Microsoft\Windows\Temporary Internet Files\Content.IE5\2R554R9K\PngMedium-Wind-Turbine-2-4649[1].gif"/>
          <p:cNvPicPr>
            <a:picLocks noChangeAspect="1" noChangeArrowheads="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flipH="1">
            <a:off x="9911096" y="2123244"/>
            <a:ext cx="584396" cy="2529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1271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TEMP.DS.007\AppData\Local\Microsoft\Windows\Temporary Internet Files\Content.IE5\RCAOZJR4\new-york-skyline-imag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4802176"/>
            <a:ext cx="9144000" cy="205582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1991544" y="548680"/>
            <a:ext cx="8229600" cy="1143000"/>
          </a:xfrm>
        </p:spPr>
        <p:txBody>
          <a:bodyPr>
            <a:normAutofit fontScale="90000"/>
          </a:bodyPr>
          <a:lstStyle/>
          <a:p>
            <a:r>
              <a:rPr lang="en-GB" b="1" dirty="0"/>
              <a:t>Wind and tall buildings, hills and mountains </a:t>
            </a:r>
            <a:br>
              <a:rPr lang="en-GB" b="1" dirty="0"/>
            </a:br>
            <a:endParaRPr lang="en-GB" b="1" dirty="0"/>
          </a:p>
        </p:txBody>
      </p:sp>
      <p:sp>
        <p:nvSpPr>
          <p:cNvPr id="3" name="Content Placeholder 2"/>
          <p:cNvSpPr>
            <a:spLocks noGrp="1"/>
          </p:cNvSpPr>
          <p:nvPr>
            <p:ph idx="1"/>
          </p:nvPr>
        </p:nvSpPr>
        <p:spPr/>
        <p:txBody>
          <a:bodyPr/>
          <a:lstStyle/>
          <a:p>
            <a:endParaRPr lang="en-GB" dirty="0"/>
          </a:p>
          <a:p>
            <a:pPr marL="0" indent="0">
              <a:buNone/>
            </a:pPr>
            <a:r>
              <a:rPr lang="en-GB" dirty="0"/>
              <a:t>If you have ever climbed a tall building, a hill or a mountain you will know it can be extremely windy at both the top and the bottom.</a:t>
            </a:r>
          </a:p>
          <a:p>
            <a:pPr marL="0" indent="0">
              <a:buNone/>
            </a:pPr>
            <a:r>
              <a:rPr lang="en-GB" dirty="0"/>
              <a:t>		</a:t>
            </a:r>
          </a:p>
          <a:p>
            <a:pPr marL="0" indent="0">
              <a:buNone/>
            </a:pPr>
            <a:r>
              <a:rPr lang="en-GB" dirty="0"/>
              <a:t>		Do you know why </a:t>
            </a:r>
            <a:r>
              <a:rPr lang="en-GB"/>
              <a:t>this is?</a:t>
            </a:r>
            <a:endParaRPr lang="en-GB" dirty="0"/>
          </a:p>
          <a:p>
            <a:endParaRPr lang="en-GB" dirty="0"/>
          </a:p>
          <a:p>
            <a:endParaRPr lang="en-GB" dirty="0"/>
          </a:p>
        </p:txBody>
      </p:sp>
    </p:spTree>
    <p:extLst>
      <p:ext uri="{BB962C8B-B14F-4D97-AF65-F5344CB8AC3E}">
        <p14:creationId xmlns:p14="http://schemas.microsoft.com/office/powerpoint/2010/main" val="38897863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TEMP.DS.007\AppData\Local\Microsoft\Windows\Temporary Internet Files\Content.IE5\IS3WEOTU\empire-state-building-33290_64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6252" y="214762"/>
            <a:ext cx="2975992" cy="6528048"/>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p:cNvGrpSpPr/>
          <p:nvPr/>
        </p:nvGrpSpPr>
        <p:grpSpPr>
          <a:xfrm>
            <a:off x="5235619" y="695295"/>
            <a:ext cx="4890931" cy="5875986"/>
            <a:chOff x="-2442079" y="1509159"/>
            <a:chExt cx="4890931" cy="5875986"/>
          </a:xfrm>
        </p:grpSpPr>
        <p:pic>
          <p:nvPicPr>
            <p:cNvPr id="6" name="Picture 3" descr="C:\Users\TEMP.DS.001\AppData\Local\Microsoft\Windows\Temporary Internet Files\Content.IE5\H4JOCNZB\arrow-35172_64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803552" flipH="1">
              <a:off x="-2272738" y="2950084"/>
              <a:ext cx="4424495" cy="73095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25431" y="4071412"/>
              <a:ext cx="1794623" cy="461665"/>
            </a:xfrm>
            <a:prstGeom prst="rect">
              <a:avLst/>
            </a:prstGeom>
            <a:noFill/>
          </p:spPr>
          <p:txBody>
            <a:bodyPr wrap="square" rtlCol="0">
              <a:spAutoFit/>
            </a:bodyPr>
            <a:lstStyle/>
            <a:p>
              <a:pPr algn="ctr"/>
              <a:r>
                <a:rPr lang="en-GB" sz="2400" b="1" dirty="0"/>
                <a:t>WIND</a:t>
              </a:r>
            </a:p>
          </p:txBody>
        </p:sp>
        <p:pic>
          <p:nvPicPr>
            <p:cNvPr id="11" name="Picture 3" descr="C:\Users\TEMP.DS.001\AppData\Local\Microsoft\Windows\Temporary Internet Files\Content.IE5\H4JOCNZB\arrow-35172_64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664154" flipH="1">
              <a:off x="1007885" y="2219173"/>
              <a:ext cx="2150982" cy="730953"/>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 descr="C:\Users\TEMP.DS.001\AppData\Local\Microsoft\Windows\Temporary Internet Files\Content.IE5\H4JOCNZB\arrow-35172_64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1552206" flipH="1">
              <a:off x="-2442079" y="4540698"/>
              <a:ext cx="4379409" cy="730953"/>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 descr="C:\Users\TEMP.DS.001\AppData\Local\Microsoft\Windows\Temporary Internet Files\Content.IE5\H4JOCNZB\arrow-35172_64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6914869">
              <a:off x="866059" y="6008822"/>
              <a:ext cx="2021693" cy="730953"/>
            </a:xfrm>
            <a:prstGeom prst="rect">
              <a:avLst/>
            </a:prstGeom>
            <a:noFill/>
            <a:extLst>
              <a:ext uri="{909E8E84-426E-40DD-AFC4-6F175D3DCCD1}">
                <a14:hiddenFill xmlns:a14="http://schemas.microsoft.com/office/drawing/2010/main">
                  <a:solidFill>
                    <a:srgbClr val="FFFFFF"/>
                  </a:solidFill>
                </a14:hiddenFill>
              </a:ext>
            </a:extLst>
          </p:spPr>
        </p:pic>
      </p:grpSp>
      <p:sp>
        <p:nvSpPr>
          <p:cNvPr id="10" name="TextBox 9"/>
          <p:cNvSpPr txBox="1"/>
          <p:nvPr/>
        </p:nvSpPr>
        <p:spPr>
          <a:xfrm>
            <a:off x="7843066" y="4822581"/>
            <a:ext cx="1794623" cy="461665"/>
          </a:xfrm>
          <a:prstGeom prst="rect">
            <a:avLst/>
          </a:prstGeom>
          <a:noFill/>
        </p:spPr>
        <p:txBody>
          <a:bodyPr wrap="square" rtlCol="0">
            <a:spAutoFit/>
          </a:bodyPr>
          <a:lstStyle/>
          <a:p>
            <a:pPr algn="ctr"/>
            <a:r>
              <a:rPr lang="en-GB" sz="2400" b="1" dirty="0"/>
              <a:t>WIND</a:t>
            </a:r>
          </a:p>
        </p:txBody>
      </p:sp>
      <p:sp>
        <p:nvSpPr>
          <p:cNvPr id="18" name="TextBox 17"/>
          <p:cNvSpPr txBox="1"/>
          <p:nvPr/>
        </p:nvSpPr>
        <p:spPr>
          <a:xfrm>
            <a:off x="7245647" y="6123167"/>
            <a:ext cx="1794623" cy="461665"/>
          </a:xfrm>
          <a:prstGeom prst="rect">
            <a:avLst/>
          </a:prstGeom>
          <a:noFill/>
        </p:spPr>
        <p:txBody>
          <a:bodyPr wrap="square" rtlCol="0">
            <a:spAutoFit/>
          </a:bodyPr>
          <a:lstStyle/>
          <a:p>
            <a:pPr algn="ctr"/>
            <a:r>
              <a:rPr lang="en-GB" sz="2400" b="1" dirty="0"/>
              <a:t>Down Draft</a:t>
            </a:r>
          </a:p>
        </p:txBody>
      </p:sp>
      <p:sp>
        <p:nvSpPr>
          <p:cNvPr id="19" name="TextBox 18"/>
          <p:cNvSpPr txBox="1"/>
          <p:nvPr/>
        </p:nvSpPr>
        <p:spPr>
          <a:xfrm>
            <a:off x="7749704" y="525106"/>
            <a:ext cx="1794623" cy="461665"/>
          </a:xfrm>
          <a:prstGeom prst="rect">
            <a:avLst/>
          </a:prstGeom>
          <a:noFill/>
        </p:spPr>
        <p:txBody>
          <a:bodyPr wrap="square" rtlCol="0">
            <a:spAutoFit/>
          </a:bodyPr>
          <a:lstStyle/>
          <a:p>
            <a:pPr algn="ctr"/>
            <a:r>
              <a:rPr lang="en-GB" sz="2400" b="1" dirty="0"/>
              <a:t>Up Draft</a:t>
            </a:r>
          </a:p>
        </p:txBody>
      </p:sp>
      <p:sp>
        <p:nvSpPr>
          <p:cNvPr id="2" name="TextBox 1">
            <a:extLst>
              <a:ext uri="{FF2B5EF4-FFF2-40B4-BE49-F238E27FC236}">
                <a16:creationId xmlns:a16="http://schemas.microsoft.com/office/drawing/2014/main" id="{65028C4B-6CD9-4741-85CA-5659FEA79FAE}"/>
              </a:ext>
            </a:extLst>
          </p:cNvPr>
          <p:cNvSpPr txBox="1"/>
          <p:nvPr/>
        </p:nvSpPr>
        <p:spPr>
          <a:xfrm>
            <a:off x="501041" y="1002674"/>
            <a:ext cx="4556349" cy="5262979"/>
          </a:xfrm>
          <a:prstGeom prst="rect">
            <a:avLst/>
          </a:prstGeom>
          <a:noFill/>
        </p:spPr>
        <p:txBody>
          <a:bodyPr wrap="square" rtlCol="0">
            <a:spAutoFit/>
          </a:bodyPr>
          <a:lstStyle/>
          <a:p>
            <a:r>
              <a:rPr lang="en-GB" sz="2400" dirty="0">
                <a:latin typeface="Comic Sans MS" panose="030F0702030302020204" pitchFamily="66" charset="0"/>
              </a:rPr>
              <a:t>The diagram shows wind near a skyscraper.</a:t>
            </a:r>
          </a:p>
          <a:p>
            <a:endParaRPr lang="en-GB" sz="2400" dirty="0">
              <a:latin typeface="Comic Sans MS" panose="030F0702030302020204" pitchFamily="66" charset="0"/>
            </a:endParaRPr>
          </a:p>
          <a:p>
            <a:r>
              <a:rPr lang="en-GB" sz="2400" dirty="0">
                <a:latin typeface="Comic Sans MS" panose="030F0702030302020204" pitchFamily="66" charset="0"/>
              </a:rPr>
              <a:t>The wind around</a:t>
            </a:r>
            <a:r>
              <a:rPr lang="en-GB" sz="2400" baseline="0" dirty="0">
                <a:latin typeface="Comic Sans MS" panose="030F0702030302020204" pitchFamily="66" charset="0"/>
              </a:rPr>
              <a:t> tall buildings is often strong around the top and the base. </a:t>
            </a:r>
          </a:p>
          <a:p>
            <a:endParaRPr lang="en-GB" sz="2400" baseline="0" dirty="0">
              <a:latin typeface="Comic Sans MS" panose="030F0702030302020204" pitchFamily="66" charset="0"/>
            </a:endParaRPr>
          </a:p>
          <a:p>
            <a:r>
              <a:rPr lang="en-GB" sz="2400" baseline="0" dirty="0">
                <a:latin typeface="Comic Sans MS" panose="030F0702030302020204" pitchFamily="66" charset="0"/>
              </a:rPr>
              <a:t>Wind air hits the building and, with nowhere else to go, is pushed up, down and around the sides. The up wind can be called updraft and the down wind can be called down draft.</a:t>
            </a:r>
            <a:endParaRPr lang="en-GB" sz="2400" dirty="0">
              <a:latin typeface="Comic Sans MS" panose="030F0702030302020204" pitchFamily="66" charset="0"/>
            </a:endParaRPr>
          </a:p>
          <a:p>
            <a:endParaRPr lang="en-GB" sz="2400" dirty="0">
              <a:latin typeface="Comic Sans MS" panose="030F0702030302020204" pitchFamily="66" charset="0"/>
            </a:endParaRPr>
          </a:p>
        </p:txBody>
      </p:sp>
    </p:spTree>
    <p:extLst>
      <p:ext uri="{BB962C8B-B14F-4D97-AF65-F5344CB8AC3E}">
        <p14:creationId xmlns:p14="http://schemas.microsoft.com/office/powerpoint/2010/main" val="61242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xit" presetSubtype="0" fill="hold" nodeType="clickEffect">
                                  <p:stCondLst>
                                    <p:cond delay="0"/>
                                  </p:stCondLst>
                                  <p:childTnLst>
                                    <p:animEffect transition="out" filter="fade">
                                      <p:cBhvr>
                                        <p:cTn id="10" dur="500"/>
                                        <p:tgtEl>
                                          <p:spTgt spid="5"/>
                                        </p:tgtEl>
                                      </p:cBhvr>
                                    </p:animEffect>
                                    <p:set>
                                      <p:cBhvr>
                                        <p:cTn id="11"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07568" y="620688"/>
            <a:ext cx="4248472" cy="5904656"/>
          </a:xfrm>
        </p:spPr>
        <p:txBody>
          <a:bodyPr>
            <a:normAutofit/>
          </a:bodyPr>
          <a:lstStyle/>
          <a:p>
            <a:pPr marL="0" indent="0">
              <a:buNone/>
            </a:pPr>
            <a:r>
              <a:rPr lang="en-GB" b="1" dirty="0"/>
              <a:t>Wind turbines </a:t>
            </a:r>
            <a:r>
              <a:rPr lang="en-GB" dirty="0"/>
              <a:t>turn kinetic energy (movement) from the wind into electrical power.</a:t>
            </a:r>
          </a:p>
          <a:p>
            <a:pPr marL="0" indent="0">
              <a:buNone/>
            </a:pPr>
            <a:endParaRPr lang="en-GB" dirty="0"/>
          </a:p>
          <a:p>
            <a:pPr marL="0" indent="0">
              <a:buNone/>
            </a:pPr>
            <a:r>
              <a:rPr lang="en-GB" dirty="0"/>
              <a:t>Wind provides sustainable energy. It is clean and renewable. It does not pollute the environment or use fossil fuels.</a:t>
            </a:r>
          </a:p>
          <a:p>
            <a:endParaRPr lang="en-GB" dirty="0">
              <a:latin typeface="Century Gothic" panose="020B0502020202020204" pitchFamily="34" charset="0"/>
            </a:endParaRPr>
          </a:p>
          <a:p>
            <a:endParaRPr lang="en-GB" dirty="0"/>
          </a:p>
        </p:txBody>
      </p:sp>
      <p:pic>
        <p:nvPicPr>
          <p:cNvPr id="3075" name="Picture 3" descr="C:\Users\TEMP.DS.001\AppData\Local\Microsoft\Windows\Temporary Internet Files\Content.IE5\FMEDF9IB\2818853_eaa3003b[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926" y="0"/>
            <a:ext cx="40290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Users\TEMP.DS.001\AppData\Local\Microsoft\Windows\Temporary Internet Files\Content.IE5\2R554R9K\PngMedium-Wind-Turbine-2-4649[1].gif"/>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783557" y="620688"/>
            <a:ext cx="360362" cy="151216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TEMP.DS.001\AppData\Local\Microsoft\Windows\Temporary Internet Files\Content.IE5\2R554R9K\PngMedium-Wind-Turbine-2-4649[1].gif"/>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766889" y="2996952"/>
            <a:ext cx="360362" cy="151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9617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44764" y="237817"/>
            <a:ext cx="3816424" cy="5447645"/>
          </a:xfrm>
          <a:prstGeom prst="rect">
            <a:avLst/>
          </a:prstGeom>
          <a:noFill/>
        </p:spPr>
        <p:txBody>
          <a:bodyPr wrap="square" rtlCol="0">
            <a:spAutoFit/>
          </a:bodyPr>
          <a:lstStyle/>
          <a:p>
            <a:pPr algn="ctr"/>
            <a:r>
              <a:rPr lang="en-GB" sz="3200" b="1" u="sng" dirty="0"/>
              <a:t>How Can Wind Make Electricity?</a:t>
            </a:r>
          </a:p>
          <a:p>
            <a:endParaRPr lang="en-GB" sz="2400" dirty="0"/>
          </a:p>
          <a:p>
            <a:r>
              <a:rPr lang="en-GB" sz="2000" dirty="0"/>
              <a:t>When the </a:t>
            </a:r>
            <a:r>
              <a:rPr lang="en-GB" sz="2000" b="1" dirty="0"/>
              <a:t>wind blows,</a:t>
            </a:r>
            <a:r>
              <a:rPr lang="en-GB" sz="2000" dirty="0"/>
              <a:t> it pushes the </a:t>
            </a:r>
            <a:r>
              <a:rPr lang="en-GB" sz="2000" b="1" dirty="0"/>
              <a:t>blades</a:t>
            </a:r>
            <a:r>
              <a:rPr lang="en-GB" sz="2000" dirty="0"/>
              <a:t> on the turbine causing them to rotate.</a:t>
            </a:r>
          </a:p>
          <a:p>
            <a:endParaRPr lang="en-GB" sz="2000" dirty="0"/>
          </a:p>
          <a:p>
            <a:r>
              <a:rPr lang="en-GB" sz="2000" dirty="0"/>
              <a:t>The spinning blades are connected to a </a:t>
            </a:r>
            <a:r>
              <a:rPr lang="en-GB" sz="2000" b="1" dirty="0"/>
              <a:t>shaft</a:t>
            </a:r>
            <a:r>
              <a:rPr lang="en-GB" sz="2000" dirty="0"/>
              <a:t> which is then connected to a </a:t>
            </a:r>
            <a:r>
              <a:rPr lang="en-GB" sz="2000" b="1" dirty="0"/>
              <a:t>gear box</a:t>
            </a:r>
            <a:r>
              <a:rPr lang="en-GB" sz="2000" dirty="0"/>
              <a:t>. This gear box helps the blades spin faster.</a:t>
            </a:r>
          </a:p>
          <a:p>
            <a:endParaRPr lang="en-GB" sz="2000" dirty="0"/>
          </a:p>
          <a:p>
            <a:r>
              <a:rPr lang="en-GB" sz="2000" dirty="0"/>
              <a:t>The gear box is connected to a </a:t>
            </a:r>
            <a:r>
              <a:rPr lang="en-GB" sz="2000" b="1" dirty="0"/>
              <a:t>generator</a:t>
            </a:r>
            <a:r>
              <a:rPr lang="en-GB" sz="2000" dirty="0"/>
              <a:t> which produces the electricity.  The turbines are also fitted with a </a:t>
            </a:r>
            <a:r>
              <a:rPr lang="en-GB" sz="2000" b="1" dirty="0"/>
              <a:t>brake</a:t>
            </a:r>
            <a:r>
              <a:rPr lang="en-GB" sz="2000" dirty="0"/>
              <a:t>. </a:t>
            </a:r>
          </a:p>
        </p:txBody>
      </p:sp>
      <p:cxnSp>
        <p:nvCxnSpPr>
          <p:cNvPr id="22" name="Straight Connector 21"/>
          <p:cNvCxnSpPr/>
          <p:nvPr/>
        </p:nvCxnSpPr>
        <p:spPr>
          <a:xfrm flipV="1">
            <a:off x="6400791" y="-1"/>
            <a:ext cx="2901" cy="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nvGrpSpPr>
          <p:cNvPr id="97" name="Group 96"/>
          <p:cNvGrpSpPr/>
          <p:nvPr/>
        </p:nvGrpSpPr>
        <p:grpSpPr>
          <a:xfrm>
            <a:off x="7530838" y="121254"/>
            <a:ext cx="2481076" cy="6623946"/>
            <a:chOff x="6006838" y="121254"/>
            <a:chExt cx="2481076" cy="6623946"/>
          </a:xfrm>
        </p:grpSpPr>
        <p:grpSp>
          <p:nvGrpSpPr>
            <p:cNvPr id="70" name="Group 69"/>
            <p:cNvGrpSpPr/>
            <p:nvPr/>
          </p:nvGrpSpPr>
          <p:grpSpPr>
            <a:xfrm>
              <a:off x="6172832" y="3812413"/>
              <a:ext cx="186902" cy="2932787"/>
              <a:chOff x="5101762" y="3409729"/>
              <a:chExt cx="236620" cy="3168354"/>
            </a:xfrm>
          </p:grpSpPr>
          <p:sp>
            <p:nvSpPr>
              <p:cNvPr id="6" name="Flowchart: Delay 5"/>
              <p:cNvSpPr/>
              <p:nvPr/>
            </p:nvSpPr>
            <p:spPr>
              <a:xfrm rot="5400000">
                <a:off x="3635895" y="4875596"/>
                <a:ext cx="3168354" cy="236620"/>
              </a:xfrm>
              <a:prstGeom prst="flowChartDelay">
                <a:avLst/>
              </a:prstGeom>
              <a:solidFill>
                <a:schemeClr val="bg2"/>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1" name="Straight Connector 20"/>
              <p:cNvCxnSpPr/>
              <p:nvPr/>
            </p:nvCxnSpPr>
            <p:spPr>
              <a:xfrm>
                <a:off x="5220072" y="3409729"/>
                <a:ext cx="2900" cy="3045759"/>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cxnSp>
          <p:nvCxnSpPr>
            <p:cNvPr id="34" name="Straight Connector 33"/>
            <p:cNvCxnSpPr/>
            <p:nvPr/>
          </p:nvCxnSpPr>
          <p:spPr>
            <a:xfrm flipV="1">
              <a:off x="7544979" y="3524661"/>
              <a:ext cx="10" cy="6846"/>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54" name="Flowchart: Process 53"/>
            <p:cNvSpPr/>
            <p:nvPr/>
          </p:nvSpPr>
          <p:spPr>
            <a:xfrm>
              <a:off x="7012279" y="3926361"/>
              <a:ext cx="461960" cy="2554949"/>
            </a:xfrm>
            <a:prstGeom prst="flowChartProcess">
              <a:avLst/>
            </a:prstGeom>
            <a:solidFill>
              <a:schemeClr val="bg2"/>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Snip Same Side Corner Rectangle 49"/>
            <p:cNvSpPr/>
            <p:nvPr/>
          </p:nvSpPr>
          <p:spPr>
            <a:xfrm rot="16200000">
              <a:off x="6206873" y="3352700"/>
              <a:ext cx="667263" cy="243245"/>
            </a:xfrm>
            <a:prstGeom prst="snip2SameRect">
              <a:avLst>
                <a:gd name="adj1" fmla="val 50000"/>
                <a:gd name="adj2" fmla="val 31746"/>
              </a:avLst>
            </a:prstGeom>
            <a:solidFill>
              <a:schemeClr val="bg2"/>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lowchart: Process 48"/>
            <p:cNvSpPr/>
            <p:nvPr/>
          </p:nvSpPr>
          <p:spPr>
            <a:xfrm>
              <a:off x="6541972" y="3133701"/>
              <a:ext cx="1556759" cy="682665"/>
            </a:xfrm>
            <a:prstGeom prst="flowChartProcess">
              <a:avLst/>
            </a:prstGeom>
            <a:solidFill>
              <a:schemeClr val="bg2"/>
            </a:soli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Flowchart: Manual Operation 44"/>
            <p:cNvSpPr/>
            <p:nvPr/>
          </p:nvSpPr>
          <p:spPr>
            <a:xfrm>
              <a:off x="7683050" y="3555530"/>
              <a:ext cx="97738" cy="238172"/>
            </a:xfrm>
            <a:prstGeom prst="flowChartManualOperation">
              <a:avLst/>
            </a:prstGeom>
            <a:solidFill>
              <a:schemeClr val="bg1">
                <a:lumMod val="50000"/>
              </a:schemeClr>
            </a:solid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Flowchart: Delay 2"/>
            <p:cNvSpPr/>
            <p:nvPr/>
          </p:nvSpPr>
          <p:spPr>
            <a:xfrm rot="10800000">
              <a:off x="6006838" y="3318886"/>
              <a:ext cx="385788" cy="304361"/>
            </a:xfrm>
            <a:prstGeom prst="flowChartDelay">
              <a:avLst/>
            </a:prstGeom>
            <a:solidFill>
              <a:schemeClr val="bg2"/>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lowchart: Delay 7"/>
            <p:cNvSpPr/>
            <p:nvPr/>
          </p:nvSpPr>
          <p:spPr>
            <a:xfrm rot="5400000">
              <a:off x="6236211" y="3120066"/>
              <a:ext cx="123698" cy="159862"/>
            </a:xfrm>
            <a:prstGeom prst="flowChartDelay">
              <a:avLst/>
            </a:prstGeom>
            <a:solidFill>
              <a:schemeClr val="bg2"/>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Flowchart: Delay 8"/>
            <p:cNvSpPr/>
            <p:nvPr/>
          </p:nvSpPr>
          <p:spPr>
            <a:xfrm rot="16200000">
              <a:off x="6237893" y="3661776"/>
              <a:ext cx="120337" cy="159862"/>
            </a:xfrm>
            <a:prstGeom prst="flowChartDelay">
              <a:avLst/>
            </a:prstGeom>
            <a:solidFill>
              <a:schemeClr val="bg2"/>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Flowchart: Delay 9"/>
            <p:cNvSpPr/>
            <p:nvPr/>
          </p:nvSpPr>
          <p:spPr>
            <a:xfrm rot="16200000">
              <a:off x="6221444" y="3303766"/>
              <a:ext cx="153235" cy="69395"/>
            </a:xfrm>
            <a:prstGeom prst="flowChartDelay">
              <a:avLst/>
            </a:prstGeom>
            <a:solidFill>
              <a:schemeClr val="bg2"/>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Flowchart: Delay 12"/>
            <p:cNvSpPr/>
            <p:nvPr/>
          </p:nvSpPr>
          <p:spPr>
            <a:xfrm rot="5400000">
              <a:off x="6209651" y="3558433"/>
              <a:ext cx="176816" cy="69395"/>
            </a:xfrm>
            <a:prstGeom prst="flowChartDelay">
              <a:avLst/>
            </a:prstGeom>
            <a:solidFill>
              <a:schemeClr val="bg2"/>
            </a:solid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6138409" y="3426246"/>
              <a:ext cx="1422505" cy="89642"/>
            </a:xfrm>
            <a:prstGeom prst="rect">
              <a:avLst/>
            </a:prstGeom>
            <a:solidFill>
              <a:schemeClr val="bg1">
                <a:lumMod val="65000"/>
              </a:schemeClr>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ounded Rectangle 18"/>
            <p:cNvSpPr/>
            <p:nvPr/>
          </p:nvSpPr>
          <p:spPr>
            <a:xfrm>
              <a:off x="6677393" y="3411524"/>
              <a:ext cx="36266" cy="119086"/>
            </a:xfrm>
            <a:prstGeom prst="roundRect">
              <a:avLst/>
            </a:prstGeom>
            <a:solidFill>
              <a:srgbClr val="00B05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Snip Same Side Corner Rectangle 22"/>
            <p:cNvSpPr/>
            <p:nvPr/>
          </p:nvSpPr>
          <p:spPr>
            <a:xfrm rot="10800000">
              <a:off x="7474236" y="3355866"/>
              <a:ext cx="417629" cy="297715"/>
            </a:xfrm>
            <a:prstGeom prst="snip2SameRect">
              <a:avLst>
                <a:gd name="adj1" fmla="val 36508"/>
                <a:gd name="adj2" fmla="val 0"/>
              </a:avLst>
            </a:prstGeom>
            <a:solidFill>
              <a:srgbClr val="FFC000"/>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p:cNvGrpSpPr/>
            <p:nvPr/>
          </p:nvGrpSpPr>
          <p:grpSpPr>
            <a:xfrm>
              <a:off x="6715875" y="3287747"/>
              <a:ext cx="401792" cy="254668"/>
              <a:chOff x="5904148" y="2586913"/>
              <a:chExt cx="594717" cy="307982"/>
            </a:xfrm>
          </p:grpSpPr>
          <p:sp>
            <p:nvSpPr>
              <p:cNvPr id="14" name="Snip Single Corner Rectangle 13"/>
              <p:cNvSpPr/>
              <p:nvPr/>
            </p:nvSpPr>
            <p:spPr>
              <a:xfrm>
                <a:off x="5994809" y="2586913"/>
                <a:ext cx="504056" cy="307981"/>
              </a:xfrm>
              <a:prstGeom prst="snip1Rect">
                <a:avLst>
                  <a:gd name="adj" fmla="val 50000"/>
                </a:avLst>
              </a:prstGeom>
              <a:solidFill>
                <a:srgbClr val="00B05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nip Single Corner Rectangle 14"/>
              <p:cNvSpPr/>
              <p:nvPr/>
            </p:nvSpPr>
            <p:spPr>
              <a:xfrm>
                <a:off x="5904148" y="2586914"/>
                <a:ext cx="504056" cy="307981"/>
              </a:xfrm>
              <a:prstGeom prst="snip1Rect">
                <a:avLst>
                  <a:gd name="adj" fmla="val 50000"/>
                </a:avLst>
              </a:prstGeom>
              <a:solidFill>
                <a:srgbClr val="00B05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Snip Single Corner Rectangle 15"/>
              <p:cNvSpPr/>
              <p:nvPr/>
            </p:nvSpPr>
            <p:spPr>
              <a:xfrm>
                <a:off x="5904148" y="2586914"/>
                <a:ext cx="396044" cy="307981"/>
              </a:xfrm>
              <a:prstGeom prst="snip1Rect">
                <a:avLst>
                  <a:gd name="adj" fmla="val 50000"/>
                </a:avLst>
              </a:prstGeom>
              <a:solidFill>
                <a:srgbClr val="00B05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5" name="Rounded Rectangle 24"/>
            <p:cNvSpPr/>
            <p:nvPr/>
          </p:nvSpPr>
          <p:spPr>
            <a:xfrm>
              <a:off x="7120631" y="3411524"/>
              <a:ext cx="36266" cy="119086"/>
            </a:xfrm>
            <a:prstGeom prst="roundRect">
              <a:avLst/>
            </a:prstGeom>
            <a:solidFill>
              <a:srgbClr val="00B05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Snip Same Side Corner Rectangle 26"/>
            <p:cNvSpPr/>
            <p:nvPr/>
          </p:nvSpPr>
          <p:spPr>
            <a:xfrm rot="16200000" flipV="1">
              <a:off x="7667908" y="3437883"/>
              <a:ext cx="189518" cy="133678"/>
            </a:xfrm>
            <a:prstGeom prst="snip2SameRect">
              <a:avLst>
                <a:gd name="adj1" fmla="val 36508"/>
                <a:gd name="adj2" fmla="val 10274"/>
              </a:avLst>
            </a:prstGeom>
            <a:solidFill>
              <a:srgbClr val="FFC000"/>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ounded Rectangle 27"/>
            <p:cNvSpPr/>
            <p:nvPr/>
          </p:nvSpPr>
          <p:spPr>
            <a:xfrm>
              <a:off x="7258381" y="3355866"/>
              <a:ext cx="97298" cy="210516"/>
            </a:xfrm>
            <a:prstGeom prst="roundRect">
              <a:avLst/>
            </a:prstGeom>
            <a:solidFill>
              <a:schemeClr val="tx1">
                <a:lumMod val="75000"/>
                <a:lumOff val="25000"/>
              </a:schemeClr>
            </a:solid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ounded Rectangle 28"/>
            <p:cNvSpPr/>
            <p:nvPr/>
          </p:nvSpPr>
          <p:spPr>
            <a:xfrm>
              <a:off x="6590621" y="3406596"/>
              <a:ext cx="36266" cy="119086"/>
            </a:xfrm>
            <a:prstGeom prst="roundRect">
              <a:avLst/>
            </a:prstGeom>
            <a:solidFill>
              <a:srgbClr val="0070C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ounded Rectangle 29"/>
            <p:cNvSpPr/>
            <p:nvPr/>
          </p:nvSpPr>
          <p:spPr>
            <a:xfrm>
              <a:off x="6392625" y="3406596"/>
              <a:ext cx="36266" cy="119086"/>
            </a:xfrm>
            <a:prstGeom prst="roundRect">
              <a:avLst/>
            </a:prstGeom>
            <a:solidFill>
              <a:srgbClr val="0070C0"/>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2" name="Elbow Connector 31"/>
            <p:cNvCxnSpPr/>
            <p:nvPr/>
          </p:nvCxnSpPr>
          <p:spPr>
            <a:xfrm>
              <a:off x="7628991" y="3739821"/>
              <a:ext cx="1" cy="10502"/>
            </a:xfrm>
            <a:prstGeom prst="bentConnector3">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flipV="1">
              <a:off x="7622673" y="3537759"/>
              <a:ext cx="0" cy="224368"/>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sp>
          <p:nvSpPr>
            <p:cNvPr id="26" name="Snip Same Side Corner Rectangle 25"/>
            <p:cNvSpPr/>
            <p:nvPr/>
          </p:nvSpPr>
          <p:spPr>
            <a:xfrm rot="16200000" flipV="1">
              <a:off x="7457243" y="3442952"/>
              <a:ext cx="343495" cy="133678"/>
            </a:xfrm>
            <a:prstGeom prst="snip2SameRect">
              <a:avLst>
                <a:gd name="adj1" fmla="val 36508"/>
                <a:gd name="adj2" fmla="val 10274"/>
              </a:avLst>
            </a:prstGeom>
            <a:solidFill>
              <a:srgbClr val="FFC000"/>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Rounded Rectangle 40"/>
            <p:cNvSpPr/>
            <p:nvPr/>
          </p:nvSpPr>
          <p:spPr>
            <a:xfrm>
              <a:off x="7156898" y="3623247"/>
              <a:ext cx="333344" cy="179213"/>
            </a:xfrm>
            <a:prstGeom prst="roundRect">
              <a:avLst/>
            </a:prstGeom>
            <a:solidFill>
              <a:schemeClr val="tx1">
                <a:lumMod val="65000"/>
                <a:lumOff val="35000"/>
              </a:schemeClr>
            </a:solid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Flowchart: Manual Operation 42"/>
            <p:cNvSpPr/>
            <p:nvPr/>
          </p:nvSpPr>
          <p:spPr>
            <a:xfrm>
              <a:off x="6777126" y="3555530"/>
              <a:ext cx="97738" cy="238172"/>
            </a:xfrm>
            <a:prstGeom prst="flowChartManualOperation">
              <a:avLst/>
            </a:prstGeom>
            <a:solidFill>
              <a:schemeClr val="bg1">
                <a:lumMod val="50000"/>
              </a:schemeClr>
            </a:solid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Flowchart: Manual Operation 43"/>
            <p:cNvSpPr/>
            <p:nvPr/>
          </p:nvSpPr>
          <p:spPr>
            <a:xfrm>
              <a:off x="6963411" y="3555530"/>
              <a:ext cx="97738" cy="238172"/>
            </a:xfrm>
            <a:prstGeom prst="flowChartManualOperation">
              <a:avLst/>
            </a:prstGeom>
            <a:solidFill>
              <a:schemeClr val="bg1">
                <a:lumMod val="50000"/>
              </a:schemeClr>
            </a:solidFill>
            <a:ln w="1905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ounded Rectangle 23"/>
            <p:cNvSpPr/>
            <p:nvPr/>
          </p:nvSpPr>
          <p:spPr>
            <a:xfrm>
              <a:off x="6715875" y="3534724"/>
              <a:ext cx="401792" cy="73346"/>
            </a:xfrm>
            <a:prstGeom prst="roundRect">
              <a:avLst/>
            </a:prstGeom>
            <a:solidFill>
              <a:srgbClr val="00B050"/>
            </a:solidFill>
            <a:ln w="19050">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Flowchart: Delay 51"/>
            <p:cNvSpPr/>
            <p:nvPr/>
          </p:nvSpPr>
          <p:spPr>
            <a:xfrm>
              <a:off x="8098725" y="3133701"/>
              <a:ext cx="389189" cy="682665"/>
            </a:xfrm>
            <a:prstGeom prst="flowChartDelay">
              <a:avLst/>
            </a:prstGeom>
            <a:solidFill>
              <a:schemeClr val="bg2"/>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ounded Rectangle 52"/>
            <p:cNvSpPr/>
            <p:nvPr/>
          </p:nvSpPr>
          <p:spPr>
            <a:xfrm>
              <a:off x="6993463" y="3844292"/>
              <a:ext cx="510828" cy="82069"/>
            </a:xfrm>
            <a:prstGeom prst="roundRect">
              <a:avLst/>
            </a:prstGeom>
            <a:solidFill>
              <a:schemeClr val="bg2"/>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p:cNvSpPr/>
            <p:nvPr/>
          </p:nvSpPr>
          <p:spPr>
            <a:xfrm>
              <a:off x="7056415" y="6141338"/>
              <a:ext cx="385179" cy="35725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7" name="Straight Connector 76"/>
            <p:cNvCxnSpPr/>
            <p:nvPr/>
          </p:nvCxnSpPr>
          <p:spPr>
            <a:xfrm flipH="1">
              <a:off x="6545696" y="3769125"/>
              <a:ext cx="1556753" cy="0"/>
            </a:xfrm>
            <a:prstGeom prst="line">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53" idx="2"/>
              <a:endCxn id="56" idx="2"/>
            </p:cNvCxnSpPr>
            <p:nvPr/>
          </p:nvCxnSpPr>
          <p:spPr>
            <a:xfrm>
              <a:off x="7248877" y="3926361"/>
              <a:ext cx="128" cy="2572235"/>
            </a:xfrm>
            <a:prstGeom prst="line">
              <a:avLst/>
            </a:prstGeom>
            <a:ln w="762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nvGrpSpPr>
            <p:cNvPr id="74" name="Group 73"/>
            <p:cNvGrpSpPr/>
            <p:nvPr/>
          </p:nvGrpSpPr>
          <p:grpSpPr>
            <a:xfrm rot="10800000">
              <a:off x="6172205" y="121254"/>
              <a:ext cx="188152" cy="3012446"/>
              <a:chOff x="5101762" y="3409729"/>
              <a:chExt cx="236620" cy="3168354"/>
            </a:xfrm>
          </p:grpSpPr>
          <p:sp>
            <p:nvSpPr>
              <p:cNvPr id="75" name="Flowchart: Delay 74"/>
              <p:cNvSpPr/>
              <p:nvPr/>
            </p:nvSpPr>
            <p:spPr>
              <a:xfrm rot="5400000">
                <a:off x="3635895" y="4875596"/>
                <a:ext cx="3168354" cy="236620"/>
              </a:xfrm>
              <a:prstGeom prst="flowChartDelay">
                <a:avLst/>
              </a:prstGeom>
              <a:solidFill>
                <a:schemeClr val="bg2"/>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76" name="Straight Connector 75"/>
              <p:cNvCxnSpPr/>
              <p:nvPr/>
            </p:nvCxnSpPr>
            <p:spPr>
              <a:xfrm>
                <a:off x="5220072" y="3409729"/>
                <a:ext cx="2900" cy="3045759"/>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cxnSp>
          <p:nvCxnSpPr>
            <p:cNvPr id="90" name="Straight Connector 89"/>
            <p:cNvCxnSpPr/>
            <p:nvPr/>
          </p:nvCxnSpPr>
          <p:spPr>
            <a:xfrm>
              <a:off x="7465792" y="3720494"/>
              <a:ext cx="158761" cy="0"/>
            </a:xfrm>
            <a:prstGeom prst="line">
              <a:avLst/>
            </a:prstGeom>
            <a:ln w="5080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pic>
        <p:nvPicPr>
          <p:cNvPr id="102" name="Picture 2" descr="C:\Users\TEMP.DS.001\AppData\Local\Microsoft\Windows\Temporary Internet Files\Content.IE5\FMEDF9IB\Finn_insigna[1].png"/>
          <p:cNvPicPr>
            <a:picLocks noChangeAspect="1" noChangeArrowheads="1"/>
          </p:cNvPicPr>
          <p:nvPr/>
        </p:nvPicPr>
        <p:blipFill>
          <a:blip r:embed="rId3" cstate="print">
            <a:biLevel thresh="25000"/>
            <a:extLst>
              <a:ext uri="{28A0092B-C50C-407E-A947-70E740481C1C}">
                <a14:useLocalDpi xmlns:a14="http://schemas.microsoft.com/office/drawing/2010/main" val="0"/>
              </a:ext>
            </a:extLst>
          </a:blip>
          <a:srcRect/>
          <a:stretch>
            <a:fillRect/>
          </a:stretch>
        </p:blipFill>
        <p:spPr bwMode="auto">
          <a:xfrm>
            <a:off x="5626523" y="4122972"/>
            <a:ext cx="1600393" cy="235816"/>
          </a:xfrm>
          <a:prstGeom prst="rect">
            <a:avLst/>
          </a:prstGeom>
          <a:noFill/>
          <a:extLst>
            <a:ext uri="{909E8E84-426E-40DD-AFC4-6F175D3DCCD1}">
              <a14:hiddenFill xmlns:a14="http://schemas.microsoft.com/office/drawing/2010/main">
                <a:solidFill>
                  <a:srgbClr val="FFFFFF"/>
                </a:solidFill>
              </a14:hiddenFill>
            </a:ext>
          </a:extLst>
        </p:spPr>
      </p:pic>
      <p:pic>
        <p:nvPicPr>
          <p:cNvPr id="105" name="Picture 2" descr="C:\Users\TEMP.DS.001\AppData\Local\Microsoft\Windows\Temporary Internet Files\Content.IE5\FMEDF9IB\Finn_insigna[1].png"/>
          <p:cNvPicPr>
            <a:picLocks noChangeAspect="1" noChangeArrowheads="1"/>
          </p:cNvPicPr>
          <p:nvPr/>
        </p:nvPicPr>
        <p:blipFill>
          <a:blip r:embed="rId3" cstate="print">
            <a:biLevel thresh="25000"/>
            <a:extLst>
              <a:ext uri="{28A0092B-C50C-407E-A947-70E740481C1C}">
                <a14:useLocalDpi xmlns:a14="http://schemas.microsoft.com/office/drawing/2010/main" val="0"/>
              </a:ext>
            </a:extLst>
          </a:blip>
          <a:srcRect/>
          <a:stretch>
            <a:fillRect/>
          </a:stretch>
        </p:blipFill>
        <p:spPr bwMode="auto">
          <a:xfrm>
            <a:off x="5635990" y="5779156"/>
            <a:ext cx="1600393" cy="235816"/>
          </a:xfrm>
          <a:prstGeom prst="rect">
            <a:avLst/>
          </a:prstGeom>
          <a:noFill/>
          <a:extLst>
            <a:ext uri="{909E8E84-426E-40DD-AFC4-6F175D3DCCD1}">
              <a14:hiddenFill xmlns:a14="http://schemas.microsoft.com/office/drawing/2010/main">
                <a:solidFill>
                  <a:srgbClr val="FFFFFF"/>
                </a:solidFill>
              </a14:hiddenFill>
            </a:ext>
          </a:extLst>
        </p:spPr>
      </p:pic>
      <p:grpSp>
        <p:nvGrpSpPr>
          <p:cNvPr id="154" name="Group 153"/>
          <p:cNvGrpSpPr/>
          <p:nvPr/>
        </p:nvGrpSpPr>
        <p:grpSpPr>
          <a:xfrm>
            <a:off x="5555090" y="564254"/>
            <a:ext cx="1758876" cy="5542360"/>
            <a:chOff x="4031090" y="564254"/>
            <a:chExt cx="1758876" cy="5542360"/>
          </a:xfrm>
        </p:grpSpPr>
        <p:grpSp>
          <p:nvGrpSpPr>
            <p:cNvPr id="141" name="Group 140"/>
            <p:cNvGrpSpPr/>
            <p:nvPr/>
          </p:nvGrpSpPr>
          <p:grpSpPr>
            <a:xfrm>
              <a:off x="4031090" y="2228490"/>
              <a:ext cx="1611603" cy="371685"/>
              <a:chOff x="4063380" y="2330919"/>
              <a:chExt cx="1611603" cy="371685"/>
            </a:xfrm>
          </p:grpSpPr>
          <p:pic>
            <p:nvPicPr>
              <p:cNvPr id="103" name="Picture 2" descr="C:\Users\TEMP.DS.001\AppData\Local\Microsoft\Windows\Temporary Internet Files\Content.IE5\FMEDF9IB\Finn_insigna[1].png"/>
              <p:cNvPicPr>
                <a:picLocks noChangeAspect="1" noChangeArrowheads="1"/>
              </p:cNvPicPr>
              <p:nvPr/>
            </p:nvPicPr>
            <p:blipFill>
              <a:blip r:embed="rId3" cstate="print">
                <a:biLevel thresh="25000"/>
                <a:extLst>
                  <a:ext uri="{28A0092B-C50C-407E-A947-70E740481C1C}">
                    <a14:useLocalDpi xmlns:a14="http://schemas.microsoft.com/office/drawing/2010/main" val="0"/>
                  </a:ext>
                </a:extLst>
              </a:blip>
              <a:srcRect/>
              <a:stretch>
                <a:fillRect/>
              </a:stretch>
            </p:blipFill>
            <p:spPr bwMode="auto">
              <a:xfrm>
                <a:off x="4072848" y="2466788"/>
                <a:ext cx="1600393" cy="235816"/>
              </a:xfrm>
              <a:prstGeom prst="rect">
                <a:avLst/>
              </a:prstGeom>
              <a:noFill/>
              <a:extLst>
                <a:ext uri="{909E8E84-426E-40DD-AFC4-6F175D3DCCD1}">
                  <a14:hiddenFill xmlns:a14="http://schemas.microsoft.com/office/drawing/2010/main">
                    <a:solidFill>
                      <a:srgbClr val="FFFFFF"/>
                    </a:solidFill>
                  </a14:hiddenFill>
                </a:ext>
              </a:extLst>
            </p:spPr>
          </p:pic>
          <p:pic>
            <p:nvPicPr>
              <p:cNvPr id="107" name="Picture 2" descr="C:\Users\TEMP.DS.001\AppData\Local\Microsoft\Windows\Temporary Internet Files\Content.IE5\FMEDF9IB\Finn_insigna[1].png"/>
              <p:cNvPicPr>
                <a:picLocks noChangeAspect="1" noChangeArrowheads="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074590" y="2330919"/>
                <a:ext cx="1600393" cy="235816"/>
              </a:xfrm>
              <a:prstGeom prst="rect">
                <a:avLst/>
              </a:prstGeom>
              <a:noFill/>
              <a:extLst>
                <a:ext uri="{909E8E84-426E-40DD-AFC4-6F175D3DCCD1}">
                  <a14:hiddenFill xmlns:a14="http://schemas.microsoft.com/office/drawing/2010/main">
                    <a:solidFill>
                      <a:srgbClr val="FFFFFF"/>
                    </a:solidFill>
                  </a14:hiddenFill>
                </a:ext>
              </a:extLst>
            </p:spPr>
          </p:pic>
          <p:pic>
            <p:nvPicPr>
              <p:cNvPr id="110" name="Picture 2" descr="C:\Users\TEMP.DS.001\AppData\Local\Microsoft\Windows\Temporary Internet Files\Content.IE5\FMEDF9IB\Finn_insigna[1].png"/>
              <p:cNvPicPr>
                <a:picLocks noChangeAspect="1" noChangeArrowheads="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063380" y="2448827"/>
                <a:ext cx="1600393" cy="2358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0" name="Group 139"/>
            <p:cNvGrpSpPr/>
            <p:nvPr/>
          </p:nvGrpSpPr>
          <p:grpSpPr>
            <a:xfrm>
              <a:off x="4083586" y="564254"/>
              <a:ext cx="1609861" cy="371685"/>
              <a:chOff x="4059635" y="962767"/>
              <a:chExt cx="1609861" cy="371685"/>
            </a:xfrm>
          </p:grpSpPr>
          <p:pic>
            <p:nvPicPr>
              <p:cNvPr id="104" name="Picture 2" descr="C:\Users\TEMP.DS.001\AppData\Local\Microsoft\Windows\Temporary Internet Files\Content.IE5\FMEDF9IB\Finn_insigna[1].png"/>
              <p:cNvPicPr>
                <a:picLocks noChangeAspect="1" noChangeArrowheads="1"/>
              </p:cNvPicPr>
              <p:nvPr/>
            </p:nvPicPr>
            <p:blipFill>
              <a:blip r:embed="rId3" cstate="print">
                <a:biLevel thresh="25000"/>
                <a:extLst>
                  <a:ext uri="{28A0092B-C50C-407E-A947-70E740481C1C}">
                    <a14:useLocalDpi xmlns:a14="http://schemas.microsoft.com/office/drawing/2010/main" val="0"/>
                  </a:ext>
                </a:extLst>
              </a:blip>
              <a:srcRect/>
              <a:stretch>
                <a:fillRect/>
              </a:stretch>
            </p:blipFill>
            <p:spPr bwMode="auto">
              <a:xfrm>
                <a:off x="4069103" y="1098636"/>
                <a:ext cx="1600393" cy="235816"/>
              </a:xfrm>
              <a:prstGeom prst="rect">
                <a:avLst/>
              </a:prstGeom>
              <a:noFill/>
              <a:extLst>
                <a:ext uri="{909E8E84-426E-40DD-AFC4-6F175D3DCCD1}">
                  <a14:hiddenFill xmlns:a14="http://schemas.microsoft.com/office/drawing/2010/main">
                    <a:solidFill>
                      <a:srgbClr val="FFFFFF"/>
                    </a:solidFill>
                  </a14:hiddenFill>
                </a:ext>
              </a:extLst>
            </p:spPr>
          </p:pic>
          <p:pic>
            <p:nvPicPr>
              <p:cNvPr id="108" name="Picture 2" descr="C:\Users\TEMP.DS.001\AppData\Local\Microsoft\Windows\Temporary Internet Files\Content.IE5\FMEDF9IB\Finn_insigna[1].png"/>
              <p:cNvPicPr>
                <a:picLocks noChangeAspect="1" noChangeArrowheads="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067125" y="962767"/>
                <a:ext cx="1600393" cy="235816"/>
              </a:xfrm>
              <a:prstGeom prst="rect">
                <a:avLst/>
              </a:prstGeom>
              <a:noFill/>
              <a:extLst>
                <a:ext uri="{909E8E84-426E-40DD-AFC4-6F175D3DCCD1}">
                  <a14:hiddenFill xmlns:a14="http://schemas.microsoft.com/office/drawing/2010/main">
                    <a:solidFill>
                      <a:srgbClr val="FFFFFF"/>
                    </a:solidFill>
                  </a14:hiddenFill>
                </a:ext>
              </a:extLst>
            </p:spPr>
          </p:pic>
          <p:pic>
            <p:nvPicPr>
              <p:cNvPr id="111" name="Picture 2" descr="C:\Users\TEMP.DS.001\AppData\Local\Microsoft\Windows\Temporary Internet Files\Content.IE5\FMEDF9IB\Finn_insigna[1].png"/>
              <p:cNvPicPr>
                <a:picLocks noChangeAspect="1" noChangeArrowheads="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059635" y="1080675"/>
                <a:ext cx="1600393" cy="2358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4" name="Group 143"/>
            <p:cNvGrpSpPr/>
            <p:nvPr/>
          </p:nvGrpSpPr>
          <p:grpSpPr>
            <a:xfrm>
              <a:off x="4032832" y="4091274"/>
              <a:ext cx="1757134" cy="2015340"/>
              <a:chOff x="4078043" y="3981671"/>
              <a:chExt cx="1757134" cy="2015340"/>
            </a:xfrm>
          </p:grpSpPr>
          <p:pic>
            <p:nvPicPr>
              <p:cNvPr id="100" name="Picture 2" descr="C:\Users\TEMP.DS.001\AppData\Local\Microsoft\Windows\Temporary Internet Files\Content.IE5\FMEDF9IB\Finn_insigna[1].png"/>
              <p:cNvPicPr>
                <a:picLocks noChangeAspect="1" noChangeArrowheads="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234784" y="5661248"/>
                <a:ext cx="1600393" cy="235816"/>
              </a:xfrm>
              <a:prstGeom prst="rect">
                <a:avLst/>
              </a:prstGeom>
              <a:noFill/>
              <a:extLst>
                <a:ext uri="{909E8E84-426E-40DD-AFC4-6F175D3DCCD1}">
                  <a14:hiddenFill xmlns:a14="http://schemas.microsoft.com/office/drawing/2010/main">
                    <a:solidFill>
                      <a:srgbClr val="FFFFFF"/>
                    </a:solidFill>
                  </a14:hiddenFill>
                </a:ext>
              </a:extLst>
            </p:spPr>
          </p:pic>
          <p:grpSp>
            <p:nvGrpSpPr>
              <p:cNvPr id="142" name="Group 141"/>
              <p:cNvGrpSpPr/>
              <p:nvPr/>
            </p:nvGrpSpPr>
            <p:grpSpPr>
              <a:xfrm>
                <a:off x="4078043" y="3981671"/>
                <a:ext cx="1613077" cy="353724"/>
                <a:chOff x="4078043" y="3981671"/>
                <a:chExt cx="1613077" cy="353724"/>
              </a:xfrm>
            </p:grpSpPr>
            <p:pic>
              <p:nvPicPr>
                <p:cNvPr id="106" name="Picture 2" descr="C:\Users\TEMP.DS.001\AppData\Local\Microsoft\Windows\Temporary Internet Files\Content.IE5\FMEDF9IB\Finn_insigna[1].png"/>
                <p:cNvPicPr>
                  <a:picLocks noChangeAspect="1" noChangeArrowheads="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078043" y="3981671"/>
                  <a:ext cx="1600393" cy="235816"/>
                </a:xfrm>
                <a:prstGeom prst="rect">
                  <a:avLst/>
                </a:prstGeom>
                <a:noFill/>
                <a:extLst>
                  <a:ext uri="{909E8E84-426E-40DD-AFC4-6F175D3DCCD1}">
                    <a14:hiddenFill xmlns:a14="http://schemas.microsoft.com/office/drawing/2010/main">
                      <a:solidFill>
                        <a:srgbClr val="FFFFFF"/>
                      </a:solidFill>
                    </a14:hiddenFill>
                  </a:ext>
                </a:extLst>
              </p:spPr>
            </p:pic>
            <p:pic>
              <p:nvPicPr>
                <p:cNvPr id="109" name="Picture 2" descr="C:\Users\TEMP.DS.001\AppData\Local\Microsoft\Windows\Temporary Internet Files\Content.IE5\FMEDF9IB\Finn_insigna[1].png"/>
                <p:cNvPicPr>
                  <a:picLocks noChangeAspect="1" noChangeArrowheads="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090727" y="4099579"/>
                  <a:ext cx="1600393" cy="235816"/>
                </a:xfrm>
                <a:prstGeom prst="rect">
                  <a:avLst/>
                </a:prstGeom>
                <a:noFill/>
                <a:extLst>
                  <a:ext uri="{909E8E84-426E-40DD-AFC4-6F175D3DCCD1}">
                    <a14:hiddenFill xmlns:a14="http://schemas.microsoft.com/office/drawing/2010/main">
                      <a:solidFill>
                        <a:srgbClr val="FFFFFF"/>
                      </a:solidFill>
                    </a14:hiddenFill>
                  </a:ext>
                </a:extLst>
              </p:spPr>
            </p:pic>
          </p:grpSp>
          <p:pic>
            <p:nvPicPr>
              <p:cNvPr id="112" name="Picture 2" descr="C:\Users\TEMP.DS.001\AppData\Local\Microsoft\Windows\Temporary Internet Files\Content.IE5\FMEDF9IB\Finn_insigna[1].png"/>
              <p:cNvPicPr>
                <a:picLocks noChangeAspect="1" noChangeArrowheads="1"/>
              </p:cNvPicPr>
              <p:nvPr/>
            </p:nvPicPr>
            <p:blipFill>
              <a:blip r:embed="rId3" cstate="print">
                <a:duotone>
                  <a:prstClr val="black"/>
                  <a:srgbClr val="D9C3A5">
                    <a:tint val="50000"/>
                    <a:satMod val="180000"/>
                  </a:srgbClr>
                </a:duotone>
                <a:extLst>
                  <a:ext uri="{28A0092B-C50C-407E-A947-70E740481C1C}">
                    <a14:useLocalDpi xmlns:a14="http://schemas.microsoft.com/office/drawing/2010/main" val="0"/>
                  </a:ext>
                </a:extLst>
              </a:blip>
              <a:srcRect/>
              <a:stretch>
                <a:fillRect/>
              </a:stretch>
            </p:blipFill>
            <p:spPr bwMode="auto">
              <a:xfrm>
                <a:off x="4102521" y="5761195"/>
                <a:ext cx="1600393" cy="235816"/>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5" name="Group 144"/>
            <p:cNvGrpSpPr/>
            <p:nvPr/>
          </p:nvGrpSpPr>
          <p:grpSpPr>
            <a:xfrm>
              <a:off x="4117903" y="1358009"/>
              <a:ext cx="1448217" cy="3800901"/>
              <a:chOff x="4212373" y="1813108"/>
              <a:chExt cx="1448217" cy="3800901"/>
            </a:xfrm>
          </p:grpSpPr>
          <p:sp>
            <p:nvSpPr>
              <p:cNvPr id="117" name="TextBox 116"/>
              <p:cNvSpPr txBox="1"/>
              <p:nvPr/>
            </p:nvSpPr>
            <p:spPr>
              <a:xfrm>
                <a:off x="4233825" y="1813108"/>
                <a:ext cx="1426765" cy="369332"/>
              </a:xfrm>
              <a:prstGeom prst="rect">
                <a:avLst/>
              </a:prstGeom>
              <a:noFill/>
            </p:spPr>
            <p:txBody>
              <a:bodyPr wrap="square" rtlCol="0">
                <a:spAutoFit/>
              </a:bodyPr>
              <a:lstStyle/>
              <a:p>
                <a:pPr algn="ctr"/>
                <a:r>
                  <a:rPr lang="en-GB" i="1" dirty="0">
                    <a:solidFill>
                      <a:schemeClr val="tx2">
                        <a:lumMod val="75000"/>
                      </a:schemeClr>
                    </a:solidFill>
                  </a:rPr>
                  <a:t>Wind</a:t>
                </a:r>
              </a:p>
            </p:txBody>
          </p:sp>
          <p:sp>
            <p:nvSpPr>
              <p:cNvPr id="119" name="TextBox 118"/>
              <p:cNvSpPr txBox="1"/>
              <p:nvPr/>
            </p:nvSpPr>
            <p:spPr>
              <a:xfrm>
                <a:off x="4212373" y="5244677"/>
                <a:ext cx="1426765" cy="369332"/>
              </a:xfrm>
              <a:prstGeom prst="rect">
                <a:avLst/>
              </a:prstGeom>
              <a:noFill/>
            </p:spPr>
            <p:txBody>
              <a:bodyPr wrap="square" rtlCol="0">
                <a:spAutoFit/>
              </a:bodyPr>
              <a:lstStyle/>
              <a:p>
                <a:pPr algn="ctr"/>
                <a:r>
                  <a:rPr lang="en-GB" i="1" dirty="0">
                    <a:solidFill>
                      <a:schemeClr val="tx2">
                        <a:lumMod val="75000"/>
                      </a:schemeClr>
                    </a:solidFill>
                  </a:rPr>
                  <a:t>Wind</a:t>
                </a:r>
              </a:p>
            </p:txBody>
          </p:sp>
        </p:grpSp>
      </p:grpSp>
      <p:grpSp>
        <p:nvGrpSpPr>
          <p:cNvPr id="146" name="Group 145"/>
          <p:cNvGrpSpPr/>
          <p:nvPr/>
        </p:nvGrpSpPr>
        <p:grpSpPr>
          <a:xfrm>
            <a:off x="7892581" y="387258"/>
            <a:ext cx="1603880" cy="1295733"/>
            <a:chOff x="6368581" y="387257"/>
            <a:chExt cx="1603880" cy="1295733"/>
          </a:xfrm>
        </p:grpSpPr>
        <p:sp>
          <p:nvSpPr>
            <p:cNvPr id="116" name="TextBox 115"/>
            <p:cNvSpPr txBox="1"/>
            <p:nvPr/>
          </p:nvSpPr>
          <p:spPr>
            <a:xfrm>
              <a:off x="6545696" y="387257"/>
              <a:ext cx="1426765" cy="369332"/>
            </a:xfrm>
            <a:prstGeom prst="rect">
              <a:avLst/>
            </a:prstGeom>
            <a:noFill/>
          </p:spPr>
          <p:txBody>
            <a:bodyPr wrap="square" rtlCol="0">
              <a:spAutoFit/>
            </a:bodyPr>
            <a:lstStyle/>
            <a:p>
              <a:r>
                <a:rPr lang="en-GB" dirty="0"/>
                <a:t>blades</a:t>
              </a:r>
            </a:p>
          </p:txBody>
        </p:sp>
        <p:cxnSp>
          <p:nvCxnSpPr>
            <p:cNvPr id="128" name="Straight Connector 127"/>
            <p:cNvCxnSpPr/>
            <p:nvPr/>
          </p:nvCxnSpPr>
          <p:spPr>
            <a:xfrm flipH="1">
              <a:off x="6368581" y="750097"/>
              <a:ext cx="662418" cy="932893"/>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53" name="Group 152"/>
          <p:cNvGrpSpPr/>
          <p:nvPr/>
        </p:nvGrpSpPr>
        <p:grpSpPr>
          <a:xfrm>
            <a:off x="8682837" y="1851017"/>
            <a:ext cx="1733720" cy="3150458"/>
            <a:chOff x="7178482" y="1813765"/>
            <a:chExt cx="1733720" cy="3150458"/>
          </a:xfrm>
        </p:grpSpPr>
        <p:grpSp>
          <p:nvGrpSpPr>
            <p:cNvPr id="148" name="Group 147"/>
            <p:cNvGrpSpPr/>
            <p:nvPr/>
          </p:nvGrpSpPr>
          <p:grpSpPr>
            <a:xfrm>
              <a:off x="7485437" y="1813765"/>
              <a:ext cx="1426765" cy="1505121"/>
              <a:chOff x="7485437" y="1813765"/>
              <a:chExt cx="1426765" cy="1505121"/>
            </a:xfrm>
          </p:grpSpPr>
          <p:sp>
            <p:nvSpPr>
              <p:cNvPr id="118" name="TextBox 117"/>
              <p:cNvSpPr txBox="1"/>
              <p:nvPr/>
            </p:nvSpPr>
            <p:spPr>
              <a:xfrm>
                <a:off x="7485437" y="1813765"/>
                <a:ext cx="1426765" cy="369332"/>
              </a:xfrm>
              <a:prstGeom prst="rect">
                <a:avLst/>
              </a:prstGeom>
              <a:noFill/>
            </p:spPr>
            <p:txBody>
              <a:bodyPr wrap="square" rtlCol="0">
                <a:spAutoFit/>
              </a:bodyPr>
              <a:lstStyle/>
              <a:p>
                <a:pPr algn="r"/>
                <a:r>
                  <a:rPr lang="en-GB" dirty="0"/>
                  <a:t>generator</a:t>
                </a:r>
              </a:p>
            </p:txBody>
          </p:sp>
          <p:cxnSp>
            <p:nvCxnSpPr>
              <p:cNvPr id="126" name="Straight Connector 125"/>
              <p:cNvCxnSpPr>
                <a:stCxn id="118" idx="2"/>
              </p:cNvCxnSpPr>
              <p:nvPr/>
            </p:nvCxnSpPr>
            <p:spPr>
              <a:xfrm flipH="1">
                <a:off x="7743118" y="2183097"/>
                <a:ext cx="455702" cy="1135789"/>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47" name="Group 146"/>
            <p:cNvGrpSpPr/>
            <p:nvPr/>
          </p:nvGrpSpPr>
          <p:grpSpPr>
            <a:xfrm>
              <a:off x="7178482" y="3543476"/>
              <a:ext cx="1426765" cy="1420747"/>
              <a:chOff x="7178482" y="3543476"/>
              <a:chExt cx="1426765" cy="1420747"/>
            </a:xfrm>
          </p:grpSpPr>
          <p:sp>
            <p:nvSpPr>
              <p:cNvPr id="122" name="TextBox 121"/>
              <p:cNvSpPr txBox="1"/>
              <p:nvPr/>
            </p:nvSpPr>
            <p:spPr>
              <a:xfrm>
                <a:off x="7178482" y="4594891"/>
                <a:ext cx="1426765" cy="369332"/>
              </a:xfrm>
              <a:prstGeom prst="rect">
                <a:avLst/>
              </a:prstGeom>
              <a:noFill/>
            </p:spPr>
            <p:txBody>
              <a:bodyPr wrap="square" rtlCol="0">
                <a:spAutoFit/>
              </a:bodyPr>
              <a:lstStyle/>
              <a:p>
                <a:pPr algn="r"/>
                <a:r>
                  <a:rPr lang="en-GB" dirty="0"/>
                  <a:t>brake</a:t>
                </a:r>
              </a:p>
            </p:txBody>
          </p:sp>
          <p:cxnSp>
            <p:nvCxnSpPr>
              <p:cNvPr id="131" name="Straight Connector 130"/>
              <p:cNvCxnSpPr/>
              <p:nvPr/>
            </p:nvCxnSpPr>
            <p:spPr>
              <a:xfrm>
                <a:off x="7323570" y="3543476"/>
                <a:ext cx="762332" cy="1076195"/>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52" name="Group 151"/>
          <p:cNvGrpSpPr/>
          <p:nvPr/>
        </p:nvGrpSpPr>
        <p:grpSpPr>
          <a:xfrm>
            <a:off x="5896943" y="2264162"/>
            <a:ext cx="3599519" cy="1214559"/>
            <a:chOff x="4372942" y="2264161"/>
            <a:chExt cx="3599519" cy="1214559"/>
          </a:xfrm>
        </p:grpSpPr>
        <p:grpSp>
          <p:nvGrpSpPr>
            <p:cNvPr id="149" name="Group 148"/>
            <p:cNvGrpSpPr/>
            <p:nvPr/>
          </p:nvGrpSpPr>
          <p:grpSpPr>
            <a:xfrm>
              <a:off x="6545696" y="2264161"/>
              <a:ext cx="1426765" cy="1144671"/>
              <a:chOff x="6545696" y="2264161"/>
              <a:chExt cx="1426765" cy="1144671"/>
            </a:xfrm>
          </p:grpSpPr>
          <p:sp>
            <p:nvSpPr>
              <p:cNvPr id="120" name="TextBox 119"/>
              <p:cNvSpPr txBox="1"/>
              <p:nvPr/>
            </p:nvSpPr>
            <p:spPr>
              <a:xfrm>
                <a:off x="6545696" y="2264161"/>
                <a:ext cx="1426765" cy="369332"/>
              </a:xfrm>
              <a:prstGeom prst="rect">
                <a:avLst/>
              </a:prstGeom>
              <a:noFill/>
            </p:spPr>
            <p:txBody>
              <a:bodyPr wrap="square" rtlCol="0">
                <a:spAutoFit/>
              </a:bodyPr>
              <a:lstStyle/>
              <a:p>
                <a:r>
                  <a:rPr lang="en-GB" dirty="0"/>
                  <a:t>gear box</a:t>
                </a:r>
              </a:p>
            </p:txBody>
          </p:sp>
          <p:cxnSp>
            <p:nvCxnSpPr>
              <p:cNvPr id="124" name="Straight Connector 123"/>
              <p:cNvCxnSpPr/>
              <p:nvPr/>
            </p:nvCxnSpPr>
            <p:spPr>
              <a:xfrm flipH="1">
                <a:off x="6791324" y="2618441"/>
                <a:ext cx="344173" cy="790391"/>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50" name="Group 149"/>
            <p:cNvGrpSpPr/>
            <p:nvPr/>
          </p:nvGrpSpPr>
          <p:grpSpPr>
            <a:xfrm>
              <a:off x="4372942" y="2877092"/>
              <a:ext cx="1927627" cy="601628"/>
              <a:chOff x="4372942" y="2877092"/>
              <a:chExt cx="1927627" cy="601628"/>
            </a:xfrm>
          </p:grpSpPr>
          <p:sp>
            <p:nvSpPr>
              <p:cNvPr id="121" name="TextBox 120"/>
              <p:cNvSpPr txBox="1"/>
              <p:nvPr/>
            </p:nvSpPr>
            <p:spPr>
              <a:xfrm>
                <a:off x="4372942" y="2877092"/>
                <a:ext cx="1426765" cy="369332"/>
              </a:xfrm>
              <a:prstGeom prst="rect">
                <a:avLst/>
              </a:prstGeom>
              <a:noFill/>
            </p:spPr>
            <p:txBody>
              <a:bodyPr wrap="square" rtlCol="0">
                <a:spAutoFit/>
              </a:bodyPr>
              <a:lstStyle/>
              <a:p>
                <a:r>
                  <a:rPr lang="en-GB" dirty="0"/>
                  <a:t>shaft</a:t>
                </a:r>
              </a:p>
            </p:txBody>
          </p:sp>
          <p:cxnSp>
            <p:nvCxnSpPr>
              <p:cNvPr id="135" name="Straight Connector 134"/>
              <p:cNvCxnSpPr/>
              <p:nvPr/>
            </p:nvCxnSpPr>
            <p:spPr>
              <a:xfrm>
                <a:off x="5086325" y="3129500"/>
                <a:ext cx="1214244" cy="34922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033106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4"/>
                                        </p:tgtEl>
                                        <p:attrNameLst>
                                          <p:attrName>style.visibility</p:attrName>
                                        </p:attrNameLst>
                                      </p:cBhvr>
                                      <p:to>
                                        <p:strVal val="visible"/>
                                      </p:to>
                                    </p:set>
                                    <p:animEffect transition="in" filter="fade">
                                      <p:cBhvr>
                                        <p:cTn id="7" dur="500"/>
                                        <p:tgtEl>
                                          <p:spTgt spid="15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childTnLst>
                                </p:cTn>
                              </p:par>
                              <p:par>
                                <p:cTn id="12" presetID="10" presetClass="entr" presetSubtype="0" fill="hold" nodeType="withEffect">
                                  <p:stCondLst>
                                    <p:cond delay="0"/>
                                  </p:stCondLst>
                                  <p:childTnLst>
                                    <p:set>
                                      <p:cBhvr>
                                        <p:cTn id="13" dur="1" fill="hold">
                                          <p:stCondLst>
                                            <p:cond delay="0"/>
                                          </p:stCondLst>
                                        </p:cTn>
                                        <p:tgtEl>
                                          <p:spTgt spid="146"/>
                                        </p:tgtEl>
                                        <p:attrNameLst>
                                          <p:attrName>style.visibility</p:attrName>
                                        </p:attrNameLst>
                                      </p:cBhvr>
                                      <p:to>
                                        <p:strVal val="visible"/>
                                      </p:to>
                                    </p:set>
                                    <p:animEffect transition="in" filter="fade">
                                      <p:cBhvr>
                                        <p:cTn id="14" dur="500"/>
                                        <p:tgtEl>
                                          <p:spTgt spid="14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Effect transition="in" filter="fade">
                                      <p:cBhvr>
                                        <p:cTn id="19" dur="500"/>
                                        <p:tgtEl>
                                          <p:spTgt spid="2">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52"/>
                                        </p:tgtEl>
                                        <p:attrNameLst>
                                          <p:attrName>style.visibility</p:attrName>
                                        </p:attrNameLst>
                                      </p:cBhvr>
                                      <p:to>
                                        <p:strVal val="visible"/>
                                      </p:to>
                                    </p:set>
                                    <p:animEffect transition="in" filter="fade">
                                      <p:cBhvr>
                                        <p:cTn id="22" dur="500"/>
                                        <p:tgtEl>
                                          <p:spTgt spid="15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500"/>
                                        <p:tgtEl>
                                          <p:spTgt spid="2">
                                            <p:txEl>
                                              <p:pRg st="6" end="6"/>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153"/>
                                        </p:tgtEl>
                                        <p:attrNameLst>
                                          <p:attrName>style.visibility</p:attrName>
                                        </p:attrNameLst>
                                      </p:cBhvr>
                                      <p:to>
                                        <p:strVal val="visible"/>
                                      </p:to>
                                    </p:set>
                                    <p:animEffect transition="in" filter="fade">
                                      <p:cBhvr>
                                        <p:cTn id="30" dur="500"/>
                                        <p:tgtEl>
                                          <p:spTgt spid="1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TEMP.DS.001\AppData\Local\Microsoft\Windows\Temporary Internet Files\Content.IE5\2R554R9K\6140972700_1f15d6a65e_z[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60497" y="5701223"/>
            <a:ext cx="1808157" cy="297594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normAutofit/>
          </a:bodyPr>
          <a:lstStyle/>
          <a:p>
            <a:r>
              <a:rPr lang="en-GB" b="1" dirty="0"/>
              <a:t>Wow, How Big?!</a:t>
            </a:r>
          </a:p>
        </p:txBody>
      </p:sp>
      <p:sp>
        <p:nvSpPr>
          <p:cNvPr id="3" name="Content Placeholder 2"/>
          <p:cNvSpPr>
            <a:spLocks noGrp="1"/>
          </p:cNvSpPr>
          <p:nvPr>
            <p:ph idx="1"/>
          </p:nvPr>
        </p:nvSpPr>
        <p:spPr>
          <a:xfrm>
            <a:off x="2063552" y="980728"/>
            <a:ext cx="8229600" cy="2088232"/>
          </a:xfrm>
        </p:spPr>
        <p:txBody>
          <a:bodyPr>
            <a:normAutofit/>
          </a:bodyPr>
          <a:lstStyle/>
          <a:p>
            <a:pPr marL="0" indent="0">
              <a:buNone/>
            </a:pPr>
            <a:endParaRPr lang="en-GB" i="1" dirty="0">
              <a:latin typeface="Century Gothic" panose="020B0502020202020204" pitchFamily="34" charset="0"/>
            </a:endParaRPr>
          </a:p>
          <a:p>
            <a:pPr marL="0" indent="0">
              <a:buNone/>
            </a:pPr>
            <a:r>
              <a:rPr lang="en-GB" i="1" dirty="0"/>
              <a:t>If you’ve ever seen a wind turbine you will know they are huge!</a:t>
            </a:r>
          </a:p>
          <a:p>
            <a:endParaRPr lang="en-GB" dirty="0">
              <a:latin typeface="Century Gothic" panose="020B0502020202020204" pitchFamily="34" charset="0"/>
            </a:endParaRPr>
          </a:p>
          <a:p>
            <a:endParaRPr lang="en-GB" dirty="0"/>
          </a:p>
        </p:txBody>
      </p:sp>
      <p:sp>
        <p:nvSpPr>
          <p:cNvPr id="8" name="TextBox 7"/>
          <p:cNvSpPr txBox="1"/>
          <p:nvPr/>
        </p:nvSpPr>
        <p:spPr>
          <a:xfrm>
            <a:off x="2855640" y="2999234"/>
            <a:ext cx="7200800" cy="2677656"/>
          </a:xfrm>
          <a:prstGeom prst="rect">
            <a:avLst/>
          </a:prstGeom>
          <a:noFill/>
        </p:spPr>
        <p:txBody>
          <a:bodyPr wrap="square" rtlCol="0">
            <a:spAutoFit/>
          </a:bodyPr>
          <a:lstStyle/>
          <a:p>
            <a:r>
              <a:rPr lang="en-GB" sz="2800" dirty="0"/>
              <a:t>Wind turbines vary in size and height but a typical turbine is over 100 meters tall.</a:t>
            </a:r>
          </a:p>
          <a:p>
            <a:r>
              <a:rPr lang="en-GB" sz="2800" dirty="0"/>
              <a:t>That’s as tall as a 30-story building.</a:t>
            </a:r>
          </a:p>
          <a:p>
            <a:endParaRPr lang="en-GB" sz="2800" dirty="0"/>
          </a:p>
          <a:p>
            <a:r>
              <a:rPr lang="en-GB" sz="2800" dirty="0"/>
              <a:t>If 20 giraffes stood on each others heads, they still wouldn’t be able to reach the top.</a:t>
            </a:r>
          </a:p>
        </p:txBody>
      </p:sp>
      <p:pic>
        <p:nvPicPr>
          <p:cNvPr id="16" name="Picture 4" descr="C:\Users\TEMP.DS.001\AppData\Local\Microsoft\Windows\Temporary Internet Files\Content.IE5\2R554R9K\PngMedium-Wind-Turbine-2-4649[1].gif"/>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401281" y="2924944"/>
            <a:ext cx="212909" cy="893420"/>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4" descr="C:\Users\TEMP.DS.001\AppData\Local\Microsoft\Windows\Temporary Internet Files\Content.IE5\2R554R9K\PngMedium-Wind-Turbine-2-4649[1].gif"/>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346790" y="4335584"/>
            <a:ext cx="212909" cy="893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476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1" end="1"/>
                                            </p:txEl>
                                          </p:spTgt>
                                        </p:tgtEl>
                                        <p:attrNameLst>
                                          <p:attrName>style.visibility</p:attrName>
                                        </p:attrNameLst>
                                      </p:cBhvr>
                                      <p:to>
                                        <p:strVal val="visible"/>
                                      </p:to>
                                    </p:set>
                                    <p:animEffect transition="in" filter="fade">
                                      <p:cBhvr>
                                        <p:cTn id="10" dur="500"/>
                                        <p:tgtEl>
                                          <p:spTgt spid="8">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animEffect transition="in" filter="fade">
                                      <p:cBhvr>
                                        <p:cTn id="15" dur="500"/>
                                        <p:tgtEl>
                                          <p:spTgt spid="8">
                                            <p:txEl>
                                              <p:pRg st="3" end="3"/>
                                            </p:txEl>
                                          </p:spTgt>
                                        </p:tgtEl>
                                      </p:cBhvr>
                                    </p:animEffect>
                                  </p:childTnLst>
                                </p:cTn>
                              </p:par>
                            </p:childTnLst>
                          </p:cTn>
                        </p:par>
                        <p:par>
                          <p:cTn id="16" fill="hold">
                            <p:stCondLst>
                              <p:cond delay="500"/>
                            </p:stCondLst>
                            <p:childTnLst>
                              <p:par>
                                <p:cTn id="17" presetID="0" presetClass="path" presetSubtype="0" accel="50000" decel="50000" fill="hold" nodeType="afterEffect">
                                  <p:stCondLst>
                                    <p:cond delay="0"/>
                                  </p:stCondLst>
                                  <p:childTnLst>
                                    <p:animMotion origin="layout" path="M 3.05556E-6 -3.7037E-7 C -0.00712 -0.00116 -0.01215 -0.00255 -0.01875 -0.00556 C -0.01996 -0.00602 -0.02066 -0.00764 -0.02187 -0.00834 C -0.02326 -0.00903 -0.02465 -0.00926 -0.02604 -0.00973 C -0.03177 -0.01482 -0.02812 -0.01181 -0.0375 -0.01806 C -0.04219 -0.0213 -0.04514 -0.0257 -0.05 -0.02778 C -0.05989 -0.04098 -0.04722 -0.02523 -0.05625 -0.03334 C -0.06753 -0.04329 -0.07691 -0.05672 -0.08958 -0.06389 C -0.09288 -0.06829 -0.09566 -0.07084 -0.1 -0.07361 C -0.10312 -0.0801 -0.10816 -0.08287 -0.11146 -0.08889 C -0.11406 -0.09375 -0.11423 -0.09931 -0.11666 -0.10417 C -0.11927 -0.11783 -0.11545 -0.10116 -0.12083 -0.11528 C -0.12569 -0.12824 -0.12899 -0.14306 -0.13437 -0.15556 C -0.13628 -0.15996 -0.13802 -0.16088 -0.13958 -0.16528 C -0.14722 -0.18565 -0.15399 -0.20672 -0.1625 -0.22639 C -0.16684 -0.23635 -0.16875 -0.24769 -0.17396 -0.25695 C -0.17656 -0.2676 -0.18055 -0.2801 -0.18437 -0.29028 " pathEditMode="relative" ptsTypes="ffffffffffffffffA">
                                      <p:cBhvr>
                                        <p:cTn id="18"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C:\Users\TEMP.DS.001\AppData\Local\Microsoft\Windows\Temporary Internet Files\Content.IE5\FMEDF9IB\UK-icon[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91832" y="4640215"/>
            <a:ext cx="1417972" cy="2030159"/>
          </a:xfrm>
          <a:prstGeom prst="rect">
            <a:avLst/>
          </a:prstGeom>
          <a:noFill/>
          <a:effectLst>
            <a:glow rad="127000">
              <a:schemeClr val="accent1">
                <a:alpha val="23000"/>
              </a:schemeClr>
            </a:glow>
            <a:outerShdw blurRad="50800" dist="50800" dir="5400000" algn="ctr" rotWithShape="0">
              <a:srgbClr val="000000">
                <a:alpha val="3000"/>
              </a:srgbClr>
            </a:outerShdw>
          </a:effectLst>
        </p:spPr>
      </p:pic>
      <p:sp>
        <p:nvSpPr>
          <p:cNvPr id="2" name="Title 1"/>
          <p:cNvSpPr>
            <a:spLocks noGrp="1"/>
          </p:cNvSpPr>
          <p:nvPr>
            <p:ph type="title"/>
          </p:nvPr>
        </p:nvSpPr>
        <p:spPr>
          <a:xfrm>
            <a:off x="1847528" y="260648"/>
            <a:ext cx="8229600" cy="1143000"/>
          </a:xfrm>
        </p:spPr>
        <p:txBody>
          <a:bodyPr/>
          <a:lstStyle/>
          <a:p>
            <a:r>
              <a:rPr lang="en-GB" b="1" dirty="0">
                <a:latin typeface="+mn-lt"/>
              </a:rPr>
              <a:t>Wind Energy in the UK</a:t>
            </a:r>
          </a:p>
        </p:txBody>
      </p:sp>
      <p:sp>
        <p:nvSpPr>
          <p:cNvPr id="4" name="TextBox 3"/>
          <p:cNvSpPr txBox="1"/>
          <p:nvPr/>
        </p:nvSpPr>
        <p:spPr>
          <a:xfrm>
            <a:off x="2447272" y="1193353"/>
            <a:ext cx="7344816" cy="5016758"/>
          </a:xfrm>
          <a:prstGeom prst="rect">
            <a:avLst/>
          </a:prstGeom>
          <a:noFill/>
        </p:spPr>
        <p:txBody>
          <a:bodyPr wrap="square" rtlCol="0">
            <a:spAutoFit/>
          </a:bodyPr>
          <a:lstStyle/>
          <a:p>
            <a:endParaRPr lang="en-GB" sz="3200" dirty="0">
              <a:latin typeface="Century Gothic" panose="020B0502020202020204" pitchFamily="34" charset="0"/>
            </a:endParaRPr>
          </a:p>
          <a:p>
            <a:r>
              <a:rPr lang="en-GB" sz="3200" dirty="0">
                <a:latin typeface="Calibri" panose="020F0502020204030204" pitchFamily="34" charset="0"/>
                <a:cs typeface="Calibri" panose="020F0502020204030204" pitchFamily="34" charset="0"/>
              </a:rPr>
              <a:t>The UK is the windiest country in Europe making it the perfect place for wind turbines.</a:t>
            </a:r>
          </a:p>
          <a:p>
            <a:endParaRPr lang="en-GB" sz="3200" dirty="0">
              <a:latin typeface="Calibri" panose="020F0502020204030204" pitchFamily="34" charset="0"/>
              <a:cs typeface="Calibri" panose="020F0502020204030204" pitchFamily="34" charset="0"/>
            </a:endParaRPr>
          </a:p>
          <a:p>
            <a:r>
              <a:rPr lang="en-GB" sz="3200" dirty="0">
                <a:latin typeface="Calibri" panose="020F0502020204030204" pitchFamily="34" charset="0"/>
                <a:cs typeface="Calibri" panose="020F0502020204030204" pitchFamily="34" charset="0"/>
              </a:rPr>
              <a:t>There are 6546 wind turbines in the UK, both on shore and at sea.</a:t>
            </a:r>
          </a:p>
          <a:p>
            <a:endParaRPr lang="en-GB" sz="3200" dirty="0">
              <a:latin typeface="Calibri" panose="020F0502020204030204" pitchFamily="34" charset="0"/>
              <a:cs typeface="Calibri" panose="020F0502020204030204" pitchFamily="34" charset="0"/>
            </a:endParaRPr>
          </a:p>
          <a:p>
            <a:r>
              <a:rPr lang="en-GB" sz="3200" dirty="0">
                <a:latin typeface="Calibri" panose="020F0502020204030204" pitchFamily="34" charset="0"/>
                <a:cs typeface="Calibri" panose="020F0502020204030204" pitchFamily="34" charset="0"/>
              </a:rPr>
              <a:t>We currently have enough wind turbines in the UK to power 8 million homes. </a:t>
            </a:r>
          </a:p>
        </p:txBody>
      </p:sp>
      <p:pic>
        <p:nvPicPr>
          <p:cNvPr id="9" name="Picture 4" descr="C:\Users\TEMP.DS.001\AppData\Local\Microsoft\Windows\Temporary Internet Files\Content.IE5\2R554R9K\PngMedium-Wind-Turbine-2-4649[1].gif"/>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063553" y="1772816"/>
            <a:ext cx="212909" cy="89342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4" descr="C:\Users\TEMP.DS.001\AppData\Local\Microsoft\Windows\Temporary Internet Files\Content.IE5\2R554R9K\PngMedium-Wind-Turbine-2-4649[1].gif"/>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073000" y="3701732"/>
            <a:ext cx="212909" cy="89342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TEMP.DS.001\AppData\Local\Microsoft\Windows\Temporary Internet Files\Content.IE5\2R554R9K\PngMedium-Wind-Turbine-2-4649[1].gif">
            <a:extLst>
              <a:ext uri="{FF2B5EF4-FFF2-40B4-BE49-F238E27FC236}">
                <a16:creationId xmlns:a16="http://schemas.microsoft.com/office/drawing/2014/main" id="{CF88A732-E2E2-457E-B7AF-1185343095BB}"/>
              </a:ext>
            </a:extLst>
          </p:cNvPr>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073000" y="5208584"/>
            <a:ext cx="212909" cy="893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777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fade">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fade">
                                      <p:cBhvr>
                                        <p:cTn id="1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mn-lt"/>
              </a:rPr>
              <a:t>Fact Attack!</a:t>
            </a:r>
          </a:p>
        </p:txBody>
      </p:sp>
      <p:sp>
        <p:nvSpPr>
          <p:cNvPr id="3" name="Content Placeholder 2"/>
          <p:cNvSpPr>
            <a:spLocks noGrp="1"/>
          </p:cNvSpPr>
          <p:nvPr>
            <p:ph idx="1"/>
          </p:nvPr>
        </p:nvSpPr>
        <p:spPr>
          <a:xfrm>
            <a:off x="2855640" y="1268761"/>
            <a:ext cx="7488832" cy="4525963"/>
          </a:xfrm>
        </p:spPr>
        <p:txBody>
          <a:bodyPr>
            <a:normAutofit/>
          </a:bodyPr>
          <a:lstStyle/>
          <a:p>
            <a:pPr marL="0" indent="0">
              <a:buNone/>
            </a:pPr>
            <a:r>
              <a:rPr lang="en-GB" sz="2400" dirty="0"/>
              <a:t>One windmill will provide power for over 1,200 homes.  That’s enough power to make 180 million cups of tea a year!</a:t>
            </a:r>
          </a:p>
          <a:p>
            <a:endParaRPr lang="en-GB" sz="2400" dirty="0"/>
          </a:p>
          <a:p>
            <a:pPr marL="0" indent="0">
              <a:buNone/>
            </a:pPr>
            <a:r>
              <a:rPr lang="en-GB" sz="2400" dirty="0"/>
              <a:t>A group of turbines together is called a wind farm.  These can be built on land or at sea.</a:t>
            </a:r>
          </a:p>
          <a:p>
            <a:endParaRPr lang="en-GB" dirty="0"/>
          </a:p>
          <a:p>
            <a:pPr marL="0" indent="0">
              <a:buNone/>
            </a:pPr>
            <a:r>
              <a:rPr lang="en-GB" sz="2400" dirty="0"/>
              <a:t>Once they are in motion wind turbine blades can turn at speeds of between 45 and 180mph.  That’s about as fast as a Formula 1 racing car!</a:t>
            </a:r>
          </a:p>
        </p:txBody>
      </p:sp>
      <p:pic>
        <p:nvPicPr>
          <p:cNvPr id="10244" name="Picture 4" descr="C:\Users\TEMP.DS.001\AppData\Local\Microsoft\Windows\Temporary Internet Files\Content.IE5\2R554R9K\ferrari-96052_64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7928" y="5517232"/>
            <a:ext cx="3048000" cy="15240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C:\Users\TEMP.DS.001\AppData\Local\Microsoft\Windows\Temporary Internet Files\Content.IE5\2R554R9K\PngMedium-Wind-Turbine-2-4649[1].gif"/>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247372" y="1196752"/>
            <a:ext cx="240241" cy="10081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C:\Users\TEMP.DS.001\AppData\Local\Microsoft\Windows\Temporary Internet Files\Content.IE5\2R554R9K\PngMedium-Wind-Turbine-2-4649[1].gif"/>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275417" y="3979143"/>
            <a:ext cx="240241" cy="10081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TEMP.DS.001\AppData\Local\Microsoft\Windows\Temporary Internet Files\Content.IE5\2R554R9K\PngMedium-Wind-Turbine-2-4649[1].gif"/>
          <p:cNvPicPr>
            <a:picLocks noChangeAspect="1" noChangeArrowheads="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2261128" y="2564904"/>
            <a:ext cx="240241" cy="1008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7937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10244"/>
                                        </p:tgtEl>
                                        <p:attrNameLst>
                                          <p:attrName>style.visibility</p:attrName>
                                        </p:attrNameLst>
                                      </p:cBhvr>
                                      <p:to>
                                        <p:strVal val="visible"/>
                                      </p:to>
                                    </p:set>
                                    <p:anim calcmode="lin" valueType="num">
                                      <p:cBhvr additive="base">
                                        <p:cTn id="17" dur="500" fill="hold"/>
                                        <p:tgtEl>
                                          <p:spTgt spid="10244"/>
                                        </p:tgtEl>
                                        <p:attrNameLst>
                                          <p:attrName>ppt_x</p:attrName>
                                        </p:attrNameLst>
                                      </p:cBhvr>
                                      <p:tavLst>
                                        <p:tav tm="0">
                                          <p:val>
                                            <p:strVal val="0-#ppt_w/2"/>
                                          </p:val>
                                        </p:tav>
                                        <p:tav tm="100000">
                                          <p:val>
                                            <p:strVal val="#ppt_x"/>
                                          </p:val>
                                        </p:tav>
                                      </p:tavLst>
                                    </p:anim>
                                    <p:anim calcmode="lin" valueType="num">
                                      <p:cBhvr additive="base">
                                        <p:cTn id="18" dur="500" fill="hold"/>
                                        <p:tgtEl>
                                          <p:spTgt spid="10244"/>
                                        </p:tgtEl>
                                        <p:attrNameLst>
                                          <p:attrName>ppt_y</p:attrName>
                                        </p:attrNameLst>
                                      </p:cBhvr>
                                      <p:tavLst>
                                        <p:tav tm="0">
                                          <p:val>
                                            <p:strVal val="#ppt_y"/>
                                          </p:val>
                                        </p:tav>
                                        <p:tav tm="100000">
                                          <p:val>
                                            <p:strVal val="#ppt_y"/>
                                          </p:val>
                                        </p:tav>
                                      </p:tavLst>
                                    </p:anim>
                                  </p:childTnLst>
                                </p:cTn>
                              </p:par>
                              <p:par>
                                <p:cTn id="19" presetID="10" presetClass="entr" presetSubtype="0" fill="hold"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500"/>
                                        <p:tgtEl>
                                          <p:spTgt spid="3">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xit" presetSubtype="2" fill="hold" nodeType="clickEffect">
                                  <p:stCondLst>
                                    <p:cond delay="0"/>
                                  </p:stCondLst>
                                  <p:childTnLst>
                                    <p:anim calcmode="lin" valueType="num">
                                      <p:cBhvr additive="base">
                                        <p:cTn id="25" dur="500"/>
                                        <p:tgtEl>
                                          <p:spTgt spid="10244"/>
                                        </p:tgtEl>
                                        <p:attrNameLst>
                                          <p:attrName>ppt_x</p:attrName>
                                        </p:attrNameLst>
                                      </p:cBhvr>
                                      <p:tavLst>
                                        <p:tav tm="0">
                                          <p:val>
                                            <p:strVal val="ppt_x"/>
                                          </p:val>
                                        </p:tav>
                                        <p:tav tm="100000">
                                          <p:val>
                                            <p:strVal val="1+ppt_w/2"/>
                                          </p:val>
                                        </p:tav>
                                      </p:tavLst>
                                    </p:anim>
                                    <p:anim calcmode="lin" valueType="num">
                                      <p:cBhvr additive="base">
                                        <p:cTn id="26" dur="500"/>
                                        <p:tgtEl>
                                          <p:spTgt spid="10244"/>
                                        </p:tgtEl>
                                        <p:attrNameLst>
                                          <p:attrName>ppt_y</p:attrName>
                                        </p:attrNameLst>
                                      </p:cBhvr>
                                      <p:tavLst>
                                        <p:tav tm="0">
                                          <p:val>
                                            <p:strVal val="ppt_y"/>
                                          </p:val>
                                        </p:tav>
                                        <p:tav tm="100000">
                                          <p:val>
                                            <p:strVal val="ppt_y"/>
                                          </p:val>
                                        </p:tav>
                                      </p:tavLst>
                                    </p:anim>
                                    <p:set>
                                      <p:cBhvr>
                                        <p:cTn id="27" dur="1" fill="hold">
                                          <p:stCondLst>
                                            <p:cond delay="499"/>
                                          </p:stCondLst>
                                        </p:cTn>
                                        <p:tgtEl>
                                          <p:spTgt spid="102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97F55-8DBC-4DEC-B2B6-43D4C5E53FBF}"/>
              </a:ext>
            </a:extLst>
          </p:cNvPr>
          <p:cNvSpPr>
            <a:spLocks noGrp="1"/>
          </p:cNvSpPr>
          <p:nvPr>
            <p:ph type="title"/>
          </p:nvPr>
        </p:nvSpPr>
        <p:spPr>
          <a:xfrm>
            <a:off x="275573" y="365125"/>
            <a:ext cx="11536471" cy="1325563"/>
          </a:xfrm>
        </p:spPr>
        <p:txBody>
          <a:bodyPr>
            <a:normAutofit fontScale="90000"/>
          </a:bodyPr>
          <a:lstStyle/>
          <a:p>
            <a:pPr algn="ctr"/>
            <a:r>
              <a:rPr lang="en-GB" i="1" dirty="0">
                <a:latin typeface="Comic Sans MS" panose="030F0702030302020204" pitchFamily="66" charset="0"/>
              </a:rPr>
              <a:t>If you were to build wind turbines to generate electricity, where would the best place for the turbines be?</a:t>
            </a:r>
          </a:p>
        </p:txBody>
      </p:sp>
      <p:sp>
        <p:nvSpPr>
          <p:cNvPr id="3" name="Content Placeholder 2">
            <a:extLst>
              <a:ext uri="{FF2B5EF4-FFF2-40B4-BE49-F238E27FC236}">
                <a16:creationId xmlns:a16="http://schemas.microsoft.com/office/drawing/2014/main" id="{DA582EE7-6204-4C18-8CF9-A0D6D948DCD2}"/>
              </a:ext>
            </a:extLst>
          </p:cNvPr>
          <p:cNvSpPr>
            <a:spLocks noGrp="1"/>
          </p:cNvSpPr>
          <p:nvPr>
            <p:ph idx="1"/>
          </p:nvPr>
        </p:nvSpPr>
        <p:spPr>
          <a:xfrm>
            <a:off x="838200" y="2192055"/>
            <a:ext cx="10515600" cy="3984908"/>
          </a:xfrm>
        </p:spPr>
        <p:txBody>
          <a:bodyPr>
            <a:normAutofit/>
          </a:bodyPr>
          <a:lstStyle/>
          <a:p>
            <a:r>
              <a:rPr lang="en-GB" dirty="0">
                <a:latin typeface="Comic Sans MS" panose="030F0702030302020204" pitchFamily="66" charset="0"/>
              </a:rPr>
              <a:t>How could you investigate this?</a:t>
            </a:r>
          </a:p>
          <a:p>
            <a:r>
              <a:rPr lang="en-GB" dirty="0">
                <a:latin typeface="Comic Sans MS" panose="030F0702030302020204" pitchFamily="66" charset="0"/>
              </a:rPr>
              <a:t>How would you make sure our experiment is a fair test?</a:t>
            </a:r>
          </a:p>
        </p:txBody>
      </p:sp>
      <p:pic>
        <p:nvPicPr>
          <p:cNvPr id="5124" name="Picture 4" descr="Thinking Clip Art Pictures Free Clipart Images Transparent - Person Thinking  Clip Art, HD Png Download - kindpng">
            <a:extLst>
              <a:ext uri="{FF2B5EF4-FFF2-40B4-BE49-F238E27FC236}">
                <a16:creationId xmlns:a16="http://schemas.microsoft.com/office/drawing/2014/main" id="{A559FD93-9B29-484B-873F-2195B9529A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0849" y="3297389"/>
            <a:ext cx="3361151" cy="3560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74712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06C49-93AD-4A2E-8172-A4BA540DC370}"/>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86E191CE-BA3C-4582-9B87-813CB7953B6C}"/>
              </a:ext>
            </a:extLst>
          </p:cNvPr>
          <p:cNvSpPr>
            <a:spLocks noGrp="1"/>
          </p:cNvSpPr>
          <p:nvPr>
            <p:ph idx="1"/>
          </p:nvPr>
        </p:nvSpPr>
        <p:spPr/>
        <p:txBody>
          <a:bodyPr/>
          <a:lstStyle/>
          <a:p>
            <a:r>
              <a:rPr lang="en-GB" dirty="0">
                <a:latin typeface="Comic Sans MS" panose="030F0702030302020204" pitchFamily="66" charset="0"/>
              </a:rPr>
              <a:t>You are going to investigate the windspeeds in 5 different locations around your local areas. </a:t>
            </a:r>
          </a:p>
          <a:p>
            <a:r>
              <a:rPr lang="en-GB" dirty="0">
                <a:latin typeface="Comic Sans MS" panose="030F0702030302020204" pitchFamily="66" charset="0"/>
              </a:rPr>
              <a:t>What locations could we choose? We need to try to choose </a:t>
            </a:r>
            <a:r>
              <a:rPr lang="en-GB" i="1" dirty="0">
                <a:latin typeface="Comic Sans MS" panose="030F0702030302020204" pitchFamily="66" charset="0"/>
              </a:rPr>
              <a:t>different</a:t>
            </a:r>
            <a:r>
              <a:rPr lang="en-GB" dirty="0">
                <a:latin typeface="Comic Sans MS" panose="030F0702030302020204" pitchFamily="66" charset="0"/>
              </a:rPr>
              <a:t> locations. </a:t>
            </a:r>
          </a:p>
        </p:txBody>
      </p:sp>
      <p:pic>
        <p:nvPicPr>
          <p:cNvPr id="6146" name="Picture 2" descr="Johnson revives onshore wind farms after 4-year ban | Financial Times">
            <a:extLst>
              <a:ext uri="{FF2B5EF4-FFF2-40B4-BE49-F238E27FC236}">
                <a16:creationId xmlns:a16="http://schemas.microsoft.com/office/drawing/2014/main" id="{99EE0F6B-AD47-4144-AE93-93B8CA5295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1868" y="3212926"/>
            <a:ext cx="6480132" cy="36450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7951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ACD03-217B-45FE-8843-3F93F632B72D}"/>
              </a:ext>
            </a:extLst>
          </p:cNvPr>
          <p:cNvSpPr>
            <a:spLocks noGrp="1"/>
          </p:cNvSpPr>
          <p:nvPr>
            <p:ph type="title"/>
          </p:nvPr>
        </p:nvSpPr>
        <p:spPr/>
        <p:txBody>
          <a:bodyPr>
            <a:noAutofit/>
          </a:bodyPr>
          <a:lstStyle/>
          <a:p>
            <a:pPr algn="ctr"/>
            <a:r>
              <a:rPr lang="en-GB" sz="5400" dirty="0">
                <a:latin typeface="Comic Sans MS" panose="030F0702030302020204" pitchFamily="66" charset="0"/>
              </a:rPr>
              <a:t>How are you going to measure the wind speed?</a:t>
            </a:r>
          </a:p>
        </p:txBody>
      </p:sp>
      <p:sp>
        <p:nvSpPr>
          <p:cNvPr id="3" name="Content Placeholder 2">
            <a:extLst>
              <a:ext uri="{FF2B5EF4-FFF2-40B4-BE49-F238E27FC236}">
                <a16:creationId xmlns:a16="http://schemas.microsoft.com/office/drawing/2014/main" id="{321C36F3-E9A9-42BA-A57E-C52BF5E41FF3}"/>
              </a:ext>
            </a:extLst>
          </p:cNvPr>
          <p:cNvSpPr>
            <a:spLocks noGrp="1"/>
          </p:cNvSpPr>
          <p:nvPr>
            <p:ph idx="1"/>
          </p:nvPr>
        </p:nvSpPr>
        <p:spPr/>
        <p:txBody>
          <a:bodyPr/>
          <a:lstStyle/>
          <a:p>
            <a:endParaRPr lang="en-GB" dirty="0"/>
          </a:p>
        </p:txBody>
      </p:sp>
      <p:pic>
        <p:nvPicPr>
          <p:cNvPr id="4" name="Picture 4" descr="Thinking Clip Art Pictures Free Clipart Images Transparent - Person Thinking  Clip Art, HD Png Download - kindpng">
            <a:extLst>
              <a:ext uri="{FF2B5EF4-FFF2-40B4-BE49-F238E27FC236}">
                <a16:creationId xmlns:a16="http://schemas.microsoft.com/office/drawing/2014/main" id="{EA6EE0B3-4F85-4A6A-8795-D4976AA62D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30849" y="3297389"/>
            <a:ext cx="3361151" cy="3560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130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381610-036A-43BC-9761-30BAE9BC1A88}"/>
              </a:ext>
            </a:extLst>
          </p:cNvPr>
          <p:cNvSpPr>
            <a:spLocks noGrp="1"/>
          </p:cNvSpPr>
          <p:nvPr>
            <p:ph type="title"/>
          </p:nvPr>
        </p:nvSpPr>
        <p:spPr/>
        <p:txBody>
          <a:bodyPr/>
          <a:lstStyle/>
          <a:p>
            <a:r>
              <a:rPr lang="en-GB" dirty="0">
                <a:latin typeface="Comic Sans MS" panose="030F0702030302020204" pitchFamily="66" charset="0"/>
              </a:rPr>
              <a:t>You are going to make an anemometer!</a:t>
            </a:r>
          </a:p>
        </p:txBody>
      </p:sp>
      <p:sp>
        <p:nvSpPr>
          <p:cNvPr id="3" name="Content Placeholder 2">
            <a:extLst>
              <a:ext uri="{FF2B5EF4-FFF2-40B4-BE49-F238E27FC236}">
                <a16:creationId xmlns:a16="http://schemas.microsoft.com/office/drawing/2014/main" id="{9F475CCE-C94A-4017-88AE-549390A47E99}"/>
              </a:ext>
            </a:extLst>
          </p:cNvPr>
          <p:cNvSpPr>
            <a:spLocks noGrp="1"/>
          </p:cNvSpPr>
          <p:nvPr>
            <p:ph idx="1"/>
          </p:nvPr>
        </p:nvSpPr>
        <p:spPr/>
        <p:txBody>
          <a:bodyPr/>
          <a:lstStyle/>
          <a:p>
            <a:r>
              <a:rPr lang="en-GB" dirty="0">
                <a:latin typeface="Comic Sans MS" panose="030F0702030302020204" pitchFamily="66" charset="0"/>
              </a:rPr>
              <a:t>Does you know what an anemometer is?</a:t>
            </a:r>
          </a:p>
          <a:p>
            <a:endParaRPr lang="en-GB" dirty="0">
              <a:latin typeface="Comic Sans MS" panose="030F0702030302020204" pitchFamily="66" charset="0"/>
            </a:endParaRPr>
          </a:p>
          <a:p>
            <a:r>
              <a:rPr lang="en-GB" i="1" dirty="0">
                <a:latin typeface="Comic Sans MS" panose="030F0702030302020204" pitchFamily="66" charset="0"/>
              </a:rPr>
              <a:t>An anemometer is a device that is used </a:t>
            </a:r>
            <a:br>
              <a:rPr lang="en-GB" i="1" dirty="0">
                <a:latin typeface="Comic Sans MS" panose="030F0702030302020204" pitchFamily="66" charset="0"/>
              </a:rPr>
            </a:br>
            <a:r>
              <a:rPr lang="en-GB" i="1" dirty="0">
                <a:latin typeface="Comic Sans MS" panose="030F0702030302020204" pitchFamily="66" charset="0"/>
              </a:rPr>
              <a:t>to measure wind speed.</a:t>
            </a:r>
          </a:p>
          <a:p>
            <a:endParaRPr lang="en-GB" i="1" dirty="0">
              <a:latin typeface="Comic Sans MS" panose="030F0702030302020204" pitchFamily="66" charset="0"/>
            </a:endParaRPr>
          </a:p>
          <a:p>
            <a:r>
              <a:rPr lang="en-GB" dirty="0">
                <a:latin typeface="Comic Sans MS" panose="030F0702030302020204" pitchFamily="66" charset="0"/>
                <a:hlinkClick r:id="rId2"/>
              </a:rPr>
              <a:t>https://www.bbc.co.uk/programmes/p0114lsp</a:t>
            </a:r>
            <a:r>
              <a:rPr lang="en-GB" dirty="0">
                <a:latin typeface="Comic Sans MS" panose="030F0702030302020204" pitchFamily="66" charset="0"/>
              </a:rPr>
              <a:t> </a:t>
            </a:r>
          </a:p>
        </p:txBody>
      </p:sp>
      <p:pic>
        <p:nvPicPr>
          <p:cNvPr id="7170" name="Picture 2" descr="Hot Sale Outdoor Indoor Weather Sensors 3-cup Anemometer, View 3-cup  Anemometer, Veinasa Product Details from Sichuan Weinasa Technology Co.,  Ltd. on Alibaba.com">
            <a:extLst>
              <a:ext uri="{FF2B5EF4-FFF2-40B4-BE49-F238E27FC236}">
                <a16:creationId xmlns:a16="http://schemas.microsoft.com/office/drawing/2014/main" id="{E40FDD8B-C47E-482B-98E2-E644D3BDC31F}"/>
              </a:ext>
            </a:extLst>
          </p:cNvPr>
          <p:cNvPicPr>
            <a:picLocks noChangeAspect="1" noChangeArrowheads="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9006" t="12603" r="15745" b="17077"/>
          <a:stretch/>
        </p:blipFill>
        <p:spPr bwMode="auto">
          <a:xfrm>
            <a:off x="7942378" y="2506660"/>
            <a:ext cx="4249621" cy="4351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27434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B1660F3-626F-4BA9-92B9-824FC7E3591B}"/>
              </a:ext>
            </a:extLst>
          </p:cNvPr>
          <p:cNvPicPr>
            <a:picLocks noChangeAspect="1"/>
          </p:cNvPicPr>
          <p:nvPr/>
        </p:nvPicPr>
        <p:blipFill rotWithShape="1">
          <a:blip r:embed="rId2"/>
          <a:srcRect l="35136" t="25363" r="38533" b="9564"/>
          <a:stretch/>
        </p:blipFill>
        <p:spPr>
          <a:xfrm>
            <a:off x="0" y="0"/>
            <a:ext cx="4919870" cy="6839076"/>
          </a:xfrm>
          <a:prstGeom prst="rect">
            <a:avLst/>
          </a:prstGeom>
        </p:spPr>
      </p:pic>
      <p:pic>
        <p:nvPicPr>
          <p:cNvPr id="5" name="Picture 4">
            <a:extLst>
              <a:ext uri="{FF2B5EF4-FFF2-40B4-BE49-F238E27FC236}">
                <a16:creationId xmlns:a16="http://schemas.microsoft.com/office/drawing/2014/main" id="{70C1D546-6DE6-43C6-8F0A-AB7AAE66D279}"/>
              </a:ext>
            </a:extLst>
          </p:cNvPr>
          <p:cNvPicPr>
            <a:picLocks noChangeAspect="1"/>
          </p:cNvPicPr>
          <p:nvPr/>
        </p:nvPicPr>
        <p:blipFill rotWithShape="1">
          <a:blip r:embed="rId3"/>
          <a:srcRect l="34810" t="21739" r="36902" b="9130"/>
          <a:stretch/>
        </p:blipFill>
        <p:spPr>
          <a:xfrm>
            <a:off x="7272131" y="0"/>
            <a:ext cx="4919870" cy="6763047"/>
          </a:xfrm>
          <a:prstGeom prst="rect">
            <a:avLst/>
          </a:prstGeom>
        </p:spPr>
      </p:pic>
    </p:spTree>
    <p:extLst>
      <p:ext uri="{BB962C8B-B14F-4D97-AF65-F5344CB8AC3E}">
        <p14:creationId xmlns:p14="http://schemas.microsoft.com/office/powerpoint/2010/main" val="29482719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6F8B532-1E2E-48F2-AA49-09C1B02C86A4}"/>
              </a:ext>
            </a:extLst>
          </p:cNvPr>
          <p:cNvPicPr>
            <a:picLocks noChangeAspect="1"/>
          </p:cNvPicPr>
          <p:nvPr/>
        </p:nvPicPr>
        <p:blipFill rotWithShape="1">
          <a:blip r:embed="rId2"/>
          <a:srcRect l="35869" t="30580" r="36006" b="13333"/>
          <a:stretch/>
        </p:blipFill>
        <p:spPr>
          <a:xfrm>
            <a:off x="3048000" y="-1"/>
            <a:ext cx="6096000" cy="6838121"/>
          </a:xfrm>
          <a:prstGeom prst="rect">
            <a:avLst/>
          </a:prstGeom>
        </p:spPr>
      </p:pic>
    </p:spTree>
    <p:extLst>
      <p:ext uri="{BB962C8B-B14F-4D97-AF65-F5344CB8AC3E}">
        <p14:creationId xmlns:p14="http://schemas.microsoft.com/office/powerpoint/2010/main" val="282977194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845</Words>
  <Application>Microsoft Office PowerPoint</Application>
  <PresentationFormat>Widescreen</PresentationFormat>
  <Paragraphs>111</Paragraphs>
  <Slides>23</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Calibri Light</vt:lpstr>
      <vt:lpstr>Century Gothic</vt:lpstr>
      <vt:lpstr>Comic Sans MS</vt:lpstr>
      <vt:lpstr>Office Theme</vt:lpstr>
      <vt:lpstr>PowerPoint Presentation</vt:lpstr>
      <vt:lpstr>What is climate change?</vt:lpstr>
      <vt:lpstr>PowerPoint Presentation</vt:lpstr>
      <vt:lpstr>We are going to be focusing on wind power today!</vt:lpstr>
      <vt:lpstr>PowerPoint Presentation</vt:lpstr>
      <vt:lpstr>(Almost)  Everything you wanted to know about…</vt:lpstr>
      <vt:lpstr>Wind Energy</vt:lpstr>
      <vt:lpstr>Where Does Wind Come From? </vt:lpstr>
      <vt:lpstr>PowerPoint Presentation</vt:lpstr>
      <vt:lpstr>PowerPoint Presentation</vt:lpstr>
      <vt:lpstr>Wind and tall buildings, hills and mountains  </vt:lpstr>
      <vt:lpstr>PowerPoint Presentation</vt:lpstr>
      <vt:lpstr>PowerPoint Presentation</vt:lpstr>
      <vt:lpstr>PowerPoint Presentation</vt:lpstr>
      <vt:lpstr>Wow, How Big?!</vt:lpstr>
      <vt:lpstr>Wind Energy in the UK</vt:lpstr>
      <vt:lpstr>Fact Attack!</vt:lpstr>
      <vt:lpstr>If you were to build wind turbines to generate electricity, where would the best place for the turbines be?</vt:lpstr>
      <vt:lpstr>PowerPoint Presentation</vt:lpstr>
      <vt:lpstr>How are you going to measure the wind speed?</vt:lpstr>
      <vt:lpstr>You are going to make an anemometer!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4</cp:revision>
  <dcterms:created xsi:type="dcterms:W3CDTF">2021-06-07T11:35:15Z</dcterms:created>
  <dcterms:modified xsi:type="dcterms:W3CDTF">2021-06-10T13:15:39Z</dcterms:modified>
</cp:coreProperties>
</file>