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5" r:id="rId14"/>
    <p:sldId id="299" r:id="rId15"/>
    <p:sldId id="307" r:id="rId16"/>
    <p:sldId id="300" r:id="rId17"/>
    <p:sldId id="308" r:id="rId18"/>
    <p:sldId id="306" r:id="rId19"/>
    <p:sldId id="311" r:id="rId20"/>
    <p:sldId id="309" r:id="rId21"/>
    <p:sldId id="310" r:id="rId22"/>
    <p:sldId id="301" r:id="rId23"/>
    <p:sldId id="304" r:id="rId24"/>
    <p:sldId id="313" r:id="rId25"/>
    <p:sldId id="314" r:id="rId26"/>
    <p:sldId id="312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428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5.png"/><Relationship Id="rId5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6728" y="2006221"/>
            <a:ext cx="55409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solidFill>
                  <a:schemeClr val="bg1"/>
                </a:solidFill>
              </a:rPr>
              <a:t>15.3.2022</a:t>
            </a:r>
          </a:p>
          <a:p>
            <a:r>
              <a:rPr lang="en-GB" sz="4000" u="sng" dirty="0" smtClean="0">
                <a:solidFill>
                  <a:schemeClr val="bg1"/>
                </a:solidFill>
              </a:rPr>
              <a:t>L.O: To use statistics</a:t>
            </a:r>
          </a:p>
          <a:p>
            <a:r>
              <a:rPr lang="en-GB" sz="4000" u="sng" dirty="0" smtClean="0">
                <a:solidFill>
                  <a:schemeClr val="bg1"/>
                </a:solidFill>
              </a:rPr>
              <a:t>C: Tables</a:t>
            </a:r>
            <a:endParaRPr lang="en-GB" sz="40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double 35?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Calculate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expressions which total 100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40         65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45       85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25     85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r>
                  <a:rPr lang="en-GB" sz="16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calculation has Jack represented?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707" t="-1536" b="-35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>
            <a:stCxn id="8" idx="0"/>
          </p:cNvCxnSpPr>
          <p:nvPr/>
        </p:nvCxnSpPr>
        <p:spPr>
          <a:xfrm flipV="1">
            <a:off x="2343093" y="5582333"/>
            <a:ext cx="3233708" cy="1865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>
            <a:off x="2350877" y="4970208"/>
            <a:ext cx="1876341" cy="9024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>
                    <a:solidFill>
                      <a:srgbClr val="FF0000"/>
                    </a:solidFill>
                  </a:rPr>
                  <a:t>3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blipFill>
                <a:blip r:embed="rId5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095268" y="560098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50</a:t>
            </a:r>
            <a:endParaRPr lang="en-GB" sz="24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320700" y="547449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02474" y="549722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11725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12" name="Arc 11"/>
          <p:cNvSpPr/>
          <p:nvPr/>
        </p:nvSpPr>
        <p:spPr>
          <a:xfrm>
            <a:off x="4244105" y="5004078"/>
            <a:ext cx="1099112" cy="89570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50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blipFill>
                <a:blip r:embed="rId6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5036902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130</a:t>
            </a:r>
            <a:endParaRPr lang="en-GB" sz="24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334641" y="5470946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4916" y="4447331"/>
            <a:ext cx="1410564" cy="97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double 35?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Calculate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expressions which total 100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40         65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45       85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25     85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r>
                  <a:rPr lang="en-GB" sz="16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calculation has Jack represented?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707" t="-1536" b="-35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>
            <a:stCxn id="8" idx="0"/>
          </p:cNvCxnSpPr>
          <p:nvPr/>
        </p:nvCxnSpPr>
        <p:spPr>
          <a:xfrm flipV="1">
            <a:off x="2343093" y="5582333"/>
            <a:ext cx="3233708" cy="1865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>
            <a:off x="2350877" y="4970208"/>
            <a:ext cx="1876341" cy="9024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95268" y="560098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50</a:t>
            </a:r>
            <a:endParaRPr lang="en-GB" sz="24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320700" y="547449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02474" y="549722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11725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12" name="Arc 11"/>
          <p:cNvSpPr/>
          <p:nvPr/>
        </p:nvSpPr>
        <p:spPr>
          <a:xfrm>
            <a:off x="4244105" y="5004078"/>
            <a:ext cx="1099112" cy="89570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36902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130</a:t>
            </a:r>
            <a:endParaRPr lang="en-GB" sz="24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334641" y="5470946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4916" y="4447331"/>
            <a:ext cx="1410564" cy="9741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62865" y="347839"/>
            <a:ext cx="552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70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73802" y="1218696"/>
            <a:ext cx="940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 rot="16200000">
            <a:off x="3056689" y="906525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ounded Rectangle 18"/>
          <p:cNvSpPr/>
          <p:nvPr/>
        </p:nvSpPr>
        <p:spPr>
          <a:xfrm rot="16200000">
            <a:off x="4615816" y="912416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 rot="16200000">
            <a:off x="1683629" y="2739562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 rot="16200000">
            <a:off x="6799217" y="2739563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541028" y="4520710"/>
                <a:ext cx="24541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50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028" y="4520710"/>
                <a:ext cx="2454185" cy="523220"/>
              </a:xfrm>
              <a:prstGeom prst="rect">
                <a:avLst/>
              </a:prstGeom>
              <a:blipFill>
                <a:blip r:embed="rId9"/>
                <a:stretch>
                  <a:fillRect l="-521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>
                    <a:solidFill>
                      <a:srgbClr val="FF0000"/>
                    </a:solidFill>
                  </a:rPr>
                  <a:t>3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blipFill>
                <a:blip r:embed="rId11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50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blipFill>
                <a:blip r:embed="rId12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5718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library</a:t>
            </a:r>
            <a:endParaRPr lang="en-GB" sz="2600" dirty="0"/>
          </a:p>
        </p:txBody>
      </p:sp>
      <p:sp>
        <p:nvSpPr>
          <p:cNvPr id="9" name="TextBox 11"/>
          <p:cNvSpPr txBox="1"/>
          <p:nvPr/>
        </p:nvSpPr>
        <p:spPr>
          <a:xfrm>
            <a:off x="703152" y="2400169"/>
            <a:ext cx="7489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Use the clues below to complete the table</a:t>
            </a:r>
          </a:p>
          <a:p>
            <a:endParaRPr lang="en-GB" sz="1200" dirty="0"/>
          </a:p>
          <a:p>
            <a:r>
              <a:rPr lang="en-GB" sz="2600" dirty="0" smtClean="0"/>
              <a:t>Twice as many people visited the library on Thursday than on Tuesday.</a:t>
            </a:r>
          </a:p>
          <a:p>
            <a:endParaRPr lang="en-GB" sz="2600" dirty="0" smtClean="0"/>
          </a:p>
          <a:p>
            <a:endParaRPr lang="en-GB" sz="2600" dirty="0"/>
          </a:p>
          <a:p>
            <a:r>
              <a:rPr lang="en-GB" sz="2600" dirty="0" smtClean="0"/>
              <a:t>There were 120 visitors in total at the weekend.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6482" y="5223706"/>
            <a:ext cx="747045" cy="747045"/>
          </a:xfrm>
          <a:prstGeom prst="rect">
            <a:avLst/>
          </a:prstGeom>
        </p:spPr>
      </p:pic>
      <p:sp>
        <p:nvSpPr>
          <p:cNvPr id="16" name="TextBox 19"/>
          <p:cNvSpPr txBox="1"/>
          <p:nvPr/>
        </p:nvSpPr>
        <p:spPr>
          <a:xfrm>
            <a:off x="5524869" y="53663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916351"/>
              </p:ext>
            </p:extLst>
          </p:nvPr>
        </p:nvGraphicFramePr>
        <p:xfrm>
          <a:off x="1024345" y="927616"/>
          <a:ext cx="6811845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6601">
                  <a:extLst>
                    <a:ext uri="{9D8B030D-6E8A-4147-A177-3AD203B41FA5}">
                      <a16:colId xmlns:a16="http://schemas.microsoft.com/office/drawing/2014/main" val="3834489180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01941417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838593538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250190193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1516961376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793422394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106421851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25703537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Day of the week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Mon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Tues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Wed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Thur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Fri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Sat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Sun</a:t>
                      </a:r>
                      <a:endParaRPr lang="en-GB" sz="2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9153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Number</a:t>
                      </a:r>
                      <a:r>
                        <a:rPr lang="en-GB" baseline="0" dirty="0" smtClean="0"/>
                        <a:t> of visitors</a:t>
                      </a:r>
                      <a:endParaRPr lang="en-GB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52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38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282388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56532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1"/>
          <p:cNvSpPr txBox="1"/>
          <p:nvPr/>
        </p:nvSpPr>
        <p:spPr>
          <a:xfrm>
            <a:off x="846902" y="2801121"/>
            <a:ext cx="748987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Twice as many people visited the </a:t>
            </a:r>
          </a:p>
          <a:p>
            <a:r>
              <a:rPr lang="en-GB" sz="2600" dirty="0" smtClean="0"/>
              <a:t>library on Thursday than on Tuesday.</a:t>
            </a:r>
          </a:p>
          <a:p>
            <a:endParaRPr lang="en-GB" sz="2600" dirty="0" smtClean="0"/>
          </a:p>
          <a:p>
            <a:endParaRPr lang="en-GB" sz="2600" dirty="0"/>
          </a:p>
          <a:p>
            <a:endParaRPr lang="en-GB" sz="2600" dirty="0" smtClean="0"/>
          </a:p>
          <a:p>
            <a:endParaRPr lang="en-GB" sz="2600" dirty="0" smtClean="0"/>
          </a:p>
          <a:p>
            <a:endParaRPr lang="en-GB" sz="26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181874"/>
              </p:ext>
            </p:extLst>
          </p:nvPr>
        </p:nvGraphicFramePr>
        <p:xfrm>
          <a:off x="1024345" y="927616"/>
          <a:ext cx="6811845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6601">
                  <a:extLst>
                    <a:ext uri="{9D8B030D-6E8A-4147-A177-3AD203B41FA5}">
                      <a16:colId xmlns:a16="http://schemas.microsoft.com/office/drawing/2014/main" val="3834489180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01941417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838593538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250190193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1516961376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793422394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106421851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25703537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Day of the week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Mon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Tues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Wed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Thur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Fri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Sat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Sun</a:t>
                      </a:r>
                      <a:endParaRPr lang="en-GB" sz="2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9153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Number</a:t>
                      </a:r>
                      <a:r>
                        <a:rPr lang="en-GB" baseline="0" dirty="0" smtClean="0"/>
                        <a:t> of visitors</a:t>
                      </a:r>
                      <a:endParaRPr lang="en-GB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52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38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2823887"/>
                  </a:ext>
                </a:extLst>
              </a:tr>
            </a:tbl>
          </a:graphicData>
        </a:graphic>
      </p:graphicFrame>
      <p:sp>
        <p:nvSpPr>
          <p:cNvPr id="19" name="Rounded Rectangle 18"/>
          <p:cNvSpPr/>
          <p:nvPr/>
        </p:nvSpPr>
        <p:spPr>
          <a:xfrm>
            <a:off x="3482788" y="1567696"/>
            <a:ext cx="685800" cy="64008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190758" y="3034632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45</a:t>
            </a:r>
            <a:endParaRPr lang="en-GB" sz="2800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6085753" y="3490184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559443" y="3483186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721085" y="3891560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6731212" y="3891560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90535" y="4831826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53941" y="4820465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7135" y="5430130"/>
            <a:ext cx="47199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chemeClr val="accent1">
                    <a:lumMod val="75000"/>
                  </a:schemeClr>
                </a:solidFill>
              </a:rPr>
              <a:t>90 people visited on Thursday.</a:t>
            </a:r>
            <a:endParaRPr lang="en-GB" sz="2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34200" y="1654706"/>
            <a:ext cx="64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90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5590698" y="4381396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001609" y="4356567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873083" y="4350624"/>
            <a:ext cx="108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double</a:t>
            </a:r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7129240" y="4319942"/>
            <a:ext cx="108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double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737135" y="4903188"/>
                <a:ext cx="471991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80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90</a:t>
                </a:r>
                <a:endParaRPr lang="en-GB" sz="26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35" y="4903188"/>
                <a:ext cx="4719918" cy="492443"/>
              </a:xfrm>
              <a:prstGeom prst="rect">
                <a:avLst/>
              </a:prstGeom>
              <a:blipFill>
                <a:blip r:embed="rId5"/>
                <a:stretch>
                  <a:fillRect l="-2326" t="-9877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library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6" grpId="0"/>
      <p:bldP spid="27" grpId="0"/>
      <p:bldP spid="28" grpId="0"/>
      <p:bldP spid="29" grpId="0"/>
      <p:bldP spid="30" grpId="0"/>
      <p:bldP spid="39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1"/>
          <p:cNvSpPr txBox="1"/>
          <p:nvPr/>
        </p:nvSpPr>
        <p:spPr>
          <a:xfrm>
            <a:off x="703152" y="2460151"/>
            <a:ext cx="748987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There were 120 visitors in total at the weekend.</a:t>
            </a:r>
          </a:p>
          <a:p>
            <a:endParaRPr lang="en-GB" sz="2600" dirty="0"/>
          </a:p>
          <a:p>
            <a:endParaRPr lang="en-GB" sz="2600" dirty="0" smtClean="0"/>
          </a:p>
          <a:p>
            <a:endParaRPr lang="en-GB" sz="2600" dirty="0" smtClean="0"/>
          </a:p>
          <a:p>
            <a:endParaRPr lang="en-GB" sz="26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181874"/>
              </p:ext>
            </p:extLst>
          </p:nvPr>
        </p:nvGraphicFramePr>
        <p:xfrm>
          <a:off x="1024345" y="927616"/>
          <a:ext cx="6811845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6601">
                  <a:extLst>
                    <a:ext uri="{9D8B030D-6E8A-4147-A177-3AD203B41FA5}">
                      <a16:colId xmlns:a16="http://schemas.microsoft.com/office/drawing/2014/main" val="3834489180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01941417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838593538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250190193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1516961376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793422394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106421851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25703537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Day of the week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Mon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Tues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Wed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Thur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Fri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Sat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Sun</a:t>
                      </a:r>
                      <a:endParaRPr lang="en-GB" sz="2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9153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Number</a:t>
                      </a:r>
                      <a:r>
                        <a:rPr lang="en-GB" baseline="0" dirty="0" smtClean="0"/>
                        <a:t> of visitors</a:t>
                      </a:r>
                      <a:endParaRPr lang="en-GB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52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38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2823887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493517"/>
              </p:ext>
            </p:extLst>
          </p:nvPr>
        </p:nvGraphicFramePr>
        <p:xfrm>
          <a:off x="920007" y="3202111"/>
          <a:ext cx="3211503" cy="80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6426">
                  <a:extLst>
                    <a:ext uri="{9D8B030D-6E8A-4147-A177-3AD203B41FA5}">
                      <a16:colId xmlns:a16="http://schemas.microsoft.com/office/drawing/2014/main" val="3556791074"/>
                    </a:ext>
                  </a:extLst>
                </a:gridCol>
                <a:gridCol w="1895077">
                  <a:extLst>
                    <a:ext uri="{9D8B030D-6E8A-4147-A177-3AD203B41FA5}">
                      <a16:colId xmlns:a16="http://schemas.microsoft.com/office/drawing/2014/main" val="1842187619"/>
                    </a:ext>
                  </a:extLst>
                </a:gridCol>
              </a:tblGrid>
              <a:tr h="40407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Weekend 120</a:t>
                      </a:r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628117"/>
                  </a:ext>
                </a:extLst>
              </a:tr>
              <a:tr h="40407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Sat ?</a:t>
                      </a:r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Sun 70</a:t>
                      </a:r>
                      <a:endParaRPr lang="en-GB" dirty="0"/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241098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886707" y="3074365"/>
                <a:ext cx="3125954" cy="1138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/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</a:p>
              <a:p>
                <a:endParaRPr lang="en-GB" sz="1050" dirty="0" smtClean="0"/>
              </a:p>
              <a:p>
                <a:r>
                  <a:rPr lang="en-GB" sz="2800" dirty="0" smtClean="0"/>
                  <a:t>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120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6707" y="3074365"/>
                <a:ext cx="3125954" cy="1138773"/>
              </a:xfrm>
              <a:prstGeom prst="rect">
                <a:avLst/>
              </a:prstGeom>
              <a:blipFill>
                <a:blip r:embed="rId5"/>
                <a:stretch>
                  <a:fillRect l="-4102" t="-4813" b="-122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5765669" y="3666272"/>
            <a:ext cx="629938" cy="50109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6752676" y="3052642"/>
            <a:ext cx="629938" cy="50109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797431" y="3041184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05252" y="3666272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7123280" y="1560489"/>
            <a:ext cx="685800" cy="64008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034200" y="1654706"/>
            <a:ext cx="64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90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50711" y="1661442"/>
            <a:ext cx="64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5" name="Straight Connector 34"/>
          <p:cNvCxnSpPr>
            <a:stCxn id="43" idx="0"/>
          </p:cNvCxnSpPr>
          <p:nvPr/>
        </p:nvCxnSpPr>
        <p:spPr>
          <a:xfrm flipV="1">
            <a:off x="972531" y="5650145"/>
            <a:ext cx="3233708" cy="1865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Arc 40"/>
          <p:cNvSpPr/>
          <p:nvPr/>
        </p:nvSpPr>
        <p:spPr>
          <a:xfrm>
            <a:off x="967028" y="5076355"/>
            <a:ext cx="1876341" cy="9024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942599" y="4681342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20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2599" y="4681342"/>
                <a:ext cx="801823" cy="461665"/>
              </a:xfrm>
              <a:prstGeom prst="rect">
                <a:avLst/>
              </a:prstGeom>
              <a:blipFill>
                <a:blip r:embed="rId6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724706" y="566880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50</a:t>
            </a:r>
            <a:endParaRPr lang="en-GB" sz="2400" dirty="0"/>
          </a:p>
        </p:txBody>
      </p:sp>
      <p:cxnSp>
        <p:nvCxnSpPr>
          <p:cNvPr id="44" name="Straight Connector 43"/>
          <p:cNvCxnSpPr/>
          <p:nvPr/>
        </p:nvCxnSpPr>
        <p:spPr>
          <a:xfrm>
            <a:off x="950138" y="554230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831912" y="556503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541163" y="5668800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47" name="Arc 46"/>
          <p:cNvSpPr/>
          <p:nvPr/>
        </p:nvSpPr>
        <p:spPr>
          <a:xfrm>
            <a:off x="2862457" y="5083119"/>
            <a:ext cx="1099112" cy="89570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420829" y="4689266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50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0829" y="4689266"/>
                <a:ext cx="801823" cy="461665"/>
              </a:xfrm>
              <a:prstGeom prst="rect">
                <a:avLst/>
              </a:prstGeom>
              <a:blipFill>
                <a:blip r:embed="rId7"/>
                <a:stretch>
                  <a:fillRect t="-13158" r="-9848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3666340" y="5668800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120</a:t>
            </a:r>
            <a:endParaRPr lang="en-GB" sz="2400" dirty="0"/>
          </a:p>
        </p:txBody>
      </p:sp>
      <p:cxnSp>
        <p:nvCxnSpPr>
          <p:cNvPr id="50" name="Straight Connector 49"/>
          <p:cNvCxnSpPr/>
          <p:nvPr/>
        </p:nvCxnSpPr>
        <p:spPr>
          <a:xfrm>
            <a:off x="3964079" y="553875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698940" y="5685595"/>
            <a:ext cx="2890580" cy="831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Arc 55"/>
          <p:cNvSpPr/>
          <p:nvPr/>
        </p:nvSpPr>
        <p:spPr>
          <a:xfrm flipH="1">
            <a:off x="5034941" y="5103939"/>
            <a:ext cx="1148392" cy="1030416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6233841" y="4695483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20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841" y="4695483"/>
                <a:ext cx="801823" cy="461665"/>
              </a:xfrm>
              <a:prstGeom prst="rect">
                <a:avLst/>
              </a:prstGeom>
              <a:blipFill>
                <a:blip r:embed="rId8"/>
                <a:stretch>
                  <a:fillRect l="-763"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4863626" y="57059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70</a:t>
            </a:r>
            <a:endParaRPr lang="en-GB" sz="2400" dirty="0"/>
          </a:p>
        </p:txBody>
      </p:sp>
      <p:cxnSp>
        <p:nvCxnSpPr>
          <p:cNvPr id="59" name="Straight Connector 58"/>
          <p:cNvCxnSpPr/>
          <p:nvPr/>
        </p:nvCxnSpPr>
        <p:spPr>
          <a:xfrm>
            <a:off x="5034942" y="555644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184992" y="555497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894243" y="5684111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62" name="Arc 61"/>
          <p:cNvSpPr/>
          <p:nvPr/>
        </p:nvSpPr>
        <p:spPr>
          <a:xfrm flipH="1">
            <a:off x="6191015" y="5103939"/>
            <a:ext cx="932263" cy="100969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124992" y="4712764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30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992" y="4712764"/>
                <a:ext cx="801823" cy="461665"/>
              </a:xfrm>
              <a:prstGeom prst="rect">
                <a:avLst/>
              </a:prstGeom>
              <a:blipFill>
                <a:blip r:embed="rId9"/>
                <a:stretch>
                  <a:fillRect l="-763"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Box 63"/>
          <p:cNvSpPr txBox="1"/>
          <p:nvPr/>
        </p:nvSpPr>
        <p:spPr>
          <a:xfrm>
            <a:off x="6731474" y="5698177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120</a:t>
            </a:r>
            <a:endParaRPr lang="en-GB" sz="2400" dirty="0"/>
          </a:p>
        </p:txBody>
      </p:sp>
      <p:cxnSp>
        <p:nvCxnSpPr>
          <p:cNvPr id="65" name="Straight Connector 64"/>
          <p:cNvCxnSpPr/>
          <p:nvPr/>
        </p:nvCxnSpPr>
        <p:spPr>
          <a:xfrm>
            <a:off x="7120278" y="558092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library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916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4" grpId="0" animBg="1"/>
      <p:bldP spid="36" grpId="0"/>
      <p:bldP spid="37" grpId="0"/>
      <p:bldP spid="38" grpId="0" animBg="1"/>
      <p:bldP spid="40" grpId="0"/>
      <p:bldP spid="41" grpId="0" animBg="1"/>
      <p:bldP spid="42" grpId="0"/>
      <p:bldP spid="43" grpId="0"/>
      <p:bldP spid="43" grpId="1"/>
      <p:bldP spid="46" grpId="0"/>
      <p:bldP spid="47" grpId="0" animBg="1"/>
      <p:bldP spid="48" grpId="0"/>
      <p:bldP spid="49" grpId="0"/>
      <p:bldP spid="56" grpId="0" animBg="1"/>
      <p:bldP spid="57" grpId="0"/>
      <p:bldP spid="57" grpId="1"/>
      <p:bldP spid="58" grpId="0"/>
      <p:bldP spid="61" grpId="0"/>
      <p:bldP spid="62" grpId="0" animBg="1"/>
      <p:bldP spid="63" grpId="0"/>
      <p:bldP spid="63" grpId="1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1. How many people attended the theatre on Friday?</a:t>
            </a:r>
          </a:p>
          <a:p>
            <a:endParaRPr lang="en-GB" sz="2600" dirty="0" smtClean="0"/>
          </a:p>
          <a:p>
            <a:r>
              <a:rPr lang="en-GB" sz="2600" dirty="0" smtClean="0"/>
              <a:t>2. The theatre holds 200 people. </a:t>
            </a:r>
          </a:p>
          <a:p>
            <a:r>
              <a:rPr lang="en-GB" sz="2600" dirty="0"/>
              <a:t> </a:t>
            </a:r>
            <a:r>
              <a:rPr lang="en-GB" sz="2600" dirty="0" smtClean="0"/>
              <a:t>   Which day was sold out?</a:t>
            </a:r>
          </a:p>
          <a:p>
            <a:endParaRPr lang="en-GB" sz="2600" dirty="0"/>
          </a:p>
          <a:p>
            <a:r>
              <a:rPr lang="en-GB" sz="2600" dirty="0" smtClean="0"/>
              <a:t>3. How many children attended overall?</a:t>
            </a:r>
          </a:p>
          <a:p>
            <a:pPr marL="514350" indent="-514350">
              <a:buAutoNum type="arabicPeriod"/>
            </a:pPr>
            <a:endParaRPr lang="en-GB" sz="2600" dirty="0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594" y="4318265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643438" y="44609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68570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1. How many people attended the theatre on Friday?</a:t>
            </a:r>
          </a:p>
          <a:p>
            <a:endParaRPr lang="en-GB" sz="2600" dirty="0" smtClean="0"/>
          </a:p>
          <a:p>
            <a:pPr marL="514350" indent="-514350">
              <a:buAutoNum type="arabicPeriod"/>
            </a:pPr>
            <a:endParaRPr lang="en-GB" sz="2600" dirty="0"/>
          </a:p>
        </p:txBody>
      </p:sp>
      <p:sp>
        <p:nvSpPr>
          <p:cNvPr id="8" name="Rounded Rectangle 7"/>
          <p:cNvSpPr/>
          <p:nvPr/>
        </p:nvSpPr>
        <p:spPr>
          <a:xfrm>
            <a:off x="1524000" y="1839386"/>
            <a:ext cx="6096000" cy="47274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358536" y="4164090"/>
                <a:ext cx="37098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95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8536" y="4164090"/>
                <a:ext cx="3709851" cy="523220"/>
              </a:xfrm>
              <a:prstGeom prst="rect">
                <a:avLst/>
              </a:prstGeom>
              <a:blipFill>
                <a:blip r:embed="rId5"/>
                <a:stretch>
                  <a:fillRect l="-345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 flipH="1">
            <a:off x="2062391" y="4694308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536081" y="4687310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804737" y="5118161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90177" y="5119056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55</a:t>
            </a:r>
            <a:endParaRPr lang="en-GB" sz="2800" dirty="0"/>
          </a:p>
        </p:txBody>
      </p:sp>
      <p:sp>
        <p:nvSpPr>
          <p:cNvPr id="6" name="Rounded Rectangle 5"/>
          <p:cNvSpPr/>
          <p:nvPr/>
        </p:nvSpPr>
        <p:spPr>
          <a:xfrm rot="20156521">
            <a:off x="1555176" y="4159994"/>
            <a:ext cx="483325" cy="1471452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938741" y="4160273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155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922888" y="4138449"/>
                <a:ext cx="37098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95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2888" y="4138449"/>
                <a:ext cx="3709851" cy="523220"/>
              </a:xfrm>
              <a:prstGeom prst="rect">
                <a:avLst/>
              </a:prstGeom>
              <a:blipFill>
                <a:blip r:embed="rId6"/>
                <a:stretch>
                  <a:fillRect l="-345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 flipH="1">
            <a:off x="4793671" y="4681664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67361" y="4674666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458369" y="5118161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55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5321457" y="5106412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</a:t>
            </a:r>
            <a:endParaRPr lang="en-GB" sz="2800" dirty="0"/>
          </a:p>
        </p:txBody>
      </p:sp>
      <p:sp>
        <p:nvSpPr>
          <p:cNvPr id="21" name="Rounded Rectangle 20"/>
          <p:cNvSpPr/>
          <p:nvPr/>
        </p:nvSpPr>
        <p:spPr>
          <a:xfrm rot="1362247">
            <a:off x="5574675" y="4180139"/>
            <a:ext cx="483325" cy="1428803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541223" y="4138449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155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464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12" grpId="0"/>
      <p:bldP spid="13" grpId="0"/>
      <p:bldP spid="6" grpId="0" animBg="1"/>
      <p:bldP spid="15" grpId="0"/>
      <p:bldP spid="16" grpId="0"/>
      <p:bldP spid="19" grpId="0"/>
      <p:bldP spid="20" grpId="0"/>
      <p:bldP spid="21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2. The theatre holds 200 people. </a:t>
            </a:r>
          </a:p>
          <a:p>
            <a:r>
              <a:rPr lang="en-GB" sz="2600" dirty="0"/>
              <a:t> </a:t>
            </a:r>
            <a:r>
              <a:rPr lang="en-GB" sz="2600" dirty="0" smtClean="0"/>
              <a:t>   Which day was sold out?</a:t>
            </a:r>
          </a:p>
          <a:p>
            <a:endParaRPr lang="en-GB" sz="2600" dirty="0"/>
          </a:p>
          <a:p>
            <a:endParaRPr lang="en-GB" sz="2600" dirty="0" smtClean="0"/>
          </a:p>
          <a:p>
            <a:endParaRPr lang="en-GB" sz="2600" dirty="0" smtClean="0"/>
          </a:p>
          <a:p>
            <a:pPr marL="514350" indent="-514350">
              <a:buAutoNum type="arabicPeriod"/>
            </a:pPr>
            <a:endParaRPr lang="en-GB" sz="2600" dirty="0"/>
          </a:p>
        </p:txBody>
      </p:sp>
      <p:sp>
        <p:nvSpPr>
          <p:cNvPr id="8" name="Rounded Rectangle 7"/>
          <p:cNvSpPr/>
          <p:nvPr/>
        </p:nvSpPr>
        <p:spPr>
          <a:xfrm>
            <a:off x="1524000" y="2299063"/>
            <a:ext cx="6096000" cy="47274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08203" y="4611189"/>
                <a:ext cx="37098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200</a:t>
                </a:r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203" y="4611189"/>
                <a:ext cx="3709851" cy="523220"/>
              </a:xfrm>
              <a:prstGeom prst="rect">
                <a:avLst/>
              </a:prstGeom>
              <a:blipFill>
                <a:blip r:embed="rId5"/>
                <a:stretch>
                  <a:fillRect l="-32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008202" y="5226859"/>
            <a:ext cx="3709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Saturday was sold out.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970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3. How many children attended overall?</a:t>
            </a:r>
          </a:p>
          <a:p>
            <a:pPr marL="514350" indent="-514350">
              <a:buAutoNum type="arabicPeriod"/>
            </a:pPr>
            <a:endParaRPr lang="en-GB" sz="2600" dirty="0"/>
          </a:p>
        </p:txBody>
      </p:sp>
      <p:sp>
        <p:nvSpPr>
          <p:cNvPr id="8" name="Rounded Rectangle 7"/>
          <p:cNvSpPr/>
          <p:nvPr/>
        </p:nvSpPr>
        <p:spPr>
          <a:xfrm>
            <a:off x="5590902" y="1384663"/>
            <a:ext cx="2029097" cy="1835045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25769" y="4231308"/>
                <a:ext cx="527503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85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50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5769" y="4231308"/>
                <a:ext cx="5275031" cy="954107"/>
              </a:xfrm>
              <a:prstGeom prst="rect">
                <a:avLst/>
              </a:prstGeom>
              <a:blipFill>
                <a:blip r:embed="rId5"/>
                <a:stretch>
                  <a:fillRect l="-2428" t="-57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 rot="16200000">
            <a:off x="1539276" y="3860784"/>
            <a:ext cx="483325" cy="1284209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2551326" y="4771378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025016" y="4764380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194489" y="5195231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35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3079112" y="5196126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</a:t>
            </a:r>
            <a:endParaRPr lang="en-GB" sz="2800" dirty="0"/>
          </a:p>
        </p:txBody>
      </p:sp>
      <p:sp>
        <p:nvSpPr>
          <p:cNvPr id="16" name="Rounded Rectangle 15"/>
          <p:cNvSpPr/>
          <p:nvPr/>
        </p:nvSpPr>
        <p:spPr>
          <a:xfrm rot="1478171">
            <a:off x="3303748" y="4240821"/>
            <a:ext cx="483325" cy="1513568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4452956" y="4241278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235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075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4" grpId="0"/>
      <p:bldP spid="15" grpId="0"/>
      <p:bldP spid="16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and 2 on the work 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1405" y="422923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04249" y="43719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2167" y="373445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number of visitors to a swimming pool</a:t>
            </a:r>
            <a:endParaRPr lang="en-GB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710435" y="3964900"/>
            <a:ext cx="7439666" cy="2023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1.  Which was the pools busiest day?</a:t>
            </a:r>
          </a:p>
          <a:p>
            <a:endParaRPr lang="en-GB" sz="2600" dirty="0" smtClean="0"/>
          </a:p>
          <a:p>
            <a:endParaRPr lang="en-GB" sz="1100" dirty="0" smtClean="0"/>
          </a:p>
          <a:p>
            <a:r>
              <a:rPr lang="en-GB" sz="2600" dirty="0" smtClean="0"/>
              <a:t>2.  How many people visited the pool in the evening?</a:t>
            </a:r>
          </a:p>
          <a:p>
            <a:endParaRPr lang="en-GB" sz="1050" dirty="0"/>
          </a:p>
          <a:p>
            <a:endParaRPr lang="en-GB" sz="2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925993"/>
              </p:ext>
            </p:extLst>
          </p:nvPr>
        </p:nvGraphicFramePr>
        <p:xfrm>
          <a:off x="1097279" y="1036714"/>
          <a:ext cx="5734595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081">
                  <a:extLst>
                    <a:ext uri="{9D8B030D-6E8A-4147-A177-3AD203B41FA5}">
                      <a16:colId xmlns:a16="http://schemas.microsoft.com/office/drawing/2014/main" val="1802550468"/>
                    </a:ext>
                  </a:extLst>
                </a:gridCol>
                <a:gridCol w="1476103">
                  <a:extLst>
                    <a:ext uri="{9D8B030D-6E8A-4147-A177-3AD203B41FA5}">
                      <a16:colId xmlns:a16="http://schemas.microsoft.com/office/drawing/2014/main" val="2820372692"/>
                    </a:ext>
                  </a:extLst>
                </a:gridCol>
                <a:gridCol w="1410788">
                  <a:extLst>
                    <a:ext uri="{9D8B030D-6E8A-4147-A177-3AD203B41FA5}">
                      <a16:colId xmlns:a16="http://schemas.microsoft.com/office/drawing/2014/main" val="565580357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9401358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Day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10am-12pm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12pm-2pm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6pm-8pm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366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9329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Tues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0204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Wed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3535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65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464092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69059"/>
              </p:ext>
            </p:extLst>
          </p:nvPr>
        </p:nvGraphicFramePr>
        <p:xfrm>
          <a:off x="1087299" y="1036714"/>
          <a:ext cx="6854918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4646">
                  <a:extLst>
                    <a:ext uri="{9D8B030D-6E8A-4147-A177-3AD203B41FA5}">
                      <a16:colId xmlns:a16="http://schemas.microsoft.com/office/drawing/2014/main" val="1802550468"/>
                    </a:ext>
                  </a:extLst>
                </a:gridCol>
                <a:gridCol w="1477950">
                  <a:extLst>
                    <a:ext uri="{9D8B030D-6E8A-4147-A177-3AD203B41FA5}">
                      <a16:colId xmlns:a16="http://schemas.microsoft.com/office/drawing/2014/main" val="2820372692"/>
                    </a:ext>
                  </a:extLst>
                </a:gridCol>
                <a:gridCol w="1436298">
                  <a:extLst>
                    <a:ext uri="{9D8B030D-6E8A-4147-A177-3AD203B41FA5}">
                      <a16:colId xmlns:a16="http://schemas.microsoft.com/office/drawing/2014/main" val="565580357"/>
                    </a:ext>
                  </a:extLst>
                </a:gridCol>
                <a:gridCol w="1436298">
                  <a:extLst>
                    <a:ext uri="{9D8B030D-6E8A-4147-A177-3AD203B41FA5}">
                      <a16:colId xmlns:a16="http://schemas.microsoft.com/office/drawing/2014/main" val="940135869"/>
                    </a:ext>
                  </a:extLst>
                </a:gridCol>
                <a:gridCol w="1109726">
                  <a:extLst>
                    <a:ext uri="{9D8B030D-6E8A-4147-A177-3AD203B41FA5}">
                      <a16:colId xmlns:a16="http://schemas.microsoft.com/office/drawing/2014/main" val="23643619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Day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10am-12pm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12pm-2pm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6pm-8pm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Total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366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9329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Tues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0204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Wed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3535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65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464092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52167" y="373445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number of visitors to a swimming pool</a:t>
            </a:r>
            <a:endParaRPr lang="en-GB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710435" y="3964900"/>
            <a:ext cx="7439666" cy="1623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eriod"/>
            </a:pPr>
            <a:r>
              <a:rPr lang="en-GB" sz="2600" dirty="0" smtClean="0"/>
              <a:t>Which was the pools busiest day?</a:t>
            </a:r>
          </a:p>
          <a:p>
            <a:endParaRPr lang="en-GB" sz="2600" dirty="0" smtClean="0"/>
          </a:p>
          <a:p>
            <a:endParaRPr lang="en-GB" sz="1100" dirty="0" smtClean="0"/>
          </a:p>
          <a:p>
            <a:endParaRPr lang="en-GB" sz="1050" dirty="0"/>
          </a:p>
          <a:p>
            <a:endParaRPr lang="en-GB" sz="2600" dirty="0"/>
          </a:p>
        </p:txBody>
      </p:sp>
      <p:sp>
        <p:nvSpPr>
          <p:cNvPr id="11" name="TextBox 10"/>
          <p:cNvSpPr txBox="1"/>
          <p:nvPr/>
        </p:nvSpPr>
        <p:spPr>
          <a:xfrm>
            <a:off x="7142770" y="1407105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80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29707" y="1896071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9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38267" y="2358130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115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29707" y="2804958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7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63086" y="3257289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105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30271" y="4515050"/>
            <a:ext cx="6450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Wednesday was the busiest day.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29261" y="931203"/>
            <a:ext cx="1201783" cy="2853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1087299" y="1422723"/>
            <a:ext cx="5741962" cy="47274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398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9" grpId="0" animBg="1"/>
      <p:bldP spid="17" grpId="0" animBg="1"/>
      <p:bldP spid="1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2167" y="373445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number of visitors to a swimming pool</a:t>
            </a:r>
            <a:endParaRPr lang="en-GB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710435" y="3964900"/>
            <a:ext cx="7439666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2. How many people visited the pool in the evening?</a:t>
            </a:r>
          </a:p>
          <a:p>
            <a:endParaRPr lang="en-GB" sz="1050" dirty="0"/>
          </a:p>
          <a:p>
            <a:endParaRPr lang="en-GB" sz="2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756774"/>
              </p:ext>
            </p:extLst>
          </p:nvPr>
        </p:nvGraphicFramePr>
        <p:xfrm>
          <a:off x="1097279" y="1036714"/>
          <a:ext cx="5734595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081">
                  <a:extLst>
                    <a:ext uri="{9D8B030D-6E8A-4147-A177-3AD203B41FA5}">
                      <a16:colId xmlns:a16="http://schemas.microsoft.com/office/drawing/2014/main" val="1802550468"/>
                    </a:ext>
                  </a:extLst>
                </a:gridCol>
                <a:gridCol w="1476103">
                  <a:extLst>
                    <a:ext uri="{9D8B030D-6E8A-4147-A177-3AD203B41FA5}">
                      <a16:colId xmlns:a16="http://schemas.microsoft.com/office/drawing/2014/main" val="2820372692"/>
                    </a:ext>
                  </a:extLst>
                </a:gridCol>
                <a:gridCol w="1410788">
                  <a:extLst>
                    <a:ext uri="{9D8B030D-6E8A-4147-A177-3AD203B41FA5}">
                      <a16:colId xmlns:a16="http://schemas.microsoft.com/office/drawing/2014/main" val="565580357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9401358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Day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10am-12pm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12pm-2pm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6pm-8pm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366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9329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Tues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0204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Wed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3535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65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4640925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5368833" y="1044250"/>
            <a:ext cx="1463041" cy="2674704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69014" y="4708361"/>
                <a:ext cx="52750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30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  <a:r>
                  <a:rPr lang="en-GB" sz="2800" dirty="0" smtClean="0"/>
                  <a:t>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014" y="4708361"/>
                <a:ext cx="5275031" cy="523220"/>
              </a:xfrm>
              <a:prstGeom prst="rect">
                <a:avLst/>
              </a:prstGeom>
              <a:blipFill>
                <a:blip r:embed="rId5"/>
                <a:stretch>
                  <a:fillRect l="-24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969013" y="5301605"/>
                <a:ext cx="52750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30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  <a:r>
                  <a:rPr lang="en-GB" sz="2800" dirty="0" smtClean="0"/>
                  <a:t>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30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013" y="5301605"/>
                <a:ext cx="5275031" cy="523220"/>
              </a:xfrm>
              <a:prstGeom prst="rect">
                <a:avLst/>
              </a:prstGeom>
              <a:blipFill>
                <a:blip r:embed="rId6"/>
                <a:stretch>
                  <a:fillRect l="-24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 rot="16200000">
            <a:off x="2181380" y="4935530"/>
            <a:ext cx="483325" cy="1284209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 rot="16200000">
            <a:off x="3814717" y="4943030"/>
            <a:ext cx="483325" cy="1284209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681270" y="5299633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120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857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 animBg="1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49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5.4|3.7|2.9|13.9|3.7|1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7.3|11.1|1.2|5.2|1.4|1|2|2|3|3.4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7.5|7|16.2|16.2|1.2|4.3|1.2|6.8|2.1|3.9|4.9|0.9|1|8|1|2.3|1.1|4.8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3|6.3|0.8|0.7|1.8|4.3|4.1|3.2|1.8|0.5|2.5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4|3.8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5|7.8|3.8|2.2|0.5|3.2|7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6.2|8.4|3.2|1.4|1.3|0.6|2.5|7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9.2|16.7|7.7|4|9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9603</TotalTime>
  <Words>632</Words>
  <Application>Microsoft Office PowerPoint</Application>
  <PresentationFormat>On-screen Show (4:3)</PresentationFormat>
  <Paragraphs>311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 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235</cp:revision>
  <dcterms:created xsi:type="dcterms:W3CDTF">2019-07-05T11:02:13Z</dcterms:created>
  <dcterms:modified xsi:type="dcterms:W3CDTF">2022-03-10T12:57:43Z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