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9EBF5"/>
          </a:solidFill>
        </a:fill>
      </a:tcStyle>
    </a:wholeTbl>
    <a:band1H>
      <a:tcStyle>
        <a:tcBdr/>
        <a:fill>
          <a:solidFill>
            <a:srgbClr val="CFD5EA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FD5EA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4472C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F672A0-25F8-4D30-9365-CF487C4391C6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F8B8D3-7720-4148-BCA0-7983EB541999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20C7E1-F256-4E24-A4D5-A3EC92B7C80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7FCFBF7-63E3-404E-96CA-7089BE4DF90B}" type="datetime1">
              <a:rPr lang="en-GB"/>
              <a:pPr lvl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D5D9AE-E9B1-4C11-80E0-61E979A953F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EFD33E-B464-427B-B150-73DC2C8DFC6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CC12E10-E484-4576-B46A-6E2864D4595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11803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82424-70C4-432E-BE07-731443FDD40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4C5FC5-E36A-4332-BAAD-7C15F834BFD7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8A5B71-5D21-45F4-B1DD-4928653EBB9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6E0089C-5EA7-42C7-A678-E2A338CAAAEE}" type="datetime1">
              <a:rPr lang="en-GB"/>
              <a:pPr lvl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0D4DCF-C37B-4DC5-B676-532F395A8BD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15FBEB-3D51-416B-8F56-F6F9960F895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8BD21E-4311-4792-AC1B-927C1C6EB17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61927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A00A3-DA73-4D67-B90E-16601AE417E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BEE915-16A7-4B17-99EE-F4F0350232A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17F2C3-1D4F-47FF-9BAE-4DFE679F44C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0CA4F8-BF25-4CD6-A664-114592365B6F}" type="datetime1">
              <a:rPr lang="en-GB"/>
              <a:pPr lvl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710C11-806E-477E-A55A-7C962E121EB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DD5FBD-5DB1-4438-813E-CD7CD202296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053178F-F273-4F0D-863D-25201A98FF6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3556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9A78D3-66EC-4EEA-B34E-BA76D544391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41333-09A0-455A-8D7A-B7B38E3829F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548598-52DD-4563-B45A-66CB67D3EAD7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2FCEC5-B16A-4AD8-B35D-1AE0324446D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A4EBE71-27BA-4F57-BBA2-4EC65CAB5180}" type="datetime1">
              <a:rPr lang="en-GB"/>
              <a:pPr lvl="0"/>
              <a:t>08/11/2020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DAFFA6-5F3A-43E5-9731-10A509D8453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96D6F2-83C6-4B56-9170-68161DC7F77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6120808-6049-47D5-96C7-7F10FD5FF2B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99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1C55C-2285-487A-9858-07525A86990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C69114-E513-45C0-8A59-E66A5FED8B3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8F2626-3105-49B3-922C-090236D3AEE5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4F2A26-A9F6-47CC-ABE1-BA7D3CD58944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B9D9BE-9B10-40EE-A545-06C7BB408895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7651D-ECF4-46DC-832B-B536A96753E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750487A-CBC6-40D9-B2D5-8076213C6A29}" type="datetime1">
              <a:rPr lang="en-GB"/>
              <a:pPr lvl="0"/>
              <a:t>08/11/2020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C60D57-5EF8-44C1-91C6-B1B3567FE2B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367F12-1914-407E-BC32-A1C0EBCEFC1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673D9E6-5435-4B2E-B133-4C0ACD6E503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6918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36C81B-6F43-40EA-B414-4BD37A7F188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C31EE1-5665-435F-9502-177A88FE043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562EBCC-047C-49A3-8024-9AE5414C48D9}" type="datetime1">
              <a:rPr lang="en-GB"/>
              <a:pPr lvl="0"/>
              <a:t>08/11/2020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606462-C8E5-43CB-A1F5-09CEA2EE74F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F06286-2066-4503-B955-5A483BE63D2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820BFA7-66AF-4E49-8598-FD1CCD818DE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597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4E3D86-AE3E-4CAD-8CD2-695A4BFD454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795CED4-E492-4380-9E55-60FB28047A69}" type="datetime1">
              <a:rPr lang="en-GB"/>
              <a:pPr lvl="0"/>
              <a:t>08/11/2020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EE8649E-CEE6-4443-BDC8-474E6AF3F56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9BE8E2-9276-4A07-AA71-61E0E63A989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3B00D49-7CB5-404B-AAA6-A93CDD2D113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754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ED2F9-D10B-43CF-943C-2BE9B93923E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F91882-4666-4EAE-84EC-0DCC97A4E298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7A0A80-FB9D-4C71-A858-56F6DADB7F31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A6CC91-82AD-4C7F-8F31-16DCD5D0FFB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33662A3-58BE-4094-BE67-30D11226720E}" type="datetime1">
              <a:rPr lang="en-GB"/>
              <a:pPr lvl="0"/>
              <a:t>08/11/2020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749E52-1609-40C4-9113-21DE1DBCBDD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EFF96-74C2-4645-A0E9-E7692CC4CC5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B106E63-9824-4873-A6B8-61BF906893F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931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752F4-F31D-4A7C-827A-4CF4F1C9E8D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3FF0DB2-E075-4812-A701-26A9434833A5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F03870-5242-474B-B80C-52B0B913B605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A40239-F773-4D5C-A3B6-20F149BE6B2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275755D-2DD1-4EA2-8F93-7A62DE3E8F7F}" type="datetime1">
              <a:rPr lang="en-GB"/>
              <a:pPr lvl="0"/>
              <a:t>08/11/2020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07B616-024D-44BB-9CF4-BBBEE5E4D4E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72DA15-4E07-48B8-9CE1-D6B368A5F9C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345226C-E56C-4946-8498-6708DC3A063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554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11912-B83E-43BB-875D-DE8F9D66D6A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83B53BC-563A-4D7F-A8ED-1656AE525184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B94D8-607B-446E-99EF-729308F2CB0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551AF5-D5C6-4BF4-B6BB-0B2D40CE1294}" type="datetime1">
              <a:rPr lang="en-GB"/>
              <a:pPr lvl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3822BE-820E-4125-B5D9-715DDA50A4F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20BDFB-CDC5-4648-ADE7-318F02448CA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FEBC04D-49C6-4D83-99D1-870FF045540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183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053D1B-C01B-43AE-A669-4ECD0AC3FEBD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712653-B73D-474F-B4B1-3C6031C4EB4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9A8D7A-5243-4748-8218-9B0D8FCA4E7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A0E6CEC-C5B7-4C0A-9087-15E442DBC9D8}" type="datetime1">
              <a:rPr lang="en-GB"/>
              <a:pPr lvl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28CF57-5D43-4751-AE17-CEFBCCF2B92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2A3DFF-DB70-42C7-81CB-6CEF5D9A1CA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C308081-55E0-4406-8B0D-8CF25EB81C7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984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60203E7-9059-4A6A-BDEA-DD02F30B2AF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4FC774-9CCC-4E74-857A-C1043ACDFF0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ED81B9-A109-4D4C-994F-F321C4A8EDB7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A5323E82-EEE4-4C5B-A85E-A2EF4A4BFB2D}" type="datetime1">
              <a:rPr lang="en-GB"/>
              <a:pPr lvl="0"/>
              <a:t>08/11/2020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3DA604-BA8B-4624-8E7F-07FC0BF77A9D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CD3679-5E60-4C24-B879-1E27DA7FAD97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A83A2221-976A-4E5A-BBB3-AFE5F12177E9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8330E3-2EA4-4486-B084-7C4FE6CAE90E}"/>
              </a:ext>
            </a:extLst>
          </p:cNvPr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en-GB" sz="5400" b="1" u="sng"/>
              <a:t>Guided reading</a:t>
            </a:r>
            <a:br>
              <a:rPr lang="en-GB" sz="5400" b="1" u="sng"/>
            </a:br>
            <a:r>
              <a:rPr lang="en-GB" sz="5400" b="1" u="sng"/>
              <a:t>Wolf Brother</a:t>
            </a:r>
            <a:br>
              <a:rPr lang="en-GB" sz="5400" b="1" u="sng"/>
            </a:br>
            <a:r>
              <a:rPr lang="en-GB" sz="5400" b="1" u="sng"/>
              <a:t>Week 2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E78F9436-E851-48C2-B7FC-FF6DFED88C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6534" y="3808832"/>
            <a:ext cx="2095503" cy="209550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6" descr="A drawing of a dog&#10;&#10;Description automatically generated">
            <a:extLst>
              <a:ext uri="{FF2B5EF4-FFF2-40B4-BE49-F238E27FC236}">
                <a16:creationId xmlns:a16="http://schemas.microsoft.com/office/drawing/2014/main" id="{951FD7AC-96CE-4698-BFEC-427147073A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0063" y="653713"/>
            <a:ext cx="2480968" cy="362437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7">
            <a:extLst>
              <a:ext uri="{FF2B5EF4-FFF2-40B4-BE49-F238E27FC236}">
                <a16:creationId xmlns:a16="http://schemas.microsoft.com/office/drawing/2014/main" id="{501A5FB4-D1CD-4D26-B48F-96B2DB42BC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850" y="571500"/>
            <a:ext cx="2028825" cy="28575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520A02-CA70-4219-B73E-A87409B29C1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GB" sz="3200" b="1" u="sng"/>
              <a:t>Lesson 1</a:t>
            </a:r>
            <a:r>
              <a:rPr lang="en-GB" sz="3200"/>
              <a:t>: </a:t>
            </a:r>
            <a:r>
              <a:rPr lang="en-US" sz="3200" i="1"/>
              <a:t>2d: Make inferences from the text/ explain and justify inferences with evidence from the text.</a:t>
            </a:r>
            <a:endParaRPr lang="en-GB" sz="3200" i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FDF400-5472-404B-B7DA-A6FFE5DE3720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GB"/>
              <a:t>Answer these questions using the extract to help you (Ch.15).</a:t>
            </a:r>
          </a:p>
          <a:p>
            <a:pPr marL="0" lvl="0" indent="0">
              <a:buNone/>
            </a:pPr>
            <a:r>
              <a:rPr lang="en-US"/>
              <a:t>He hallucinated because he’s so cold- where is this? (p.109)</a:t>
            </a:r>
          </a:p>
          <a:p>
            <a:pPr marL="0" lvl="0" indent="0">
              <a:buNone/>
            </a:pPr>
            <a:endParaRPr lang="en-US"/>
          </a:p>
          <a:p>
            <a:pPr marL="0" lvl="0" indent="0">
              <a:buNone/>
            </a:pPr>
            <a:r>
              <a:rPr lang="en-US"/>
              <a:t>p.110- why does Torak not dare to close his eyes? </a:t>
            </a:r>
          </a:p>
          <a:p>
            <a:pPr marL="0" lvl="0" indent="0">
              <a:buNone/>
            </a:pPr>
            <a:endParaRPr lang="en-US"/>
          </a:p>
          <a:p>
            <a:pPr marL="0" lvl="0" indent="0">
              <a:buNone/>
            </a:pPr>
            <a:r>
              <a:rPr lang="en-US"/>
              <a:t>p.111- what gives him strength right at the end of the chapter? </a:t>
            </a:r>
          </a:p>
          <a:p>
            <a:pPr marL="0" lvl="0" indent="0">
              <a:buNone/>
            </a:pPr>
            <a:endParaRPr lang="en-US"/>
          </a:p>
          <a:p>
            <a:pPr marL="0" lvl="0" indent="0">
              <a:buNone/>
            </a:pPr>
            <a:r>
              <a:rPr lang="en-US"/>
              <a:t>What’s the cliffhanger at the end of the chapter- Is Torak blind?</a:t>
            </a:r>
          </a:p>
          <a:p>
            <a:pPr marL="0" lvl="0" indent="0">
              <a:buNone/>
            </a:pPr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D04EB-C856-497B-B270-C8A94DD19E5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2400" b="1" u="sng"/>
              <a:t>Lesson 2</a:t>
            </a:r>
            <a:r>
              <a:rPr lang="en-GB" sz="2400"/>
              <a:t>: </a:t>
            </a:r>
            <a:r>
              <a:rPr lang="en-US" sz="2400" i="1"/>
              <a:t>2b: Retrieve and record information/ identify key details from fiction and non-fiction.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9BB46D-38C7-4111-B063-3E4197D770E0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lnSpc>
                <a:spcPct val="70000"/>
              </a:lnSpc>
              <a:buNone/>
            </a:pPr>
            <a:r>
              <a:rPr lang="en-GB" sz="2400"/>
              <a:t>Answer these questions using </a:t>
            </a:r>
            <a:r>
              <a:rPr lang="en-GB" sz="2400" b="1" u="sng"/>
              <a:t>evidence from the text</a:t>
            </a:r>
            <a:r>
              <a:rPr lang="en-GB" sz="2400"/>
              <a:t> (Ch.15):</a:t>
            </a:r>
          </a:p>
          <a:p>
            <a:pPr marL="0" lvl="0" indent="0">
              <a:lnSpc>
                <a:spcPct val="70000"/>
              </a:lnSpc>
              <a:buNone/>
            </a:pPr>
            <a:r>
              <a:rPr lang="en-US" sz="2100"/>
              <a:t>1. Find a copy a phrase that tells you that Torak is in danger on page 109. Explain what this does to you as a reader. </a:t>
            </a:r>
          </a:p>
          <a:p>
            <a:pPr marL="0" lvl="0" indent="0">
              <a:lnSpc>
                <a:spcPct val="70000"/>
              </a:lnSpc>
              <a:buNone/>
            </a:pPr>
            <a:endParaRPr lang="en-US" sz="2100"/>
          </a:p>
          <a:p>
            <a:pPr marL="0" lvl="0" indent="0">
              <a:lnSpc>
                <a:spcPct val="70000"/>
              </a:lnSpc>
              <a:buNone/>
            </a:pPr>
            <a:r>
              <a:rPr lang="en-US" sz="2100"/>
              <a:t>2. Look at the paragraph beginning…. The cold made his eyes ache.’ (p.110) Why are dashes used in this section? What does this tell you about the events that are happening? </a:t>
            </a:r>
          </a:p>
          <a:p>
            <a:pPr marL="0" lvl="0" indent="0">
              <a:lnSpc>
                <a:spcPct val="70000"/>
              </a:lnSpc>
              <a:buNone/>
            </a:pPr>
            <a:endParaRPr lang="en-US" sz="2100"/>
          </a:p>
          <a:p>
            <a:pPr marL="0" lvl="0" indent="0">
              <a:lnSpc>
                <a:spcPct val="70000"/>
              </a:lnSpc>
              <a:buNone/>
            </a:pPr>
            <a:r>
              <a:rPr lang="en-US" sz="2100"/>
              <a:t>3. Look at  page 109. Which word has the closest meaning to exhausted </a:t>
            </a:r>
          </a:p>
          <a:p>
            <a:pPr marL="0" lvl="0" indent="0">
              <a:lnSpc>
                <a:spcPct val="70000"/>
              </a:lnSpc>
              <a:buNone/>
            </a:pPr>
            <a:r>
              <a:rPr lang="en-US" sz="2100" i="1"/>
              <a:t>Merciless, languid, gulping, leered </a:t>
            </a:r>
          </a:p>
          <a:p>
            <a:pPr marL="0" lvl="0" indent="0">
              <a:lnSpc>
                <a:spcPct val="70000"/>
              </a:lnSpc>
              <a:buNone/>
            </a:pPr>
            <a:endParaRPr lang="en-US" sz="2100"/>
          </a:p>
          <a:p>
            <a:pPr marL="0" lvl="0" indent="0">
              <a:lnSpc>
                <a:spcPct val="70000"/>
              </a:lnSpc>
              <a:buNone/>
            </a:pPr>
            <a:r>
              <a:rPr lang="en-US" sz="2100"/>
              <a:t>4. When Torak is frightened of ‘opening his fist in case they slipped free.’ Why is it so important to him that he keeps hold of the pearls? </a:t>
            </a:r>
          </a:p>
          <a:p>
            <a:pPr marL="0" lvl="0" indent="0">
              <a:lnSpc>
                <a:spcPct val="70000"/>
              </a:lnSpc>
              <a:buNone/>
            </a:pPr>
            <a:endParaRPr lang="en-US" sz="1500"/>
          </a:p>
          <a:p>
            <a:pPr marL="0" lvl="0" indent="0">
              <a:lnSpc>
                <a:spcPct val="70000"/>
              </a:lnSpc>
              <a:buNone/>
            </a:pPr>
            <a:endParaRPr lang="en-GB" sz="15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677A5-B239-4983-88F7-3F9A8C80A24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3000" b="1" u="sng"/>
              <a:t>Lesson 3</a:t>
            </a:r>
            <a:r>
              <a:rPr lang="en-GB" sz="3000"/>
              <a:t>: </a:t>
            </a:r>
            <a:r>
              <a:rPr lang="en-US" sz="3000" i="1"/>
              <a:t>2g: Identify/ explain how meaning is enhanced through choice of words and phrases.</a:t>
            </a:r>
            <a:endParaRPr lang="en-GB" sz="3000" i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466B05-C9D6-40A0-B618-EF2041E934B9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Skim read your copy of chapter 14:</a:t>
            </a:r>
          </a:p>
          <a:p>
            <a:pPr marL="0" lvl="0" indent="0">
              <a:buNone/>
            </a:pPr>
            <a:r>
              <a:rPr lang="en-US"/>
              <a:t>You will need to draw the camp that Renn and Torak have made. Include in your drawing Renn, Torak and Wolf in as well as the possessions they have. </a:t>
            </a:r>
          </a:p>
          <a:p>
            <a:pPr marL="0" lvl="0" indent="0">
              <a:buNone/>
            </a:pPr>
            <a:r>
              <a:rPr lang="en-US"/>
              <a:t>Select suitable quotes from the text and write these around the outside of your drawing. </a:t>
            </a:r>
          </a:p>
          <a:p>
            <a:pPr marL="0" lvl="0" indent="0">
              <a:buNone/>
            </a:pPr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33F78-9728-4877-AE19-0C5E8AF1A34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sz="3000" b="1" u="sng"/>
              <a:t>Lesson 4</a:t>
            </a:r>
            <a:r>
              <a:rPr lang="en-GB" sz="3000"/>
              <a:t>: </a:t>
            </a:r>
            <a:r>
              <a:rPr lang="en-US" sz="3000" i="1"/>
              <a:t>2a: Give/ explain the meaning of words in context</a:t>
            </a:r>
            <a:r>
              <a:rPr lang="en-US" sz="3200" i="1"/>
              <a:t>.</a:t>
            </a:r>
            <a:endParaRPr lang="en-GB" sz="3200" i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0FC40A-2710-4095-9A1F-E2329A86DE54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GB"/>
              <a:t>Fastest finger first- p.g. 114-115</a:t>
            </a:r>
          </a:p>
          <a:p>
            <a:pPr marL="0" lvl="0" indent="0">
              <a:lnSpc>
                <a:spcPct val="80000"/>
              </a:lnSpc>
              <a:buNone/>
            </a:pPr>
            <a:endParaRPr lang="en-GB"/>
          </a:p>
          <a:p>
            <a:pPr marL="0" lvl="0" indent="0">
              <a:lnSpc>
                <a:spcPct val="80000"/>
              </a:lnSpc>
              <a:buNone/>
            </a:pPr>
            <a:r>
              <a:rPr lang="en-GB"/>
              <a:t>See if you can highlight these words in your extract:</a:t>
            </a:r>
          </a:p>
          <a:p>
            <a:pPr lvl="0">
              <a:lnSpc>
                <a:spcPct val="80000"/>
              </a:lnSpc>
            </a:pPr>
            <a:r>
              <a:rPr lang="en-GB" i="1"/>
              <a:t>Fetched</a:t>
            </a:r>
          </a:p>
          <a:p>
            <a:pPr lvl="0">
              <a:lnSpc>
                <a:spcPct val="80000"/>
              </a:lnSpc>
            </a:pPr>
            <a:r>
              <a:rPr lang="en-GB" i="1"/>
              <a:t>Wriggling</a:t>
            </a:r>
          </a:p>
          <a:p>
            <a:pPr lvl="0">
              <a:lnSpc>
                <a:spcPct val="80000"/>
              </a:lnSpc>
            </a:pPr>
            <a:r>
              <a:rPr lang="en-GB" i="1"/>
              <a:t>Crumbled</a:t>
            </a:r>
          </a:p>
          <a:p>
            <a:pPr lvl="0">
              <a:lnSpc>
                <a:spcPct val="80000"/>
              </a:lnSpc>
            </a:pPr>
            <a:r>
              <a:rPr lang="en-GB" i="1"/>
              <a:t>Unclench</a:t>
            </a:r>
          </a:p>
          <a:p>
            <a:pPr lvl="0">
              <a:lnSpc>
                <a:spcPct val="80000"/>
              </a:lnSpc>
            </a:pPr>
            <a:r>
              <a:rPr lang="en-GB" i="1"/>
              <a:t>Gloriously</a:t>
            </a:r>
          </a:p>
          <a:p>
            <a:pPr lvl="0">
              <a:lnSpc>
                <a:spcPct val="80000"/>
              </a:lnSpc>
            </a:pPr>
            <a:r>
              <a:rPr lang="en-GB" i="1"/>
              <a:t>Soared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26E16-C879-4316-BBAF-ABC1EEBE862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GB" sz="3000" b="1" u="sng"/>
              <a:t>Lesson 5</a:t>
            </a:r>
            <a:r>
              <a:rPr lang="en-GB" sz="3000"/>
              <a:t>: </a:t>
            </a:r>
            <a:r>
              <a:rPr lang="en-GB" sz="3000" i="1">
                <a:latin typeface="Calibri" pitchFamily="34"/>
                <a:cs typeface="Times New Roman" pitchFamily="18"/>
              </a:rPr>
              <a:t>2b: Retrieve and record information/ identify key details from fiction and non-fiction</a:t>
            </a:r>
            <a:br>
              <a:rPr lang="en-GB" sz="3000" i="1">
                <a:latin typeface="Calibri" pitchFamily="34"/>
                <a:cs typeface="Times New Roman" pitchFamily="18"/>
              </a:rPr>
            </a:br>
            <a:r>
              <a:rPr lang="en-GB" sz="3000" i="1">
                <a:latin typeface="Calibri" pitchFamily="34"/>
                <a:cs typeface="Times New Roman" pitchFamily="18"/>
              </a:rPr>
              <a:t>2c: Summarise main ideas from more than one paragraph</a:t>
            </a:r>
            <a:endParaRPr lang="en-GB" sz="3000" i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8BC87D-9005-473B-89DB-1CE0AE9C5A8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27809" y="1690689"/>
            <a:ext cx="10515600" cy="4351336"/>
          </a:xfrm>
        </p:spPr>
        <p:txBody>
          <a:bodyPr/>
          <a:lstStyle/>
          <a:p>
            <a:pPr marL="0" lvl="0" indent="0">
              <a:buNone/>
            </a:pPr>
            <a:r>
              <a:rPr lang="en-GB"/>
              <a:t>Create a double bubble map, comparing Renn and Torak an example has been done for you:</a:t>
            </a:r>
          </a:p>
          <a:p>
            <a:pPr marL="0" lvl="0" indent="0">
              <a:buNone/>
            </a:pPr>
            <a:endParaRPr lang="en-GB"/>
          </a:p>
          <a:p>
            <a:pPr marL="0" lvl="0" indent="0">
              <a:buNone/>
            </a:pPr>
            <a:endParaRPr lang="en-GB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265FA924-58FE-471A-A2CF-C8D4839A3451}"/>
              </a:ext>
            </a:extLst>
          </p:cNvPr>
          <p:cNvSpPr/>
          <p:nvPr/>
        </p:nvSpPr>
        <p:spPr>
          <a:xfrm>
            <a:off x="3226789" y="3904963"/>
            <a:ext cx="1157676" cy="981507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noFill/>
          <a:ln w="12701" cap="flat">
            <a:solidFill>
              <a:srgbClr val="FF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5" name="Oval 5">
            <a:extLst>
              <a:ext uri="{FF2B5EF4-FFF2-40B4-BE49-F238E27FC236}">
                <a16:creationId xmlns:a16="http://schemas.microsoft.com/office/drawing/2014/main" id="{6571B6E6-5DF8-4F82-98BA-42383AE08691}"/>
              </a:ext>
            </a:extLst>
          </p:cNvPr>
          <p:cNvSpPr/>
          <p:nvPr/>
        </p:nvSpPr>
        <p:spPr>
          <a:xfrm>
            <a:off x="7309613" y="3863989"/>
            <a:ext cx="1157676" cy="981507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noFill/>
          <a:ln w="12701" cap="flat">
            <a:solidFill>
              <a:srgbClr val="FF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6" name="Oval 7">
            <a:extLst>
              <a:ext uri="{FF2B5EF4-FFF2-40B4-BE49-F238E27FC236}">
                <a16:creationId xmlns:a16="http://schemas.microsoft.com/office/drawing/2014/main" id="{5F7AEA57-777B-45A2-8E47-1BD0308D0E2A}"/>
              </a:ext>
            </a:extLst>
          </p:cNvPr>
          <p:cNvSpPr/>
          <p:nvPr/>
        </p:nvSpPr>
        <p:spPr>
          <a:xfrm>
            <a:off x="5126720" y="5511363"/>
            <a:ext cx="1157676" cy="981507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noFill/>
          <a:ln w="12701" cap="flat">
            <a:solidFill>
              <a:srgbClr val="FF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7" name="Oval 9">
            <a:extLst>
              <a:ext uri="{FF2B5EF4-FFF2-40B4-BE49-F238E27FC236}">
                <a16:creationId xmlns:a16="http://schemas.microsoft.com/office/drawing/2014/main" id="{139CF6DD-13D5-472D-AF44-263410288276}"/>
              </a:ext>
            </a:extLst>
          </p:cNvPr>
          <p:cNvSpPr/>
          <p:nvPr/>
        </p:nvSpPr>
        <p:spPr>
          <a:xfrm>
            <a:off x="5083378" y="4030912"/>
            <a:ext cx="1157676" cy="981507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noFill/>
          <a:ln w="12701" cap="flat">
            <a:solidFill>
              <a:srgbClr val="FF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8" name="Oval 11">
            <a:extLst>
              <a:ext uri="{FF2B5EF4-FFF2-40B4-BE49-F238E27FC236}">
                <a16:creationId xmlns:a16="http://schemas.microsoft.com/office/drawing/2014/main" id="{EAD15F72-F4C5-487C-903F-6565F42BC32D}"/>
              </a:ext>
            </a:extLst>
          </p:cNvPr>
          <p:cNvSpPr/>
          <p:nvPr/>
        </p:nvSpPr>
        <p:spPr>
          <a:xfrm>
            <a:off x="5126720" y="2598551"/>
            <a:ext cx="1157676" cy="981507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noFill/>
          <a:ln w="12701" cap="flat">
            <a:solidFill>
              <a:srgbClr val="FF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9" name="Oval 16">
            <a:extLst>
              <a:ext uri="{FF2B5EF4-FFF2-40B4-BE49-F238E27FC236}">
                <a16:creationId xmlns:a16="http://schemas.microsoft.com/office/drawing/2014/main" id="{C3717D30-C0FD-48C9-927D-7532FADE6739}"/>
              </a:ext>
            </a:extLst>
          </p:cNvPr>
          <p:cNvSpPr/>
          <p:nvPr/>
        </p:nvSpPr>
        <p:spPr>
          <a:xfrm>
            <a:off x="1356567" y="5366449"/>
            <a:ext cx="1157676" cy="981507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noFill/>
          <a:ln w="12701" cap="flat">
            <a:solidFill>
              <a:srgbClr val="FF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0" name="Oval 18">
            <a:extLst>
              <a:ext uri="{FF2B5EF4-FFF2-40B4-BE49-F238E27FC236}">
                <a16:creationId xmlns:a16="http://schemas.microsoft.com/office/drawing/2014/main" id="{0B8C1D89-FA2D-41AF-9DFE-898A197BC7FC}"/>
              </a:ext>
            </a:extLst>
          </p:cNvPr>
          <p:cNvSpPr/>
          <p:nvPr/>
        </p:nvSpPr>
        <p:spPr>
          <a:xfrm>
            <a:off x="1356567" y="3998488"/>
            <a:ext cx="1157676" cy="981507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noFill/>
          <a:ln w="12701" cap="flat">
            <a:solidFill>
              <a:srgbClr val="FF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1" name="Oval 20">
            <a:extLst>
              <a:ext uri="{FF2B5EF4-FFF2-40B4-BE49-F238E27FC236}">
                <a16:creationId xmlns:a16="http://schemas.microsoft.com/office/drawing/2014/main" id="{A2B679B3-90BC-42E8-91C2-62FFCB516AD3}"/>
              </a:ext>
            </a:extLst>
          </p:cNvPr>
          <p:cNvSpPr/>
          <p:nvPr/>
        </p:nvSpPr>
        <p:spPr>
          <a:xfrm>
            <a:off x="1356567" y="2711040"/>
            <a:ext cx="1157676" cy="981507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noFill/>
          <a:ln w="12701" cap="flat">
            <a:solidFill>
              <a:srgbClr val="FF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2" name="Oval 22">
            <a:extLst>
              <a:ext uri="{FF2B5EF4-FFF2-40B4-BE49-F238E27FC236}">
                <a16:creationId xmlns:a16="http://schemas.microsoft.com/office/drawing/2014/main" id="{E2842B48-7402-48C5-B5C1-47F20C76B34F}"/>
              </a:ext>
            </a:extLst>
          </p:cNvPr>
          <p:cNvSpPr/>
          <p:nvPr/>
        </p:nvSpPr>
        <p:spPr>
          <a:xfrm>
            <a:off x="9437440" y="5240956"/>
            <a:ext cx="1157676" cy="981507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noFill/>
          <a:ln w="12701" cap="flat">
            <a:solidFill>
              <a:srgbClr val="FF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3" name="Oval 24">
            <a:extLst>
              <a:ext uri="{FF2B5EF4-FFF2-40B4-BE49-F238E27FC236}">
                <a16:creationId xmlns:a16="http://schemas.microsoft.com/office/drawing/2014/main" id="{74690AA3-2E56-4AA8-83D1-DB611CADF9D5}"/>
              </a:ext>
            </a:extLst>
          </p:cNvPr>
          <p:cNvSpPr/>
          <p:nvPr/>
        </p:nvSpPr>
        <p:spPr>
          <a:xfrm>
            <a:off x="9313182" y="3915396"/>
            <a:ext cx="1157676" cy="981507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noFill/>
          <a:ln w="12701" cap="flat">
            <a:solidFill>
              <a:srgbClr val="FF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sp>
        <p:nvSpPr>
          <p:cNvPr id="14" name="Oval 26">
            <a:extLst>
              <a:ext uri="{FF2B5EF4-FFF2-40B4-BE49-F238E27FC236}">
                <a16:creationId xmlns:a16="http://schemas.microsoft.com/office/drawing/2014/main" id="{220D047A-1866-4845-8D24-A2BCF6FE08E9}"/>
              </a:ext>
            </a:extLst>
          </p:cNvPr>
          <p:cNvSpPr/>
          <p:nvPr/>
        </p:nvSpPr>
        <p:spPr>
          <a:xfrm>
            <a:off x="9313182" y="2589827"/>
            <a:ext cx="1157676" cy="981507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val f7"/>
              <a:gd name="f15" fmla="+- 2700000 f2 0"/>
              <a:gd name="f16" fmla="*/ f9 f1 1"/>
              <a:gd name="f17" fmla="*/ f10 f1 1"/>
              <a:gd name="f18" fmla="?: f11 f4 1"/>
              <a:gd name="f19" fmla="?: f12 f5 1"/>
              <a:gd name="f20" fmla="?: f13 f6 1"/>
              <a:gd name="f21" fmla="*/ f15 f8 1"/>
              <a:gd name="f22" fmla="*/ f16 1 f3"/>
              <a:gd name="f23" fmla="*/ f17 1 f3"/>
              <a:gd name="f24" fmla="*/ f18 1 21600"/>
              <a:gd name="f25" fmla="*/ f19 1 21600"/>
              <a:gd name="f26" fmla="*/ 21600 f18 1"/>
              <a:gd name="f27" fmla="*/ 21600 f19 1"/>
              <a:gd name="f28" fmla="*/ f21 1 f1"/>
              <a:gd name="f29" fmla="+- f22 0 f2"/>
              <a:gd name="f30" fmla="+- f23 0 f2"/>
              <a:gd name="f31" fmla="min f25 f24"/>
              <a:gd name="f32" fmla="*/ f26 1 f20"/>
              <a:gd name="f33" fmla="*/ f27 1 f20"/>
              <a:gd name="f34" fmla="+- 0 0 f28"/>
              <a:gd name="f35" fmla="val f32"/>
              <a:gd name="f36" fmla="val f33"/>
              <a:gd name="f37" fmla="+- 0 0 f34"/>
              <a:gd name="f38" fmla="*/ f14 f31 1"/>
              <a:gd name="f39" fmla="+- f36 0 f14"/>
              <a:gd name="f40" fmla="+- f35 0 f14"/>
              <a:gd name="f41" fmla="*/ f37 f1 1"/>
              <a:gd name="f42" fmla="*/ f39 1 2"/>
              <a:gd name="f43" fmla="*/ f40 1 2"/>
              <a:gd name="f44" fmla="*/ f41 1 f8"/>
              <a:gd name="f45" fmla="+- f14 f42 0"/>
              <a:gd name="f46" fmla="+- f14 f43 0"/>
              <a:gd name="f47" fmla="+- f44 0 f2"/>
              <a:gd name="f48" fmla="*/ f43 f31 1"/>
              <a:gd name="f49" fmla="*/ f42 f31 1"/>
              <a:gd name="f50" fmla="cos 1 f47"/>
              <a:gd name="f51" fmla="sin 1 f47"/>
              <a:gd name="f52" fmla="*/ f45 f31 1"/>
              <a:gd name="f53" fmla="+- 0 0 f50"/>
              <a:gd name="f54" fmla="+- 0 0 f51"/>
              <a:gd name="f55" fmla="+- 0 0 f53"/>
              <a:gd name="f56" fmla="+- 0 0 f54"/>
              <a:gd name="f57" fmla="*/ f55 f43 1"/>
              <a:gd name="f58" fmla="*/ f56 f42 1"/>
              <a:gd name="f59" fmla="+- f46 0 f57"/>
              <a:gd name="f60" fmla="+- f46 f57 0"/>
              <a:gd name="f61" fmla="+- f45 0 f58"/>
              <a:gd name="f62" fmla="+- f45 f58 0"/>
              <a:gd name="f63" fmla="*/ f59 f31 1"/>
              <a:gd name="f64" fmla="*/ f61 f31 1"/>
              <a:gd name="f65" fmla="*/ f60 f31 1"/>
              <a:gd name="f66" fmla="*/ f62 f31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9">
                <a:pos x="f63" y="f64"/>
              </a:cxn>
              <a:cxn ang="f30">
                <a:pos x="f63" y="f66"/>
              </a:cxn>
              <a:cxn ang="f30">
                <a:pos x="f65" y="f66"/>
              </a:cxn>
              <a:cxn ang="f29">
                <a:pos x="f65" y="f64"/>
              </a:cxn>
            </a:cxnLst>
            <a:rect l="f63" t="f64" r="f65" b="f66"/>
            <a:pathLst>
              <a:path>
                <a:moveTo>
                  <a:pt x="f38" y="f52"/>
                </a:moveTo>
                <a:arcTo wR="f48" hR="f49" stAng="f1" swAng="f0"/>
                <a:close/>
              </a:path>
            </a:pathLst>
          </a:custGeom>
          <a:noFill/>
          <a:ln w="12701" cap="flat">
            <a:solidFill>
              <a:srgbClr val="FF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cxnSp>
        <p:nvCxnSpPr>
          <p:cNvPr id="15" name="Straight Arrow Connector 28">
            <a:extLst>
              <a:ext uri="{FF2B5EF4-FFF2-40B4-BE49-F238E27FC236}">
                <a16:creationId xmlns:a16="http://schemas.microsoft.com/office/drawing/2014/main" id="{93A657CD-416C-443B-B092-084DED421420}"/>
              </a:ext>
            </a:extLst>
          </p:cNvPr>
          <p:cNvCxnSpPr/>
          <p:nvPr/>
        </p:nvCxnSpPr>
        <p:spPr>
          <a:xfrm>
            <a:off x="2514252" y="3375599"/>
            <a:ext cx="705725" cy="726618"/>
          </a:xfrm>
          <a:prstGeom prst="straightConnector1">
            <a:avLst/>
          </a:prstGeom>
          <a:noFill/>
          <a:ln w="6345" cap="flat">
            <a:solidFill>
              <a:srgbClr val="FF0000"/>
            </a:solidFill>
            <a:prstDash val="solid"/>
            <a:miter/>
            <a:tailEnd type="arrow"/>
          </a:ln>
        </p:spPr>
      </p:cxnSp>
      <p:cxnSp>
        <p:nvCxnSpPr>
          <p:cNvPr id="16" name="Straight Arrow Connector 29">
            <a:extLst>
              <a:ext uri="{FF2B5EF4-FFF2-40B4-BE49-F238E27FC236}">
                <a16:creationId xmlns:a16="http://schemas.microsoft.com/office/drawing/2014/main" id="{942B6179-9450-42BE-BD09-6512D076348E}"/>
              </a:ext>
            </a:extLst>
          </p:cNvPr>
          <p:cNvCxnSpPr/>
          <p:nvPr/>
        </p:nvCxnSpPr>
        <p:spPr>
          <a:xfrm flipH="1" flipV="1">
            <a:off x="4268602" y="5012420"/>
            <a:ext cx="858118" cy="891723"/>
          </a:xfrm>
          <a:prstGeom prst="straightConnector1">
            <a:avLst/>
          </a:prstGeom>
          <a:noFill/>
          <a:ln w="6345" cap="flat">
            <a:solidFill>
              <a:srgbClr val="FF0000"/>
            </a:solidFill>
            <a:prstDash val="solid"/>
            <a:miter/>
            <a:tailEnd type="arrow"/>
          </a:ln>
        </p:spPr>
      </p:cxnSp>
      <p:cxnSp>
        <p:nvCxnSpPr>
          <p:cNvPr id="17" name="Straight Arrow Connector 30">
            <a:extLst>
              <a:ext uri="{FF2B5EF4-FFF2-40B4-BE49-F238E27FC236}">
                <a16:creationId xmlns:a16="http://schemas.microsoft.com/office/drawing/2014/main" id="{B2B6B649-43A7-4618-8482-2AADF88D53CD}"/>
              </a:ext>
            </a:extLst>
          </p:cNvPr>
          <p:cNvCxnSpPr>
            <a:stCxn id="7" idx="3"/>
          </p:cNvCxnSpPr>
          <p:nvPr/>
        </p:nvCxnSpPr>
        <p:spPr>
          <a:xfrm flipH="1">
            <a:off x="4391296" y="4521662"/>
            <a:ext cx="692082" cy="34747"/>
          </a:xfrm>
          <a:prstGeom prst="straightConnector1">
            <a:avLst/>
          </a:prstGeom>
          <a:noFill/>
          <a:ln w="6345" cap="flat">
            <a:solidFill>
              <a:srgbClr val="FF0000"/>
            </a:solidFill>
            <a:prstDash val="solid"/>
            <a:miter/>
            <a:tailEnd type="arrow"/>
          </a:ln>
        </p:spPr>
      </p:cxnSp>
      <p:cxnSp>
        <p:nvCxnSpPr>
          <p:cNvPr id="18" name="Straight Arrow Connector 31">
            <a:extLst>
              <a:ext uri="{FF2B5EF4-FFF2-40B4-BE49-F238E27FC236}">
                <a16:creationId xmlns:a16="http://schemas.microsoft.com/office/drawing/2014/main" id="{469443A3-D7AC-461E-BFA7-EACCCDD4065B}"/>
              </a:ext>
            </a:extLst>
          </p:cNvPr>
          <p:cNvCxnSpPr/>
          <p:nvPr/>
        </p:nvCxnSpPr>
        <p:spPr>
          <a:xfrm flipH="1">
            <a:off x="4268602" y="3369719"/>
            <a:ext cx="937817" cy="545677"/>
          </a:xfrm>
          <a:prstGeom prst="straightConnector1">
            <a:avLst/>
          </a:prstGeom>
          <a:noFill/>
          <a:ln w="6345" cap="flat">
            <a:solidFill>
              <a:srgbClr val="FF0000"/>
            </a:solidFill>
            <a:prstDash val="solid"/>
            <a:miter/>
            <a:tailEnd type="arrow"/>
          </a:ln>
        </p:spPr>
      </p:cxnSp>
      <p:cxnSp>
        <p:nvCxnSpPr>
          <p:cNvPr id="19" name="Straight Arrow Connector 32">
            <a:extLst>
              <a:ext uri="{FF2B5EF4-FFF2-40B4-BE49-F238E27FC236}">
                <a16:creationId xmlns:a16="http://schemas.microsoft.com/office/drawing/2014/main" id="{E8F95AF6-452D-4EBC-BBF4-FCB57A6BC6C3}"/>
              </a:ext>
            </a:extLst>
          </p:cNvPr>
          <p:cNvCxnSpPr/>
          <p:nvPr/>
        </p:nvCxnSpPr>
        <p:spPr>
          <a:xfrm flipV="1">
            <a:off x="2489956" y="4930152"/>
            <a:ext cx="882415" cy="768754"/>
          </a:xfrm>
          <a:prstGeom prst="straightConnector1">
            <a:avLst/>
          </a:prstGeom>
          <a:noFill/>
          <a:ln w="6345" cap="flat">
            <a:solidFill>
              <a:srgbClr val="FF0000"/>
            </a:solidFill>
            <a:prstDash val="solid"/>
            <a:miter/>
            <a:tailEnd type="arrow"/>
          </a:ln>
        </p:spPr>
      </p:cxnSp>
      <p:cxnSp>
        <p:nvCxnSpPr>
          <p:cNvPr id="20" name="Straight Arrow Connector 33">
            <a:extLst>
              <a:ext uri="{FF2B5EF4-FFF2-40B4-BE49-F238E27FC236}">
                <a16:creationId xmlns:a16="http://schemas.microsoft.com/office/drawing/2014/main" id="{1A7D53DD-0EE9-4C6A-AF65-76CA9EAFBD83}"/>
              </a:ext>
            </a:extLst>
          </p:cNvPr>
          <p:cNvCxnSpPr/>
          <p:nvPr/>
        </p:nvCxnSpPr>
        <p:spPr>
          <a:xfrm flipV="1">
            <a:off x="2513722" y="4556409"/>
            <a:ext cx="658194" cy="17529"/>
          </a:xfrm>
          <a:prstGeom prst="straightConnector1">
            <a:avLst/>
          </a:prstGeom>
          <a:noFill/>
          <a:ln w="6345" cap="flat">
            <a:solidFill>
              <a:srgbClr val="FF0000"/>
            </a:solidFill>
            <a:prstDash val="solid"/>
            <a:miter/>
            <a:tailEnd type="arrow"/>
          </a:ln>
        </p:spPr>
      </p:cxnSp>
      <p:cxnSp>
        <p:nvCxnSpPr>
          <p:cNvPr id="21" name="Straight Arrow Connector 42">
            <a:extLst>
              <a:ext uri="{FF2B5EF4-FFF2-40B4-BE49-F238E27FC236}">
                <a16:creationId xmlns:a16="http://schemas.microsoft.com/office/drawing/2014/main" id="{800AE2D8-C6FC-446C-8411-256F78168EAA}"/>
              </a:ext>
            </a:extLst>
          </p:cNvPr>
          <p:cNvCxnSpPr/>
          <p:nvPr/>
        </p:nvCxnSpPr>
        <p:spPr>
          <a:xfrm flipH="1" flipV="1">
            <a:off x="8306235" y="4930152"/>
            <a:ext cx="1131205" cy="973991"/>
          </a:xfrm>
          <a:prstGeom prst="straightConnector1">
            <a:avLst/>
          </a:prstGeom>
          <a:noFill/>
          <a:ln w="6345" cap="flat">
            <a:solidFill>
              <a:srgbClr val="FF0000"/>
            </a:solidFill>
            <a:prstDash val="solid"/>
            <a:miter/>
            <a:tailEnd type="arrow"/>
          </a:ln>
        </p:spPr>
      </p:cxnSp>
      <p:cxnSp>
        <p:nvCxnSpPr>
          <p:cNvPr id="22" name="Straight Arrow Connector 43">
            <a:extLst>
              <a:ext uri="{FF2B5EF4-FFF2-40B4-BE49-F238E27FC236}">
                <a16:creationId xmlns:a16="http://schemas.microsoft.com/office/drawing/2014/main" id="{1AE077F4-81B3-4F0A-91BD-2EC44293B03E}"/>
              </a:ext>
            </a:extLst>
          </p:cNvPr>
          <p:cNvCxnSpPr>
            <a:stCxn id="13" idx="3"/>
          </p:cNvCxnSpPr>
          <p:nvPr/>
        </p:nvCxnSpPr>
        <p:spPr>
          <a:xfrm flipH="1">
            <a:off x="8514481" y="4406155"/>
            <a:ext cx="798701" cy="0"/>
          </a:xfrm>
          <a:prstGeom prst="straightConnector1">
            <a:avLst/>
          </a:prstGeom>
          <a:noFill/>
          <a:ln w="6345" cap="flat">
            <a:solidFill>
              <a:srgbClr val="FF0000"/>
            </a:solidFill>
            <a:prstDash val="solid"/>
            <a:miter/>
            <a:tailEnd type="arrow"/>
          </a:ln>
        </p:spPr>
      </p:cxnSp>
      <p:cxnSp>
        <p:nvCxnSpPr>
          <p:cNvPr id="23" name="Straight Arrow Connector 44">
            <a:extLst>
              <a:ext uri="{FF2B5EF4-FFF2-40B4-BE49-F238E27FC236}">
                <a16:creationId xmlns:a16="http://schemas.microsoft.com/office/drawing/2014/main" id="{07BDB380-6EA1-4359-966F-9DB04D5DAB88}"/>
              </a:ext>
            </a:extLst>
          </p:cNvPr>
          <p:cNvCxnSpPr/>
          <p:nvPr/>
        </p:nvCxnSpPr>
        <p:spPr>
          <a:xfrm flipH="1">
            <a:off x="8306235" y="3258473"/>
            <a:ext cx="1030191" cy="618518"/>
          </a:xfrm>
          <a:prstGeom prst="straightConnector1">
            <a:avLst/>
          </a:prstGeom>
          <a:noFill/>
          <a:ln w="6345" cap="flat">
            <a:solidFill>
              <a:srgbClr val="FF0000"/>
            </a:solidFill>
            <a:prstDash val="solid"/>
            <a:miter/>
            <a:tailEnd type="arrow"/>
          </a:ln>
        </p:spPr>
      </p:cxnSp>
      <p:cxnSp>
        <p:nvCxnSpPr>
          <p:cNvPr id="24" name="Straight Arrow Connector 45">
            <a:extLst>
              <a:ext uri="{FF2B5EF4-FFF2-40B4-BE49-F238E27FC236}">
                <a16:creationId xmlns:a16="http://schemas.microsoft.com/office/drawing/2014/main" id="{7D803322-D8BB-4EE4-98B8-4C1D6A60380A}"/>
              </a:ext>
            </a:extLst>
          </p:cNvPr>
          <p:cNvCxnSpPr/>
          <p:nvPr/>
        </p:nvCxnSpPr>
        <p:spPr>
          <a:xfrm flipV="1">
            <a:off x="6262030" y="5092878"/>
            <a:ext cx="1047583" cy="872064"/>
          </a:xfrm>
          <a:prstGeom prst="straightConnector1">
            <a:avLst/>
          </a:prstGeom>
          <a:noFill/>
          <a:ln w="6345" cap="flat">
            <a:solidFill>
              <a:srgbClr val="FF0000"/>
            </a:solidFill>
            <a:prstDash val="solid"/>
            <a:miter/>
            <a:tailEnd type="arrow"/>
          </a:ln>
        </p:spPr>
      </p:cxnSp>
      <p:cxnSp>
        <p:nvCxnSpPr>
          <p:cNvPr id="25" name="Straight Arrow Connector 46">
            <a:extLst>
              <a:ext uri="{FF2B5EF4-FFF2-40B4-BE49-F238E27FC236}">
                <a16:creationId xmlns:a16="http://schemas.microsoft.com/office/drawing/2014/main" id="{B80D6D54-BDC9-486B-BD94-6DF81B36E5D3}"/>
              </a:ext>
            </a:extLst>
          </p:cNvPr>
          <p:cNvCxnSpPr/>
          <p:nvPr/>
        </p:nvCxnSpPr>
        <p:spPr>
          <a:xfrm>
            <a:off x="6228298" y="4539035"/>
            <a:ext cx="903391" cy="0"/>
          </a:xfrm>
          <a:prstGeom prst="straightConnector1">
            <a:avLst/>
          </a:prstGeom>
          <a:noFill/>
          <a:ln w="6345" cap="flat">
            <a:solidFill>
              <a:srgbClr val="FF0000"/>
            </a:solidFill>
            <a:prstDash val="solid"/>
            <a:miter/>
            <a:tailEnd type="arrow"/>
          </a:ln>
        </p:spPr>
      </p:cxnSp>
      <p:cxnSp>
        <p:nvCxnSpPr>
          <p:cNvPr id="26" name="Straight Arrow Connector 47">
            <a:extLst>
              <a:ext uri="{FF2B5EF4-FFF2-40B4-BE49-F238E27FC236}">
                <a16:creationId xmlns:a16="http://schemas.microsoft.com/office/drawing/2014/main" id="{126906B2-981D-40BA-95B2-AF1F96F499A9}"/>
              </a:ext>
            </a:extLst>
          </p:cNvPr>
          <p:cNvCxnSpPr/>
          <p:nvPr/>
        </p:nvCxnSpPr>
        <p:spPr>
          <a:xfrm>
            <a:off x="6367945" y="3258473"/>
            <a:ext cx="985010" cy="726729"/>
          </a:xfrm>
          <a:prstGeom prst="straightConnector1">
            <a:avLst/>
          </a:prstGeom>
          <a:noFill/>
          <a:ln w="6345" cap="flat">
            <a:solidFill>
              <a:srgbClr val="FF0000"/>
            </a:solidFill>
            <a:prstDash val="solid"/>
            <a:miter/>
            <a:tailEnd type="arrow"/>
          </a:ln>
        </p:spPr>
      </p:cxnSp>
      <p:sp>
        <p:nvSpPr>
          <p:cNvPr id="27" name="TextBox 57">
            <a:extLst>
              <a:ext uri="{FF2B5EF4-FFF2-40B4-BE49-F238E27FC236}">
                <a16:creationId xmlns:a16="http://schemas.microsoft.com/office/drawing/2014/main" id="{2B526190-9B9C-4DB3-80A3-762161D219F9}"/>
              </a:ext>
            </a:extLst>
          </p:cNvPr>
          <p:cNvSpPr txBox="1"/>
          <p:nvPr/>
        </p:nvSpPr>
        <p:spPr>
          <a:xfrm>
            <a:off x="3437833" y="4211058"/>
            <a:ext cx="761996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Renn</a:t>
            </a:r>
          </a:p>
        </p:txBody>
      </p:sp>
      <p:sp>
        <p:nvSpPr>
          <p:cNvPr id="28" name="TextBox 59">
            <a:extLst>
              <a:ext uri="{FF2B5EF4-FFF2-40B4-BE49-F238E27FC236}">
                <a16:creationId xmlns:a16="http://schemas.microsoft.com/office/drawing/2014/main" id="{49DA021E-63E6-41A6-8ACD-1BC39571D32F}"/>
              </a:ext>
            </a:extLst>
          </p:cNvPr>
          <p:cNvSpPr txBox="1"/>
          <p:nvPr/>
        </p:nvSpPr>
        <p:spPr>
          <a:xfrm>
            <a:off x="7560926" y="4120771"/>
            <a:ext cx="761996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Torak</a:t>
            </a:r>
          </a:p>
        </p:txBody>
      </p:sp>
      <p:sp>
        <p:nvSpPr>
          <p:cNvPr id="29" name="TextBox 61">
            <a:extLst>
              <a:ext uri="{FF2B5EF4-FFF2-40B4-BE49-F238E27FC236}">
                <a16:creationId xmlns:a16="http://schemas.microsoft.com/office/drawing/2014/main" id="{DEB614C6-D938-4352-BC0B-2F22D95A3D18}"/>
              </a:ext>
            </a:extLst>
          </p:cNvPr>
          <p:cNvSpPr txBox="1"/>
          <p:nvPr/>
        </p:nvSpPr>
        <p:spPr>
          <a:xfrm>
            <a:off x="5333996" y="2814130"/>
            <a:ext cx="761996" cy="64633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t>Miss Fa</a:t>
            </a:r>
          </a:p>
        </p:txBody>
      </p:sp>
      <p:sp>
        <p:nvSpPr>
          <p:cNvPr id="30" name="Rectangle 62">
            <a:extLst>
              <a:ext uri="{FF2B5EF4-FFF2-40B4-BE49-F238E27FC236}">
                <a16:creationId xmlns:a16="http://schemas.microsoft.com/office/drawing/2014/main" id="{9A23A738-BCBE-48F8-9F28-2E387543F904}"/>
              </a:ext>
            </a:extLst>
          </p:cNvPr>
          <p:cNvSpPr/>
          <p:nvPr/>
        </p:nvSpPr>
        <p:spPr>
          <a:xfrm>
            <a:off x="771790" y="2516693"/>
            <a:ext cx="10410736" cy="4110602"/>
          </a:xfrm>
          <a:prstGeom prst="rect">
            <a:avLst/>
          </a:prstGeom>
          <a:noFill/>
          <a:ln w="12701" cap="flat">
            <a:solidFill>
              <a:srgbClr val="FF0000"/>
            </a:solidFill>
            <a:prstDash val="solid"/>
            <a:miter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418</Words>
  <Application>Microsoft Office PowerPoint</Application>
  <PresentationFormat>Widescreen</PresentationFormat>
  <Paragraphs>39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Guided reading Wolf Brother Week 2</vt:lpstr>
      <vt:lpstr>Lesson 1: 2d: Make inferences from the text/ explain and justify inferences with evidence from the text.</vt:lpstr>
      <vt:lpstr>Lesson 2: 2b: Retrieve and record information/ identify key details from fiction and non-fiction.</vt:lpstr>
      <vt:lpstr>Lesson 3: 2g: Identify/ explain how meaning is enhanced through choice of words and phrases.</vt:lpstr>
      <vt:lpstr>Lesson 4: 2a: Give/ explain the meaning of words in context.</vt:lpstr>
      <vt:lpstr>Lesson 5: 2b: Retrieve and record information/ identify key details from fiction and non-fiction 2c: Summarise main ideas from more than one paragraph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Guided reading Wolf Brother Week 2</dc:title>
  <dc:creator>Taiyibha Ahmed</dc:creator>
  <cp:lastModifiedBy>Taiyibha Ahmed</cp:lastModifiedBy>
  <cp:revision>6</cp:revision>
  <dcterms:created xsi:type="dcterms:W3CDTF">2020-11-08T10:42:48Z</dcterms:created>
  <dcterms:modified xsi:type="dcterms:W3CDTF">2020-11-08T12:11:03Z</dcterms:modified>
</cp:coreProperties>
</file>