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notesMasterIdLst>
    <p:notesMasterId r:id="rId53"/>
  </p:notesMasterIdLst>
  <p:sldIdLst>
    <p:sldId id="256" r:id="rId2"/>
    <p:sldId id="257" r:id="rId3"/>
    <p:sldId id="258" r:id="rId4"/>
    <p:sldId id="259" r:id="rId5"/>
    <p:sldId id="260" r:id="rId6"/>
    <p:sldId id="261" r:id="rId7"/>
    <p:sldId id="262" r:id="rId8"/>
    <p:sldId id="263" r:id="rId9"/>
    <p:sldId id="308" r:id="rId10"/>
    <p:sldId id="264" r:id="rId11"/>
    <p:sldId id="265" r:id="rId12"/>
    <p:sldId id="289" r:id="rId13"/>
    <p:sldId id="266" r:id="rId14"/>
    <p:sldId id="267" r:id="rId15"/>
    <p:sldId id="288" r:id="rId16"/>
    <p:sldId id="268" r:id="rId17"/>
    <p:sldId id="269" r:id="rId18"/>
    <p:sldId id="270" r:id="rId19"/>
    <p:sldId id="271" r:id="rId20"/>
    <p:sldId id="272" r:id="rId21"/>
    <p:sldId id="273" r:id="rId22"/>
    <p:sldId id="274" r:id="rId23"/>
    <p:sldId id="290" r:id="rId24"/>
    <p:sldId id="293" r:id="rId25"/>
    <p:sldId id="292" r:id="rId26"/>
    <p:sldId id="275" r:id="rId27"/>
    <p:sldId id="284" r:id="rId28"/>
    <p:sldId id="285" r:id="rId29"/>
    <p:sldId id="294" r:id="rId30"/>
    <p:sldId id="276" r:id="rId31"/>
    <p:sldId id="295" r:id="rId32"/>
    <p:sldId id="296" r:id="rId33"/>
    <p:sldId id="297" r:id="rId34"/>
    <p:sldId id="277" r:id="rId35"/>
    <p:sldId id="282" r:id="rId36"/>
    <p:sldId id="300" r:id="rId37"/>
    <p:sldId id="299" r:id="rId38"/>
    <p:sldId id="278" r:id="rId39"/>
    <p:sldId id="279" r:id="rId40"/>
    <p:sldId id="280" r:id="rId41"/>
    <p:sldId id="281" r:id="rId42"/>
    <p:sldId id="309" r:id="rId43"/>
    <p:sldId id="310" r:id="rId44"/>
    <p:sldId id="311" r:id="rId45"/>
    <p:sldId id="301" r:id="rId46"/>
    <p:sldId id="302" r:id="rId47"/>
    <p:sldId id="303" r:id="rId48"/>
    <p:sldId id="304" r:id="rId49"/>
    <p:sldId id="305" r:id="rId50"/>
    <p:sldId id="306" r:id="rId51"/>
    <p:sldId id="307" r:id="rId5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585" autoAdjust="0"/>
    <p:restoredTop sz="94660"/>
  </p:normalViewPr>
  <p:slideViewPr>
    <p:cSldViewPr snapToGrid="0">
      <p:cViewPr varScale="1">
        <p:scale>
          <a:sx n="68" d="100"/>
          <a:sy n="68" d="100"/>
        </p:scale>
        <p:origin x="40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6982DF-B786-4BF6-BCD4-FDADA0E46EA3}" type="datetimeFigureOut">
              <a:rPr lang="en-GB" smtClean="0"/>
              <a:t>19/11/2021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E32D55-DCBD-41DC-A2F8-C5A89C610534}" type="slidenum">
              <a:rPr lang="en-GB" smtClean="0"/>
              <a:t>‹#›</a:t>
            </a:fld>
            <a:endParaRPr lang="en-GB"/>
          </a:p>
        </p:txBody>
      </p:sp>
    </p:spTree>
    <p:extLst>
      <p:ext uri="{BB962C8B-B14F-4D97-AF65-F5344CB8AC3E}">
        <p14:creationId xmlns:p14="http://schemas.microsoft.com/office/powerpoint/2010/main" val="15167501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a:extLst>
              <a:ext uri="{FF2B5EF4-FFF2-40B4-BE49-F238E27FC236}">
                <a16:creationId xmlns:a16="http://schemas.microsoft.com/office/drawing/2014/main" id="{D7CDA5B8-D4EA-4130-97D0-E37D2971A880}"/>
              </a:ext>
            </a:extLst>
          </p:cNvPr>
          <p:cNvSpPr>
            <a:spLocks noGrp="1" noChangeArrowheads="1"/>
          </p:cNvSpPr>
          <p:nvPr>
            <p:ph type="sldNum" sz="quarter" idx="5"/>
          </p:nvPr>
        </p:nvSpPr>
        <p:spPr>
          <a:noFill/>
        </p:spPr>
        <p:txBody>
          <a:bodyPr/>
          <a:lstStyle>
            <a:lvl1pPr>
              <a:defRPr>
                <a:solidFill>
                  <a:schemeClr val="tx1"/>
                </a:solidFill>
                <a:latin typeface="Rockwell" panose="02060603020205020403" pitchFamily="18" charset="0"/>
              </a:defRPr>
            </a:lvl1pPr>
            <a:lvl2pPr marL="742950" indent="-285750">
              <a:defRPr>
                <a:solidFill>
                  <a:schemeClr val="tx1"/>
                </a:solidFill>
                <a:latin typeface="Rockwell" panose="02060603020205020403" pitchFamily="18" charset="0"/>
              </a:defRPr>
            </a:lvl2pPr>
            <a:lvl3pPr marL="1143000" indent="-228600">
              <a:defRPr>
                <a:solidFill>
                  <a:schemeClr val="tx1"/>
                </a:solidFill>
                <a:latin typeface="Rockwell" panose="02060603020205020403" pitchFamily="18" charset="0"/>
              </a:defRPr>
            </a:lvl3pPr>
            <a:lvl4pPr marL="1600200" indent="-228600">
              <a:defRPr>
                <a:solidFill>
                  <a:schemeClr val="tx1"/>
                </a:solidFill>
                <a:latin typeface="Rockwell" panose="02060603020205020403" pitchFamily="18" charset="0"/>
              </a:defRPr>
            </a:lvl4pPr>
            <a:lvl5pPr marL="2057400" indent="-228600">
              <a:defRPr>
                <a:solidFill>
                  <a:schemeClr val="tx1"/>
                </a:solidFill>
                <a:latin typeface="Rockwell" panose="02060603020205020403" pitchFamily="18" charset="0"/>
              </a:defRPr>
            </a:lvl5pPr>
            <a:lvl6pPr marL="2514600" indent="-228600" defTabSz="457200" eaLnBrk="0" fontAlgn="base" hangingPunct="0">
              <a:spcBef>
                <a:spcPct val="0"/>
              </a:spcBef>
              <a:spcAft>
                <a:spcPct val="0"/>
              </a:spcAft>
              <a:defRPr>
                <a:solidFill>
                  <a:schemeClr val="tx1"/>
                </a:solidFill>
                <a:latin typeface="Rockwell" panose="02060603020205020403" pitchFamily="18" charset="0"/>
              </a:defRPr>
            </a:lvl6pPr>
            <a:lvl7pPr marL="2971800" indent="-228600" defTabSz="457200" eaLnBrk="0" fontAlgn="base" hangingPunct="0">
              <a:spcBef>
                <a:spcPct val="0"/>
              </a:spcBef>
              <a:spcAft>
                <a:spcPct val="0"/>
              </a:spcAft>
              <a:defRPr>
                <a:solidFill>
                  <a:schemeClr val="tx1"/>
                </a:solidFill>
                <a:latin typeface="Rockwell" panose="02060603020205020403" pitchFamily="18" charset="0"/>
              </a:defRPr>
            </a:lvl7pPr>
            <a:lvl8pPr marL="3429000" indent="-228600" defTabSz="457200" eaLnBrk="0" fontAlgn="base" hangingPunct="0">
              <a:spcBef>
                <a:spcPct val="0"/>
              </a:spcBef>
              <a:spcAft>
                <a:spcPct val="0"/>
              </a:spcAft>
              <a:defRPr>
                <a:solidFill>
                  <a:schemeClr val="tx1"/>
                </a:solidFill>
                <a:latin typeface="Rockwell" panose="02060603020205020403" pitchFamily="18" charset="0"/>
              </a:defRPr>
            </a:lvl8pPr>
            <a:lvl9pPr marL="3886200" indent="-228600" defTabSz="457200" eaLnBrk="0" fontAlgn="base" hangingPunct="0">
              <a:spcBef>
                <a:spcPct val="0"/>
              </a:spcBef>
              <a:spcAft>
                <a:spcPct val="0"/>
              </a:spcAft>
              <a:defRPr>
                <a:solidFill>
                  <a:schemeClr val="tx1"/>
                </a:solidFill>
                <a:latin typeface="Rockwell" panose="02060603020205020403" pitchFamily="18" charset="0"/>
              </a:defRPr>
            </a:lvl9pPr>
          </a:lstStyle>
          <a:p>
            <a:pPr fontAlgn="base">
              <a:spcBef>
                <a:spcPct val="0"/>
              </a:spcBef>
              <a:spcAft>
                <a:spcPct val="0"/>
              </a:spcAft>
            </a:pPr>
            <a:fld id="{EDF41A61-5B2A-430D-BBEF-7775C48E8BD9}" type="slidenum">
              <a:rPr lang="en-US" altLang="en-US" smtClean="0">
                <a:latin typeface="Calibri" panose="020F0502020204030204" pitchFamily="34" charset="0"/>
              </a:rPr>
              <a:pPr fontAlgn="base">
                <a:spcBef>
                  <a:spcPct val="0"/>
                </a:spcBef>
                <a:spcAft>
                  <a:spcPct val="0"/>
                </a:spcAft>
              </a:pPr>
              <a:t>9</a:t>
            </a:fld>
            <a:endParaRPr lang="en-US" altLang="en-US">
              <a:latin typeface="Calibri" panose="020F0502020204030204" pitchFamily="34" charset="0"/>
            </a:endParaRPr>
          </a:p>
        </p:txBody>
      </p:sp>
      <p:sp>
        <p:nvSpPr>
          <p:cNvPr id="21507" name="Rectangle 2">
            <a:extLst>
              <a:ext uri="{FF2B5EF4-FFF2-40B4-BE49-F238E27FC236}">
                <a16:creationId xmlns:a16="http://schemas.microsoft.com/office/drawing/2014/main" id="{2DF9AD2E-26BE-43BC-8812-74E4239BC9B6}"/>
              </a:ext>
            </a:extLst>
          </p:cNvPr>
          <p:cNvSpPr>
            <a:spLocks noGrp="1" noRot="1" noChangeAspect="1" noChangeArrowheads="1" noTextEdit="1"/>
          </p:cNvSpPr>
          <p:nvPr>
            <p:ph type="sldImg"/>
          </p:nvPr>
        </p:nvSpPr>
        <p:spPr>
          <a:ln/>
        </p:spPr>
      </p:sp>
      <p:sp>
        <p:nvSpPr>
          <p:cNvPr id="21508" name="Rectangle 3">
            <a:extLst>
              <a:ext uri="{FF2B5EF4-FFF2-40B4-BE49-F238E27FC236}">
                <a16:creationId xmlns:a16="http://schemas.microsoft.com/office/drawing/2014/main" id="{44023CFC-CF1B-46CF-9ED3-36F311E8B65F}"/>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CB6D70-BE60-4443-8763-787103BE31E2}"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8C7383-B05B-43AD-9EF8-469E5852DE17}" type="slidenum">
              <a:rPr lang="en-GB" smtClean="0"/>
              <a:t>‹#›</a:t>
            </a:fld>
            <a:endParaRPr lang="en-GB"/>
          </a:p>
        </p:txBody>
      </p:sp>
    </p:spTree>
    <p:extLst>
      <p:ext uri="{BB962C8B-B14F-4D97-AF65-F5344CB8AC3E}">
        <p14:creationId xmlns:p14="http://schemas.microsoft.com/office/powerpoint/2010/main" val="11859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CB6D70-BE60-4443-8763-787103BE31E2}"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8C7383-B05B-43AD-9EF8-469E5852DE17}" type="slidenum">
              <a:rPr lang="en-GB" smtClean="0"/>
              <a:t>‹#›</a:t>
            </a:fld>
            <a:endParaRPr lang="en-GB"/>
          </a:p>
        </p:txBody>
      </p:sp>
    </p:spTree>
    <p:extLst>
      <p:ext uri="{BB962C8B-B14F-4D97-AF65-F5344CB8AC3E}">
        <p14:creationId xmlns:p14="http://schemas.microsoft.com/office/powerpoint/2010/main" val="3285383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CB6D70-BE60-4443-8763-787103BE31E2}"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8C7383-B05B-43AD-9EF8-469E5852DE17}" type="slidenum">
              <a:rPr lang="en-GB" smtClean="0"/>
              <a:t>‹#›</a:t>
            </a:fld>
            <a:endParaRPr lang="en-GB"/>
          </a:p>
        </p:txBody>
      </p:sp>
    </p:spTree>
    <p:extLst>
      <p:ext uri="{BB962C8B-B14F-4D97-AF65-F5344CB8AC3E}">
        <p14:creationId xmlns:p14="http://schemas.microsoft.com/office/powerpoint/2010/main" val="3106190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CB6D70-BE60-4443-8763-787103BE31E2}" type="datetimeFigureOut">
              <a:rPr lang="en-GB" smtClean="0"/>
              <a:t>19/11/2021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8C7383-B05B-43AD-9EF8-469E5852DE17}" type="slidenum">
              <a:rPr lang="en-GB" smtClean="0"/>
              <a:t>‹#›</a:t>
            </a:fld>
            <a:endParaRPr lang="en-GB"/>
          </a:p>
        </p:txBody>
      </p:sp>
    </p:spTree>
    <p:extLst>
      <p:ext uri="{BB962C8B-B14F-4D97-AF65-F5344CB8AC3E}">
        <p14:creationId xmlns:p14="http://schemas.microsoft.com/office/powerpoint/2010/main" val="20912911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CB6D70-BE60-4443-8763-787103BE31E2}" type="datetimeFigureOut">
              <a:rPr lang="en-GB" smtClean="0"/>
              <a:t>19/11/2021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E8C7383-B05B-43AD-9EF8-469E5852DE17}" type="slidenum">
              <a:rPr lang="en-GB" smtClean="0"/>
              <a:t>‹#›</a:t>
            </a:fld>
            <a:endParaRPr lang="en-GB"/>
          </a:p>
        </p:txBody>
      </p:sp>
    </p:spTree>
    <p:extLst>
      <p:ext uri="{BB962C8B-B14F-4D97-AF65-F5344CB8AC3E}">
        <p14:creationId xmlns:p14="http://schemas.microsoft.com/office/powerpoint/2010/main" val="594588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CB6D70-BE60-4443-8763-787103BE31E2}" type="datetimeFigureOut">
              <a:rPr lang="en-GB" smtClean="0"/>
              <a:t>19/11/2021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8C7383-B05B-43AD-9EF8-469E5852DE17}" type="slidenum">
              <a:rPr lang="en-GB" smtClean="0"/>
              <a:t>‹#›</a:t>
            </a:fld>
            <a:endParaRPr lang="en-GB"/>
          </a:p>
        </p:txBody>
      </p:sp>
    </p:spTree>
    <p:extLst>
      <p:ext uri="{BB962C8B-B14F-4D97-AF65-F5344CB8AC3E}">
        <p14:creationId xmlns:p14="http://schemas.microsoft.com/office/powerpoint/2010/main" val="16296744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CB6D70-BE60-4443-8763-787103BE31E2}" type="datetimeFigureOut">
              <a:rPr lang="en-GB" smtClean="0"/>
              <a:t>19/11/2021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8C7383-B05B-43AD-9EF8-469E5852DE17}" type="slidenum">
              <a:rPr lang="en-GB" smtClean="0"/>
              <a:t>‹#›</a:t>
            </a:fld>
            <a:endParaRPr lang="en-GB"/>
          </a:p>
        </p:txBody>
      </p:sp>
    </p:spTree>
    <p:extLst>
      <p:ext uri="{BB962C8B-B14F-4D97-AF65-F5344CB8AC3E}">
        <p14:creationId xmlns:p14="http://schemas.microsoft.com/office/powerpoint/2010/main" val="1400714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2CB6D70-BE60-4443-8763-787103BE31E2}" type="datetimeFigureOut">
              <a:rPr lang="en-GB" smtClean="0"/>
              <a:t>19/11/2021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8C7383-B05B-43AD-9EF8-469E5852DE17}" type="slidenum">
              <a:rPr lang="en-GB" smtClean="0"/>
              <a:t>‹#›</a:t>
            </a:fld>
            <a:endParaRPr lang="en-GB"/>
          </a:p>
        </p:txBody>
      </p:sp>
    </p:spTree>
    <p:extLst>
      <p:ext uri="{BB962C8B-B14F-4D97-AF65-F5344CB8AC3E}">
        <p14:creationId xmlns:p14="http://schemas.microsoft.com/office/powerpoint/2010/main" val="1957582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8C7383-B05B-43AD-9EF8-469E5852DE17}" type="slidenum">
              <a:rPr lang="en-GB" smtClean="0"/>
              <a:t>‹#›</a:t>
            </a:fld>
            <a:endParaRPr lang="en-GB"/>
          </a:p>
        </p:txBody>
      </p:sp>
      <p:sp>
        <p:nvSpPr>
          <p:cNvPr id="5" name="Date Placeholder 4"/>
          <p:cNvSpPr>
            <a:spLocks noGrp="1"/>
          </p:cNvSpPr>
          <p:nvPr>
            <p:ph type="dt" sz="half" idx="10"/>
          </p:nvPr>
        </p:nvSpPr>
        <p:spPr/>
        <p:txBody>
          <a:bodyPr/>
          <a:lstStyle/>
          <a:p>
            <a:fld id="{92CB6D70-BE60-4443-8763-787103BE31E2}" type="datetimeFigureOut">
              <a:rPr lang="en-GB" smtClean="0"/>
              <a:t>19/11/2021</a:t>
            </a:fld>
            <a:endParaRPr lang="en-GB"/>
          </a:p>
        </p:txBody>
      </p:sp>
    </p:spTree>
    <p:extLst>
      <p:ext uri="{BB962C8B-B14F-4D97-AF65-F5344CB8AC3E}">
        <p14:creationId xmlns:p14="http://schemas.microsoft.com/office/powerpoint/2010/main" val="2444485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CB6D70-BE60-4443-8763-787103BE31E2}"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8C7383-B05B-43AD-9EF8-469E5852DE17}" type="slidenum">
              <a:rPr lang="en-GB" smtClean="0"/>
              <a:t>‹#›</a:t>
            </a:fld>
            <a:endParaRPr lang="en-GB"/>
          </a:p>
        </p:txBody>
      </p:sp>
    </p:spTree>
    <p:extLst>
      <p:ext uri="{BB962C8B-B14F-4D97-AF65-F5344CB8AC3E}">
        <p14:creationId xmlns:p14="http://schemas.microsoft.com/office/powerpoint/2010/main" val="14450588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CB6D70-BE60-4443-8763-787103BE31E2}"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8C7383-B05B-43AD-9EF8-469E5852DE1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1699649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CB6D70-BE60-4443-8763-787103BE31E2}"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8C7383-B05B-43AD-9EF8-469E5852DE17}" type="slidenum">
              <a:rPr lang="en-GB" smtClean="0"/>
              <a:t>‹#›</a:t>
            </a:fld>
            <a:endParaRPr lang="en-GB"/>
          </a:p>
        </p:txBody>
      </p:sp>
    </p:spTree>
    <p:extLst>
      <p:ext uri="{BB962C8B-B14F-4D97-AF65-F5344CB8AC3E}">
        <p14:creationId xmlns:p14="http://schemas.microsoft.com/office/powerpoint/2010/main" val="41813481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CB6D70-BE60-4443-8763-787103BE31E2}"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8C7383-B05B-43AD-9EF8-469E5852DE1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075307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CB6D70-BE60-4443-8763-787103BE31E2}"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8C7383-B05B-43AD-9EF8-469E5852DE17}" type="slidenum">
              <a:rPr lang="en-GB" smtClean="0"/>
              <a:t>‹#›</a:t>
            </a:fld>
            <a:endParaRPr lang="en-GB"/>
          </a:p>
        </p:txBody>
      </p:sp>
    </p:spTree>
    <p:extLst>
      <p:ext uri="{BB962C8B-B14F-4D97-AF65-F5344CB8AC3E}">
        <p14:creationId xmlns:p14="http://schemas.microsoft.com/office/powerpoint/2010/main" val="15880615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CB6D70-BE60-4443-8763-787103BE31E2}"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8C7383-B05B-43AD-9EF8-469E5852DE17}" type="slidenum">
              <a:rPr lang="en-GB" smtClean="0"/>
              <a:t>‹#›</a:t>
            </a:fld>
            <a:endParaRPr lang="en-GB"/>
          </a:p>
        </p:txBody>
      </p:sp>
    </p:spTree>
    <p:extLst>
      <p:ext uri="{BB962C8B-B14F-4D97-AF65-F5344CB8AC3E}">
        <p14:creationId xmlns:p14="http://schemas.microsoft.com/office/powerpoint/2010/main" val="32897121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CB6D70-BE60-4443-8763-787103BE31E2}" type="datetimeFigureOut">
              <a:rPr lang="en-GB" smtClean="0"/>
              <a:t>19/11/2021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8C7383-B05B-43AD-9EF8-469E5852DE17}" type="slidenum">
              <a:rPr lang="en-GB" smtClean="0"/>
              <a:t>‹#›</a:t>
            </a:fld>
            <a:endParaRPr lang="en-GB"/>
          </a:p>
        </p:txBody>
      </p:sp>
    </p:spTree>
    <p:extLst>
      <p:ext uri="{BB962C8B-B14F-4D97-AF65-F5344CB8AC3E}">
        <p14:creationId xmlns:p14="http://schemas.microsoft.com/office/powerpoint/2010/main" val="19035018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2CB6D70-BE60-4443-8763-787103BE31E2}" type="datetimeFigureOut">
              <a:rPr lang="en-GB" smtClean="0"/>
              <a:t>19/11/2021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E8C7383-B05B-43AD-9EF8-469E5852DE17}" type="slidenum">
              <a:rPr lang="en-GB" smtClean="0"/>
              <a:t>‹#›</a:t>
            </a:fld>
            <a:endParaRPr lang="en-GB"/>
          </a:p>
        </p:txBody>
      </p:sp>
    </p:spTree>
    <p:extLst>
      <p:ext uri="{BB962C8B-B14F-4D97-AF65-F5344CB8AC3E}">
        <p14:creationId xmlns:p14="http://schemas.microsoft.com/office/powerpoint/2010/main" val="3206232075"/>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5lwMQYxm23U&amp;list=PL_yW5gr0lcwW3bfb0bTXEhhRs09ie-kX3&amp;index=8" TargetMode="External"/><Relationship Id="rId2" Type="http://schemas.openxmlformats.org/officeDocument/2006/relationships/hyperlink" Target="https://www.youtube.com/watch?v=CtqO6wcuhOw"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4A873-2A83-4E77-94AF-B7778DB89414}"/>
              </a:ext>
            </a:extLst>
          </p:cNvPr>
          <p:cNvSpPr>
            <a:spLocks noGrp="1"/>
          </p:cNvSpPr>
          <p:nvPr>
            <p:ph type="ctrTitle"/>
          </p:nvPr>
        </p:nvSpPr>
        <p:spPr>
          <a:xfrm>
            <a:off x="226243" y="2404534"/>
            <a:ext cx="9539925" cy="1646302"/>
          </a:xfrm>
        </p:spPr>
        <p:txBody>
          <a:bodyPr/>
          <a:lstStyle/>
          <a:p>
            <a:r>
              <a:rPr lang="en-GB" dirty="0">
                <a:latin typeface="Comic Sans MS" panose="030F0702030302020204" pitchFamily="66" charset="0"/>
              </a:rPr>
              <a:t>Monday 22</a:t>
            </a:r>
            <a:r>
              <a:rPr lang="en-GB" baseline="30000" dirty="0">
                <a:latin typeface="Comic Sans MS" panose="030F0702030302020204" pitchFamily="66" charset="0"/>
              </a:rPr>
              <a:t>nd</a:t>
            </a:r>
            <a:r>
              <a:rPr lang="en-GB" dirty="0">
                <a:latin typeface="Comic Sans MS" panose="030F0702030302020204" pitchFamily="66" charset="0"/>
              </a:rPr>
              <a:t> November 2021</a:t>
            </a:r>
          </a:p>
        </p:txBody>
      </p:sp>
      <p:sp>
        <p:nvSpPr>
          <p:cNvPr id="3" name="Subtitle 2">
            <a:extLst>
              <a:ext uri="{FF2B5EF4-FFF2-40B4-BE49-F238E27FC236}">
                <a16:creationId xmlns:a16="http://schemas.microsoft.com/office/drawing/2014/main" id="{41DE56A3-6DC9-4ED6-9B60-9552257F01BC}"/>
              </a:ext>
            </a:extLst>
          </p:cNvPr>
          <p:cNvSpPr>
            <a:spLocks noGrp="1"/>
          </p:cNvSpPr>
          <p:nvPr>
            <p:ph type="subTitle" idx="1"/>
          </p:nvPr>
        </p:nvSpPr>
        <p:spPr>
          <a:xfrm>
            <a:off x="226243" y="4050833"/>
            <a:ext cx="9047760" cy="1096899"/>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punctuate accurately</a:t>
            </a:r>
          </a:p>
          <a:p>
            <a:pPr algn="l"/>
            <a:r>
              <a:rPr lang="en-GB" sz="2100" dirty="0">
                <a:latin typeface="Comic Sans MS" panose="030F0702030302020204" pitchFamily="66" charset="0"/>
              </a:rPr>
              <a:t>C: Persuasive Writing</a:t>
            </a:r>
          </a:p>
        </p:txBody>
      </p:sp>
    </p:spTree>
    <p:extLst>
      <p:ext uri="{BB962C8B-B14F-4D97-AF65-F5344CB8AC3E}">
        <p14:creationId xmlns:p14="http://schemas.microsoft.com/office/powerpoint/2010/main" val="30234660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ool School Cafe - Mondelēz International Foodservice">
            <a:extLst>
              <a:ext uri="{FF2B5EF4-FFF2-40B4-BE49-F238E27FC236}">
                <a16:creationId xmlns:a16="http://schemas.microsoft.com/office/drawing/2014/main" id="{2FB543FF-AA4D-4CF0-9FA8-8BAC2973EC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9336" y="216571"/>
            <a:ext cx="3467100" cy="233362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06DACEC-5549-4E17-905E-2E00C7414788}"/>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3CD80FB8-06E5-4143-AD51-8EC921990E75}"/>
              </a:ext>
            </a:extLst>
          </p:cNvPr>
          <p:cNvSpPr>
            <a:spLocks noGrp="1"/>
          </p:cNvSpPr>
          <p:nvPr>
            <p:ph idx="1"/>
          </p:nvPr>
        </p:nvSpPr>
        <p:spPr>
          <a:xfrm>
            <a:off x="677334" y="2550196"/>
            <a:ext cx="8596668" cy="3880773"/>
          </a:xfrm>
        </p:spPr>
        <p:txBody>
          <a:bodyPr>
            <a:normAutofit/>
          </a:bodyPr>
          <a:lstStyle/>
          <a:p>
            <a:r>
              <a:rPr lang="en-GB" sz="2100" dirty="0">
                <a:latin typeface="Comic Sans MS" panose="030F0702030302020204" pitchFamily="66" charset="0"/>
              </a:rPr>
              <a:t>Mrs Bell is looking to change the school dinner menu!</a:t>
            </a:r>
          </a:p>
          <a:p>
            <a:endParaRPr lang="en-GB" sz="2100" dirty="0">
              <a:latin typeface="Comic Sans MS" panose="030F0702030302020204" pitchFamily="66" charset="0"/>
            </a:endParaRPr>
          </a:p>
          <a:p>
            <a:r>
              <a:rPr lang="en-GB" sz="2100" dirty="0">
                <a:latin typeface="Comic Sans MS" panose="030F0702030302020204" pitchFamily="66" charset="0"/>
              </a:rPr>
              <a:t>What is your favourite school dinner?</a:t>
            </a:r>
          </a:p>
          <a:p>
            <a:r>
              <a:rPr lang="en-GB" sz="2100" dirty="0">
                <a:latin typeface="Comic Sans MS" panose="030F0702030302020204" pitchFamily="66" charset="0"/>
              </a:rPr>
              <a:t>What new items do you think we should see on the new, revamped school menu?</a:t>
            </a:r>
          </a:p>
          <a:p>
            <a:r>
              <a:rPr lang="en-GB" sz="2100" dirty="0">
                <a:latin typeface="Comic Sans MS" panose="030F0702030302020204" pitchFamily="66" charset="0"/>
              </a:rPr>
              <a:t>Why?</a:t>
            </a:r>
          </a:p>
          <a:p>
            <a:endParaRPr lang="en-GB" sz="2100" dirty="0">
              <a:latin typeface="Comic Sans MS" panose="030F0702030302020204" pitchFamily="66" charset="0"/>
            </a:endParaRPr>
          </a:p>
        </p:txBody>
      </p:sp>
      <p:pic>
        <p:nvPicPr>
          <p:cNvPr id="6" name="Picture 2" descr="Thinking brain clipart - ClipArt Best - ClipArt Best">
            <a:extLst>
              <a:ext uri="{FF2B5EF4-FFF2-40B4-BE49-F238E27FC236}">
                <a16:creationId xmlns:a16="http://schemas.microsoft.com/office/drawing/2014/main" id="{6654431F-0BE0-4609-81BF-6FB1302F3E58}"/>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296532" y="4490582"/>
            <a:ext cx="2261791" cy="21708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88354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FB806-16B7-4ACA-8B85-5E1BE7B00AA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0460D03-B1EB-469A-BCDA-047B4579EF53}"/>
              </a:ext>
            </a:extLst>
          </p:cNvPr>
          <p:cNvSpPr>
            <a:spLocks noGrp="1"/>
          </p:cNvSpPr>
          <p:nvPr>
            <p:ph idx="1"/>
          </p:nvPr>
        </p:nvSpPr>
        <p:spPr/>
        <p:txBody>
          <a:bodyPr>
            <a:normAutofit/>
          </a:bodyPr>
          <a:lstStyle/>
          <a:p>
            <a:r>
              <a:rPr lang="en-GB" sz="2100" dirty="0">
                <a:latin typeface="Comic Sans MS" panose="030F0702030302020204" pitchFamily="66" charset="0"/>
              </a:rPr>
              <a:t>Over the next few weeks, you are going to write a persuasive text to Mrs Bell to try and convince her that our menu items are the best ones to go on the new menu!</a:t>
            </a:r>
          </a:p>
        </p:txBody>
      </p:sp>
      <p:pic>
        <p:nvPicPr>
          <p:cNvPr id="4" name="Picture 2" descr="Cool School Cafe - Mondelēz International Foodservice">
            <a:extLst>
              <a:ext uri="{FF2B5EF4-FFF2-40B4-BE49-F238E27FC236}">
                <a16:creationId xmlns:a16="http://schemas.microsoft.com/office/drawing/2014/main" id="{FBFC93D8-4805-4094-A72D-4F7741ADFF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2118" y="3707737"/>
            <a:ext cx="3467100" cy="2333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2074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94F6C-C73B-4033-AEAE-8B51043B3CD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9EE2703-3942-4E70-BD37-3E1E0E4F6597}"/>
              </a:ext>
            </a:extLst>
          </p:cNvPr>
          <p:cNvSpPr>
            <a:spLocks noGrp="1"/>
          </p:cNvSpPr>
          <p:nvPr>
            <p:ph idx="1"/>
          </p:nvPr>
        </p:nvSpPr>
        <p:spPr/>
        <p:txBody>
          <a:bodyPr>
            <a:normAutofit/>
          </a:bodyPr>
          <a:lstStyle/>
          <a:p>
            <a:r>
              <a:rPr lang="en-GB" sz="2100" dirty="0">
                <a:latin typeface="Comic Sans MS" panose="030F0702030302020204" pitchFamily="66" charset="0"/>
              </a:rPr>
              <a:t>We all use persuasive techniques at one time or another – we do it to get our own way!</a:t>
            </a:r>
          </a:p>
          <a:p>
            <a:r>
              <a:rPr lang="en-GB" sz="2100" dirty="0">
                <a:latin typeface="Comic Sans MS" panose="030F0702030302020204" pitchFamily="66" charset="0"/>
              </a:rPr>
              <a:t>Persuasion is part of our everyday language. </a:t>
            </a:r>
          </a:p>
        </p:txBody>
      </p:sp>
      <p:pic>
        <p:nvPicPr>
          <p:cNvPr id="2050" name="Picture 2" descr="Persuasive Essay Writing Made Easy">
            <a:extLst>
              <a:ext uri="{FF2B5EF4-FFF2-40B4-BE49-F238E27FC236}">
                <a16:creationId xmlns:a16="http://schemas.microsoft.com/office/drawing/2014/main" id="{208DE7C3-8148-40F6-90F1-D217B82A59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41895" y="3614231"/>
            <a:ext cx="5337256" cy="30022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71139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E96C95-977A-4C77-9842-2DF99EF96ED6}"/>
              </a:ext>
            </a:extLst>
          </p:cNvPr>
          <p:cNvSpPr>
            <a:spLocks noGrp="1"/>
          </p:cNvSpPr>
          <p:nvPr>
            <p:ph idx="1"/>
          </p:nvPr>
        </p:nvSpPr>
        <p:spPr/>
        <p:txBody>
          <a:bodyPr>
            <a:noAutofit/>
          </a:bodyPr>
          <a:lstStyle/>
          <a:p>
            <a:r>
              <a:rPr lang="en-GB" sz="2100" dirty="0">
                <a:latin typeface="Comic Sans MS" panose="030F0702030302020204" pitchFamily="66" charset="0"/>
              </a:rPr>
              <a:t>What do you know about persuasive writing?</a:t>
            </a:r>
          </a:p>
          <a:p>
            <a:r>
              <a:rPr lang="en-GB" sz="2100" dirty="0">
                <a:latin typeface="Comic Sans MS" panose="030F0702030302020204" pitchFamily="66" charset="0"/>
              </a:rPr>
              <a:t>Can you think of a time when you have seen or used persuasion?</a:t>
            </a:r>
          </a:p>
          <a:p>
            <a:r>
              <a:rPr lang="en-GB" sz="2100" dirty="0">
                <a:latin typeface="Comic Sans MS" panose="030F0702030302020204" pitchFamily="66" charset="0"/>
              </a:rPr>
              <a:t>Under what circumstances would you try to persuade someone to do something?</a:t>
            </a:r>
          </a:p>
          <a:p>
            <a:r>
              <a:rPr lang="en-GB" sz="2100" dirty="0">
                <a:latin typeface="Comic Sans MS" panose="030F0702030302020204" pitchFamily="66" charset="0"/>
              </a:rPr>
              <a:t>Think about the last time you tried to persuade your parents to let you go somewhere or have something. What did you say?</a:t>
            </a:r>
          </a:p>
          <a:p>
            <a:r>
              <a:rPr lang="en-GB" sz="2100" dirty="0">
                <a:latin typeface="Comic Sans MS" panose="030F0702030302020204" pitchFamily="66" charset="0"/>
              </a:rPr>
              <a:t>Think about the last time your parents tried to persuade you to do something. What was it and what did they say?</a:t>
            </a:r>
          </a:p>
          <a:p>
            <a:r>
              <a:rPr lang="en-GB" sz="2100" dirty="0">
                <a:latin typeface="Comic Sans MS" panose="030F0702030302020204" pitchFamily="66" charset="0"/>
              </a:rPr>
              <a:t>Think about the tone you both used.</a:t>
            </a:r>
          </a:p>
          <a:p>
            <a:r>
              <a:rPr lang="en-GB" sz="2100" dirty="0">
                <a:latin typeface="Comic Sans MS" panose="030F0702030302020204" pitchFamily="66" charset="0"/>
              </a:rPr>
              <a:t>What was successful? </a:t>
            </a:r>
          </a:p>
          <a:p>
            <a:r>
              <a:rPr lang="en-GB" sz="2100" dirty="0">
                <a:latin typeface="Comic Sans MS" panose="030F0702030302020204" pitchFamily="66" charset="0"/>
              </a:rPr>
              <a:t>What failed?</a:t>
            </a:r>
          </a:p>
        </p:txBody>
      </p:sp>
      <p:pic>
        <p:nvPicPr>
          <p:cNvPr id="5" name="Picture 2" descr="Thinking brain clipart - ClipArt Best - ClipArt Best">
            <a:extLst>
              <a:ext uri="{FF2B5EF4-FFF2-40B4-BE49-F238E27FC236}">
                <a16:creationId xmlns:a16="http://schemas.microsoft.com/office/drawing/2014/main" id="{667FE412-3A72-4C72-B291-190034F7443F}"/>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076395" y="231741"/>
            <a:ext cx="1798546" cy="172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9312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6E9FE3D-9EEF-45B9-BF9C-97855557F09C}"/>
              </a:ext>
            </a:extLst>
          </p:cNvPr>
          <p:cNvSpPr>
            <a:spLocks noGrp="1"/>
          </p:cNvSpPr>
          <p:nvPr>
            <p:ph idx="1"/>
          </p:nvPr>
        </p:nvSpPr>
        <p:spPr>
          <a:xfrm>
            <a:off x="686761" y="2720232"/>
            <a:ext cx="8596668" cy="3880773"/>
          </a:xfrm>
        </p:spPr>
        <p:txBody>
          <a:bodyPr>
            <a:normAutofit/>
          </a:bodyPr>
          <a:lstStyle/>
          <a:p>
            <a:r>
              <a:rPr lang="en-GB" sz="2100" dirty="0">
                <a:latin typeface="Comic Sans MS" panose="030F0702030302020204" pitchFamily="66" charset="0"/>
              </a:rPr>
              <a:t>Some texts are written to persuade the reader to think or do something.</a:t>
            </a:r>
          </a:p>
          <a:p>
            <a:r>
              <a:rPr lang="en-GB" sz="2100" dirty="0">
                <a:latin typeface="Comic Sans MS" panose="030F0702030302020204" pitchFamily="66" charset="0"/>
              </a:rPr>
              <a:t>The aim is to make the reader think or act in a particular way.</a:t>
            </a:r>
          </a:p>
          <a:p>
            <a:r>
              <a:rPr lang="en-GB" sz="2100" dirty="0">
                <a:latin typeface="Comic Sans MS" panose="030F0702030302020204" pitchFamily="66" charset="0"/>
              </a:rPr>
              <a:t>For example:</a:t>
            </a:r>
          </a:p>
          <a:p>
            <a:r>
              <a:rPr lang="en-GB" sz="2100" i="1" dirty="0">
                <a:latin typeface="Comic Sans MS" panose="030F0702030302020204" pitchFamily="66" charset="0"/>
              </a:rPr>
              <a:t>Advertisements – Buy now!</a:t>
            </a:r>
          </a:p>
          <a:p>
            <a:r>
              <a:rPr lang="en-GB" sz="2100" i="1" dirty="0">
                <a:latin typeface="Comic Sans MS" panose="030F0702030302020204" pitchFamily="66" charset="0"/>
              </a:rPr>
              <a:t>Health posters – Look after yourself!</a:t>
            </a:r>
          </a:p>
          <a:p>
            <a:endParaRPr lang="en-GB" sz="2100" dirty="0">
              <a:latin typeface="Comic Sans MS" panose="030F0702030302020204" pitchFamily="66" charset="0"/>
            </a:endParaRPr>
          </a:p>
          <a:p>
            <a:r>
              <a:rPr lang="en-GB" sz="2100" dirty="0">
                <a:latin typeface="Comic Sans MS" panose="030F0702030302020204" pitchFamily="66" charset="0"/>
              </a:rPr>
              <a:t>To persuade in words, writers can use a range of techniques.</a:t>
            </a:r>
          </a:p>
        </p:txBody>
      </p:sp>
      <p:pic>
        <p:nvPicPr>
          <p:cNvPr id="4" name="Picture 2" descr="Persuasive Essay Writing Made Easy">
            <a:extLst>
              <a:ext uri="{FF2B5EF4-FFF2-40B4-BE49-F238E27FC236}">
                <a16:creationId xmlns:a16="http://schemas.microsoft.com/office/drawing/2014/main" id="{ADC070DE-6722-4B57-ADCD-024A300154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0633" y="256995"/>
            <a:ext cx="4048923" cy="2277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6620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835E7-34DD-4E0D-A46E-19D63CE02C57}"/>
              </a:ext>
            </a:extLst>
          </p:cNvPr>
          <p:cNvSpPr>
            <a:spLocks noGrp="1"/>
          </p:cNvSpPr>
          <p:nvPr>
            <p:ph type="title"/>
          </p:nvPr>
        </p:nvSpPr>
        <p:spPr>
          <a:xfrm>
            <a:off x="677334" y="179389"/>
            <a:ext cx="8596668" cy="1320800"/>
          </a:xfrm>
        </p:spPr>
        <p:txBody>
          <a:bodyPr>
            <a:noAutofit/>
          </a:bodyPr>
          <a:lstStyle/>
          <a:p>
            <a:r>
              <a:rPr lang="en-GB" dirty="0">
                <a:latin typeface="Comic Sans MS" panose="030F0702030302020204" pitchFamily="66" charset="0"/>
              </a:rPr>
              <a:t>A good way to make your writing more persuasive is to think of the following:</a:t>
            </a:r>
            <a:br>
              <a:rPr lang="en-GB" dirty="0">
                <a:latin typeface="Comic Sans MS" panose="030F0702030302020204" pitchFamily="66" charset="0"/>
              </a:rPr>
            </a:b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33BDAD24-FC4C-4AAE-997D-3807834BA25F}"/>
              </a:ext>
            </a:extLst>
          </p:cNvPr>
          <p:cNvSpPr>
            <a:spLocks noGrp="1"/>
          </p:cNvSpPr>
          <p:nvPr>
            <p:ph idx="1"/>
          </p:nvPr>
        </p:nvSpPr>
        <p:spPr>
          <a:xfrm>
            <a:off x="677334" y="1500189"/>
            <a:ext cx="8596668" cy="4381613"/>
          </a:xfrm>
        </p:spPr>
        <p:txBody>
          <a:bodyPr>
            <a:noAutofit/>
          </a:bodyPr>
          <a:lstStyle/>
          <a:p>
            <a:r>
              <a:rPr lang="en-GB" sz="2100" b="1" u="sng" dirty="0">
                <a:solidFill>
                  <a:srgbClr val="00B0F0"/>
                </a:solidFill>
                <a:latin typeface="Comic Sans MS" panose="030F0702030302020204" pitchFamily="66" charset="0"/>
              </a:rPr>
              <a:t>Personal</a:t>
            </a:r>
            <a:r>
              <a:rPr lang="en-GB" sz="2100" dirty="0">
                <a:latin typeface="Comic Sans MS" panose="030F0702030302020204" pitchFamily="66" charset="0"/>
              </a:rPr>
              <a:t>: </a:t>
            </a:r>
            <a:r>
              <a:rPr lang="en-GB" sz="2000" dirty="0">
                <a:latin typeface="Comic Sans MS" panose="030F0702030302020204" pitchFamily="66" charset="0"/>
              </a:rPr>
              <a:t>keep your writing friendly, e.g. using personal pronouns (like </a:t>
            </a:r>
            <a:r>
              <a:rPr lang="en-GB" sz="2000" i="1" dirty="0">
                <a:latin typeface="Comic Sans MS" panose="030F0702030302020204" pitchFamily="66" charset="0"/>
              </a:rPr>
              <a:t>you</a:t>
            </a:r>
            <a:r>
              <a:rPr lang="en-GB" sz="2000" dirty="0">
                <a:latin typeface="Comic Sans MS" panose="030F0702030302020204" pitchFamily="66" charset="0"/>
              </a:rPr>
              <a:t> and </a:t>
            </a:r>
            <a:r>
              <a:rPr lang="en-GB" sz="2000" i="1" dirty="0">
                <a:latin typeface="Comic Sans MS" panose="030F0702030302020204" pitchFamily="66" charset="0"/>
              </a:rPr>
              <a:t>your</a:t>
            </a:r>
            <a:r>
              <a:rPr lang="en-GB" sz="2000" dirty="0">
                <a:latin typeface="Comic Sans MS" panose="030F0702030302020204" pitchFamily="66" charset="0"/>
              </a:rPr>
              <a:t> to make your reader feel special.</a:t>
            </a:r>
          </a:p>
          <a:p>
            <a:r>
              <a:rPr lang="en-GB" sz="2100" b="1" u="sng" dirty="0">
                <a:solidFill>
                  <a:srgbClr val="00B0F0"/>
                </a:solidFill>
                <a:latin typeface="Comic Sans MS" panose="030F0702030302020204" pitchFamily="66" charset="0"/>
              </a:rPr>
              <a:t>Emotive</a:t>
            </a:r>
            <a:r>
              <a:rPr lang="en-GB" sz="2100" dirty="0">
                <a:latin typeface="Comic Sans MS" panose="030F0702030302020204" pitchFamily="66" charset="0"/>
              </a:rPr>
              <a:t>: </a:t>
            </a:r>
            <a:r>
              <a:rPr lang="en-GB" sz="2000" dirty="0">
                <a:latin typeface="Comic Sans MS" panose="030F0702030302020204" pitchFamily="66" charset="0"/>
              </a:rPr>
              <a:t>use emotive language to make your reader have strong feelings.</a:t>
            </a:r>
            <a:endParaRPr lang="en-GB" sz="2400" dirty="0">
              <a:latin typeface="Comic Sans MS" panose="030F0702030302020204" pitchFamily="66" charset="0"/>
            </a:endParaRPr>
          </a:p>
          <a:p>
            <a:r>
              <a:rPr lang="en-GB" sz="2100" b="1" u="sng" dirty="0">
                <a:solidFill>
                  <a:srgbClr val="00B0F0"/>
                </a:solidFill>
                <a:latin typeface="Comic Sans MS" panose="030F0702030302020204" pitchFamily="66" charset="0"/>
              </a:rPr>
              <a:t>Rhetorical Questions</a:t>
            </a:r>
            <a:r>
              <a:rPr lang="en-GB" sz="2100" dirty="0">
                <a:latin typeface="Comic Sans MS" panose="030F0702030302020204" pitchFamily="66" charset="0"/>
              </a:rPr>
              <a:t>: </a:t>
            </a:r>
            <a:r>
              <a:rPr lang="en-GB" sz="2000" dirty="0">
                <a:latin typeface="Comic Sans MS" panose="030F0702030302020204" pitchFamily="66" charset="0"/>
              </a:rPr>
              <a:t>to make your reader stop and think</a:t>
            </a:r>
          </a:p>
          <a:p>
            <a:r>
              <a:rPr lang="en-GB" sz="2100" b="1" u="sng" dirty="0">
                <a:solidFill>
                  <a:srgbClr val="00B0F0"/>
                </a:solidFill>
                <a:latin typeface="Comic Sans MS" panose="030F0702030302020204" pitchFamily="66" charset="0"/>
              </a:rPr>
              <a:t>Statistics and Facts</a:t>
            </a:r>
          </a:p>
          <a:p>
            <a:r>
              <a:rPr lang="en-GB" sz="2100" b="1" u="sng" dirty="0">
                <a:solidFill>
                  <a:srgbClr val="00B0F0"/>
                </a:solidFill>
                <a:latin typeface="Comic Sans MS" panose="030F0702030302020204" pitchFamily="66" charset="0"/>
              </a:rPr>
              <a:t>Undermine</a:t>
            </a:r>
            <a:r>
              <a:rPr lang="en-GB" sz="2100" dirty="0">
                <a:latin typeface="Comic Sans MS" panose="030F0702030302020204" pitchFamily="66" charset="0"/>
              </a:rPr>
              <a:t>: </a:t>
            </a:r>
            <a:r>
              <a:rPr lang="en-GB" sz="2000" dirty="0">
                <a:latin typeface="Comic Sans MS" panose="030F0702030302020204" pitchFamily="66" charset="0"/>
              </a:rPr>
              <a:t>mention different opinions to yours and say why they are wrong.</a:t>
            </a:r>
          </a:p>
          <a:p>
            <a:r>
              <a:rPr lang="en-GB" sz="2100" b="1" u="sng" dirty="0">
                <a:solidFill>
                  <a:srgbClr val="00B0F0"/>
                </a:solidFill>
                <a:latin typeface="Comic Sans MS" panose="030F0702030302020204" pitchFamily="66" charset="0"/>
              </a:rPr>
              <a:t>Alliteration and Anecdotes</a:t>
            </a:r>
            <a:r>
              <a:rPr lang="en-GB" sz="2100" dirty="0">
                <a:latin typeface="Comic Sans MS" panose="030F0702030302020204" pitchFamily="66" charset="0"/>
              </a:rPr>
              <a:t>: </a:t>
            </a:r>
            <a:r>
              <a:rPr lang="en-GB" sz="2000" dirty="0">
                <a:latin typeface="Comic Sans MS" panose="030F0702030302020204" pitchFamily="66" charset="0"/>
              </a:rPr>
              <a:t>a short, funny, real-life story will help the reader connect with you.</a:t>
            </a:r>
          </a:p>
          <a:p>
            <a:r>
              <a:rPr lang="en-GB" sz="2100" b="1" u="sng" dirty="0">
                <a:solidFill>
                  <a:srgbClr val="00B0F0"/>
                </a:solidFill>
                <a:latin typeface="Comic Sans MS" panose="030F0702030302020204" pitchFamily="66" charset="0"/>
              </a:rPr>
              <a:t>Description and Imagery</a:t>
            </a:r>
          </a:p>
          <a:p>
            <a:r>
              <a:rPr lang="en-GB" sz="2100" b="1" u="sng" dirty="0">
                <a:solidFill>
                  <a:srgbClr val="00B0F0"/>
                </a:solidFill>
                <a:latin typeface="Comic Sans MS" panose="030F0702030302020204" pitchFamily="66" charset="0"/>
              </a:rPr>
              <a:t>Exaggeration</a:t>
            </a:r>
            <a:r>
              <a:rPr lang="en-GB" sz="2100" dirty="0">
                <a:latin typeface="Comic Sans MS" panose="030F0702030302020204" pitchFamily="66" charset="0"/>
              </a:rPr>
              <a:t>: </a:t>
            </a:r>
            <a:r>
              <a:rPr lang="en-GB" sz="2000" dirty="0">
                <a:latin typeface="Comic Sans MS" panose="030F0702030302020204" pitchFamily="66" charset="0"/>
              </a:rPr>
              <a:t>make a big deal of what you say!</a:t>
            </a:r>
          </a:p>
          <a:p>
            <a:r>
              <a:rPr lang="en-GB" sz="2100" b="1" u="sng" dirty="0">
                <a:solidFill>
                  <a:srgbClr val="00B0F0"/>
                </a:solidFill>
                <a:latin typeface="Comic Sans MS" panose="030F0702030302020204" pitchFamily="66" charset="0"/>
              </a:rPr>
              <a:t>Repetition and Rule of Three</a:t>
            </a:r>
            <a:r>
              <a:rPr lang="en-GB" sz="2100" dirty="0">
                <a:latin typeface="Comic Sans MS" panose="030F0702030302020204" pitchFamily="66" charset="0"/>
              </a:rPr>
              <a:t>: </a:t>
            </a:r>
            <a:r>
              <a:rPr lang="en-GB" sz="2000" dirty="0">
                <a:latin typeface="Comic Sans MS" panose="030F0702030302020204" pitchFamily="66" charset="0"/>
              </a:rPr>
              <a:t>say it again – repeat your message!</a:t>
            </a:r>
            <a:endParaRPr lang="en-GB" sz="2100" dirty="0">
              <a:latin typeface="Comic Sans MS" panose="030F0702030302020204" pitchFamily="66" charset="0"/>
            </a:endParaRPr>
          </a:p>
        </p:txBody>
      </p:sp>
    </p:spTree>
    <p:extLst>
      <p:ext uri="{BB962C8B-B14F-4D97-AF65-F5344CB8AC3E}">
        <p14:creationId xmlns:p14="http://schemas.microsoft.com/office/powerpoint/2010/main" val="3712652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9DC5F-9279-44A1-986B-0018DAD3E010}"/>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BB75DE31-9163-4903-BC35-3DE902B797EC}"/>
              </a:ext>
            </a:extLst>
          </p:cNvPr>
          <p:cNvSpPr>
            <a:spLocks noGrp="1"/>
          </p:cNvSpPr>
          <p:nvPr>
            <p:ph idx="1"/>
          </p:nvPr>
        </p:nvSpPr>
        <p:spPr>
          <a:xfrm>
            <a:off x="677334" y="2160589"/>
            <a:ext cx="5418666" cy="3880773"/>
          </a:xfrm>
        </p:spPr>
        <p:txBody>
          <a:bodyPr>
            <a:normAutofit/>
          </a:bodyPr>
          <a:lstStyle/>
          <a:p>
            <a:r>
              <a:rPr lang="en-GB" sz="2100" dirty="0">
                <a:latin typeface="Comic Sans MS" panose="030F0702030302020204" pitchFamily="66" charset="0"/>
              </a:rPr>
              <a:t>Read the text you have been given and analyse it carefully, identifying and annotating the persuasive techniques (PERSUADER) used.</a:t>
            </a:r>
          </a:p>
          <a:p>
            <a:r>
              <a:rPr lang="en-GB" sz="2100" dirty="0">
                <a:latin typeface="Comic Sans MS" panose="030F0702030302020204" pitchFamily="66" charset="0"/>
              </a:rPr>
              <a:t>Do all of the PERSUADER techniques appear?</a:t>
            </a:r>
          </a:p>
          <a:p>
            <a:endParaRPr lang="en-GB"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create a bubble map of your ideas about how to persuade Mrs Bell to choose your menu idea(s). </a:t>
            </a:r>
          </a:p>
        </p:txBody>
      </p:sp>
      <p:pic>
        <p:nvPicPr>
          <p:cNvPr id="4" name="Picture 3">
            <a:extLst>
              <a:ext uri="{FF2B5EF4-FFF2-40B4-BE49-F238E27FC236}">
                <a16:creationId xmlns:a16="http://schemas.microsoft.com/office/drawing/2014/main" id="{C8BB78F5-7AAB-47B7-B459-E5B43E3B23E5}"/>
              </a:ext>
            </a:extLst>
          </p:cNvPr>
          <p:cNvPicPr>
            <a:picLocks noChangeAspect="1"/>
          </p:cNvPicPr>
          <p:nvPr/>
        </p:nvPicPr>
        <p:blipFill rotWithShape="1">
          <a:blip r:embed="rId2"/>
          <a:srcRect l="25283" t="20343" r="41315" b="7629"/>
          <a:stretch/>
        </p:blipFill>
        <p:spPr>
          <a:xfrm>
            <a:off x="6231118" y="0"/>
            <a:ext cx="5960883" cy="6858000"/>
          </a:xfrm>
          <a:prstGeom prst="rect">
            <a:avLst/>
          </a:prstGeom>
        </p:spPr>
      </p:pic>
    </p:spTree>
    <p:extLst>
      <p:ext uri="{BB962C8B-B14F-4D97-AF65-F5344CB8AC3E}">
        <p14:creationId xmlns:p14="http://schemas.microsoft.com/office/powerpoint/2010/main" val="18890049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AutoShape 5">
            <a:extLst>
              <a:ext uri="{FF2B5EF4-FFF2-40B4-BE49-F238E27FC236}">
                <a16:creationId xmlns:a16="http://schemas.microsoft.com/office/drawing/2014/main" id="{2681B798-1CEF-4C3B-9B16-9C6EE529DA53}"/>
              </a:ext>
            </a:extLst>
          </p:cNvPr>
          <p:cNvSpPr>
            <a:spLocks noChangeArrowheads="1"/>
          </p:cNvSpPr>
          <p:nvPr/>
        </p:nvSpPr>
        <p:spPr bwMode="auto">
          <a:xfrm>
            <a:off x="3031503" y="3179975"/>
            <a:ext cx="4281488" cy="812800"/>
          </a:xfrm>
          <a:prstGeom prst="roundRect">
            <a:avLst>
              <a:gd name="adj" fmla="val 16667"/>
            </a:avLst>
          </a:prstGeom>
          <a:solidFill>
            <a:schemeClr val="accent1"/>
          </a:solidFill>
          <a:ln w="9525">
            <a:solidFill>
              <a:schemeClr val="tx1"/>
            </a:solidFill>
            <a:round/>
            <a:headEnd/>
            <a:tailEnd/>
          </a:ln>
        </p:spPr>
        <p:txBody>
          <a:bodyPr wrap="none" anchor="ctr"/>
          <a:lstStyle>
            <a:lvl1pPr>
              <a:lnSpc>
                <a:spcPct val="120000"/>
              </a:lnSpc>
              <a:spcBef>
                <a:spcPts val="1000"/>
              </a:spcBef>
              <a:buFont typeface="Arial" panose="020B0604020202020204" pitchFamily="34" charset="0"/>
              <a:buChar char="•"/>
              <a:defRPr sz="2000">
                <a:solidFill>
                  <a:schemeClr val="tx1"/>
                </a:solidFill>
                <a:latin typeface="Rockwell" panose="02060603020205020403" pitchFamily="18" charset="0"/>
              </a:defRPr>
            </a:lvl1pPr>
            <a:lvl2pPr marL="742950" indent="-285750">
              <a:lnSpc>
                <a:spcPct val="120000"/>
              </a:lnSpc>
              <a:spcBef>
                <a:spcPts val="500"/>
              </a:spcBef>
              <a:buFont typeface="Arial" panose="020B0604020202020204" pitchFamily="34" charset="0"/>
              <a:buChar char="•"/>
              <a:defRPr>
                <a:solidFill>
                  <a:schemeClr val="tx1"/>
                </a:solidFill>
                <a:latin typeface="Rockwell" panose="02060603020205020403"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60603020205020403"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60603020205020403"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60603020205020403" pitchFamily="18" charset="0"/>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9pPr>
          </a:lstStyle>
          <a:p>
            <a:pPr eaLnBrk="1" hangingPunct="1">
              <a:lnSpc>
                <a:spcPct val="100000"/>
              </a:lnSpc>
              <a:spcBef>
                <a:spcPct val="0"/>
              </a:spcBef>
              <a:buFontTx/>
              <a:buNone/>
            </a:pPr>
            <a:endParaRPr lang="en-GB" altLang="en-US" sz="1800">
              <a:latin typeface="Comic Sans MS" panose="030F0702030302020204" pitchFamily="66" charset="0"/>
            </a:endParaRPr>
          </a:p>
        </p:txBody>
      </p:sp>
      <p:sp>
        <p:nvSpPr>
          <p:cNvPr id="20483" name="Text Box 6">
            <a:extLst>
              <a:ext uri="{FF2B5EF4-FFF2-40B4-BE49-F238E27FC236}">
                <a16:creationId xmlns:a16="http://schemas.microsoft.com/office/drawing/2014/main" id="{F1002359-6F09-4573-857D-DDAA0A8D2AE0}"/>
              </a:ext>
            </a:extLst>
          </p:cNvPr>
          <p:cNvSpPr txBox="1">
            <a:spLocks noChangeArrowheads="1"/>
          </p:cNvSpPr>
          <p:nvPr/>
        </p:nvSpPr>
        <p:spPr bwMode="auto">
          <a:xfrm>
            <a:off x="3031503" y="3300625"/>
            <a:ext cx="4281488" cy="584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marL="457200" indent="-457200">
              <a:defRPr>
                <a:solidFill>
                  <a:schemeClr val="tx1"/>
                </a:solidFill>
                <a:latin typeface="Rockwell" panose="02060603020205020403" pitchFamily="18" charset="0"/>
              </a:defRPr>
            </a:lvl1pPr>
            <a:lvl2pPr marL="914400" indent="-457200">
              <a:defRPr>
                <a:solidFill>
                  <a:schemeClr val="tx1"/>
                </a:solidFill>
                <a:latin typeface="Rockwell" panose="02060603020205020403" pitchFamily="18" charset="0"/>
              </a:defRPr>
            </a:lvl2pPr>
            <a:lvl3pPr marL="1371600" indent="-457200">
              <a:defRPr>
                <a:solidFill>
                  <a:schemeClr val="tx1"/>
                </a:solidFill>
                <a:latin typeface="Rockwell" panose="02060603020205020403" pitchFamily="18" charset="0"/>
              </a:defRPr>
            </a:lvl3pPr>
            <a:lvl4pPr marL="1828800" indent="-457200">
              <a:defRPr>
                <a:solidFill>
                  <a:schemeClr val="tx1"/>
                </a:solidFill>
                <a:latin typeface="Rockwell" panose="02060603020205020403" pitchFamily="18" charset="0"/>
              </a:defRPr>
            </a:lvl4pPr>
            <a:lvl5pPr marL="2286000" indent="-457200">
              <a:defRPr>
                <a:solidFill>
                  <a:schemeClr val="tx1"/>
                </a:solidFill>
                <a:latin typeface="Rockwell" panose="02060603020205020403" pitchFamily="18" charset="0"/>
              </a:defRPr>
            </a:lvl5pPr>
            <a:lvl6pPr marL="2743200" indent="-457200" defTabSz="457200" eaLnBrk="0" fontAlgn="base" hangingPunct="0">
              <a:spcBef>
                <a:spcPct val="0"/>
              </a:spcBef>
              <a:spcAft>
                <a:spcPct val="0"/>
              </a:spcAft>
              <a:defRPr>
                <a:solidFill>
                  <a:schemeClr val="tx1"/>
                </a:solidFill>
                <a:latin typeface="Rockwell" panose="02060603020205020403" pitchFamily="18" charset="0"/>
              </a:defRPr>
            </a:lvl6pPr>
            <a:lvl7pPr marL="3200400" indent="-457200" defTabSz="457200" eaLnBrk="0" fontAlgn="base" hangingPunct="0">
              <a:spcBef>
                <a:spcPct val="0"/>
              </a:spcBef>
              <a:spcAft>
                <a:spcPct val="0"/>
              </a:spcAft>
              <a:defRPr>
                <a:solidFill>
                  <a:schemeClr val="tx1"/>
                </a:solidFill>
                <a:latin typeface="Rockwell" panose="02060603020205020403" pitchFamily="18" charset="0"/>
              </a:defRPr>
            </a:lvl7pPr>
            <a:lvl8pPr marL="3657600" indent="-457200" defTabSz="457200" eaLnBrk="0" fontAlgn="base" hangingPunct="0">
              <a:spcBef>
                <a:spcPct val="0"/>
              </a:spcBef>
              <a:spcAft>
                <a:spcPct val="0"/>
              </a:spcAft>
              <a:defRPr>
                <a:solidFill>
                  <a:schemeClr val="tx1"/>
                </a:solidFill>
                <a:latin typeface="Rockwell" panose="02060603020205020403" pitchFamily="18" charset="0"/>
              </a:defRPr>
            </a:lvl8pPr>
            <a:lvl9pPr marL="4114800" indent="-457200" defTabSz="457200" eaLnBrk="0" fontAlgn="base" hangingPunct="0">
              <a:spcBef>
                <a:spcPct val="0"/>
              </a:spcBef>
              <a:spcAft>
                <a:spcPct val="0"/>
              </a:spcAft>
              <a:defRPr>
                <a:solidFill>
                  <a:schemeClr val="tx1"/>
                </a:solidFill>
                <a:latin typeface="Rockwell" panose="02060603020205020403" pitchFamily="18" charset="0"/>
              </a:defRPr>
            </a:lvl9pPr>
          </a:lstStyle>
          <a:p>
            <a:pPr algn="ctr"/>
            <a:r>
              <a:rPr lang="en-GB" altLang="en-US" sz="1600" b="1" dirty="0">
                <a:solidFill>
                  <a:schemeClr val="bg1"/>
                </a:solidFill>
                <a:latin typeface="Comic Sans MS" panose="030F0702030302020204" pitchFamily="66" charset="0"/>
                <a:ea typeface="MS PGothic" panose="020B0600070205080204" pitchFamily="34" charset="-128"/>
              </a:rPr>
              <a:t>The Cool School café should </a:t>
            </a:r>
          </a:p>
          <a:p>
            <a:pPr algn="ctr"/>
            <a:r>
              <a:rPr lang="en-GB" altLang="en-US" sz="1600" b="1" dirty="0">
                <a:solidFill>
                  <a:schemeClr val="bg1"/>
                </a:solidFill>
                <a:latin typeface="Comic Sans MS" panose="030F0702030302020204" pitchFamily="66" charset="0"/>
                <a:ea typeface="MS PGothic" panose="020B0600070205080204" pitchFamily="34" charset="-128"/>
              </a:rPr>
              <a:t>adopt my menu plans</a:t>
            </a:r>
            <a:endParaRPr lang="en-GB" altLang="en-US" sz="2400" dirty="0">
              <a:solidFill>
                <a:schemeClr val="bg1"/>
              </a:solidFill>
              <a:latin typeface="Comic Sans MS" panose="030F0702030302020204" pitchFamily="66" charset="0"/>
              <a:ea typeface="MS PGothic" panose="020B0600070205080204" pitchFamily="34" charset="-128"/>
            </a:endParaRPr>
          </a:p>
        </p:txBody>
      </p:sp>
      <p:sp>
        <p:nvSpPr>
          <p:cNvPr id="20484" name="Rectangle 7">
            <a:extLst>
              <a:ext uri="{FF2B5EF4-FFF2-40B4-BE49-F238E27FC236}">
                <a16:creationId xmlns:a16="http://schemas.microsoft.com/office/drawing/2014/main" id="{73F07B3E-4BC8-4F60-8D7D-33CA25EB19CD}"/>
              </a:ext>
            </a:extLst>
          </p:cNvPr>
          <p:cNvSpPr>
            <a:spLocks noChangeArrowheads="1"/>
          </p:cNvSpPr>
          <p:nvPr/>
        </p:nvSpPr>
        <p:spPr bwMode="auto">
          <a:xfrm>
            <a:off x="1583703" y="1503576"/>
            <a:ext cx="1379538" cy="461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lnSpc>
                <a:spcPct val="120000"/>
              </a:lnSpc>
              <a:spcBef>
                <a:spcPts val="1000"/>
              </a:spcBef>
              <a:buFont typeface="Arial" panose="020B0604020202020204" pitchFamily="34" charset="0"/>
              <a:buChar char="•"/>
              <a:defRPr sz="2000">
                <a:solidFill>
                  <a:schemeClr val="tx1"/>
                </a:solidFill>
                <a:latin typeface="Rockwell" panose="02060603020205020403" pitchFamily="18" charset="0"/>
              </a:defRPr>
            </a:lvl1pPr>
            <a:lvl2pPr marL="742950" indent="-285750">
              <a:lnSpc>
                <a:spcPct val="120000"/>
              </a:lnSpc>
              <a:spcBef>
                <a:spcPts val="500"/>
              </a:spcBef>
              <a:buFont typeface="Arial" panose="020B0604020202020204" pitchFamily="34" charset="0"/>
              <a:buChar char="•"/>
              <a:defRPr>
                <a:solidFill>
                  <a:schemeClr val="tx1"/>
                </a:solidFill>
                <a:latin typeface="Rockwell" panose="02060603020205020403"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60603020205020403"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60603020205020403"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60603020205020403" pitchFamily="18" charset="0"/>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9pPr>
          </a:lstStyle>
          <a:p>
            <a:pPr>
              <a:lnSpc>
                <a:spcPct val="100000"/>
              </a:lnSpc>
              <a:spcBef>
                <a:spcPct val="0"/>
              </a:spcBef>
              <a:buFontTx/>
              <a:buNone/>
            </a:pPr>
            <a:r>
              <a:rPr lang="en-US" altLang="en-US" sz="2400">
                <a:solidFill>
                  <a:srgbClr val="FF0000"/>
                </a:solidFill>
                <a:latin typeface="Comic Sans MS" panose="030F0702030302020204" pitchFamily="66" charset="0"/>
              </a:rPr>
              <a:t>Imagery</a:t>
            </a:r>
            <a:endParaRPr lang="en-US" altLang="en-US" sz="2400">
              <a:latin typeface="Comic Sans MS" panose="030F0702030302020204" pitchFamily="66" charset="0"/>
            </a:endParaRPr>
          </a:p>
        </p:txBody>
      </p:sp>
      <p:sp>
        <p:nvSpPr>
          <p:cNvPr id="20485" name="Line 8">
            <a:extLst>
              <a:ext uri="{FF2B5EF4-FFF2-40B4-BE49-F238E27FC236}">
                <a16:creationId xmlns:a16="http://schemas.microsoft.com/office/drawing/2014/main" id="{35A8B76F-7112-40CF-9EE8-5751143E122A}"/>
              </a:ext>
            </a:extLst>
          </p:cNvPr>
          <p:cNvSpPr>
            <a:spLocks noChangeShapeType="1"/>
          </p:cNvSpPr>
          <p:nvPr/>
        </p:nvSpPr>
        <p:spPr bwMode="auto">
          <a:xfrm>
            <a:off x="2498103" y="1960775"/>
            <a:ext cx="762000" cy="1219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latin typeface="Comic Sans MS" panose="030F0702030302020204" pitchFamily="66" charset="0"/>
            </a:endParaRPr>
          </a:p>
        </p:txBody>
      </p:sp>
      <p:sp>
        <p:nvSpPr>
          <p:cNvPr id="20486" name="Rectangle 9">
            <a:extLst>
              <a:ext uri="{FF2B5EF4-FFF2-40B4-BE49-F238E27FC236}">
                <a16:creationId xmlns:a16="http://schemas.microsoft.com/office/drawing/2014/main" id="{BCB72ABE-B15E-4689-833A-0D73401AFB3D}"/>
              </a:ext>
            </a:extLst>
          </p:cNvPr>
          <p:cNvSpPr>
            <a:spLocks noChangeArrowheads="1"/>
          </p:cNvSpPr>
          <p:nvPr/>
        </p:nvSpPr>
        <p:spPr bwMode="auto">
          <a:xfrm>
            <a:off x="5698503" y="1655976"/>
            <a:ext cx="1486304" cy="461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lnSpc>
                <a:spcPct val="120000"/>
              </a:lnSpc>
              <a:spcBef>
                <a:spcPts val="1000"/>
              </a:spcBef>
              <a:buFont typeface="Arial" panose="020B0604020202020204" pitchFamily="34" charset="0"/>
              <a:buChar char="•"/>
              <a:defRPr sz="2000">
                <a:solidFill>
                  <a:schemeClr val="tx1"/>
                </a:solidFill>
                <a:latin typeface="Rockwell" panose="02060603020205020403" pitchFamily="18" charset="0"/>
              </a:defRPr>
            </a:lvl1pPr>
            <a:lvl2pPr marL="742950" indent="-285750">
              <a:lnSpc>
                <a:spcPct val="120000"/>
              </a:lnSpc>
              <a:spcBef>
                <a:spcPts val="500"/>
              </a:spcBef>
              <a:buFont typeface="Arial" panose="020B0604020202020204" pitchFamily="34" charset="0"/>
              <a:buChar char="•"/>
              <a:defRPr>
                <a:solidFill>
                  <a:schemeClr val="tx1"/>
                </a:solidFill>
                <a:latin typeface="Rockwell" panose="02060603020205020403"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60603020205020403"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60603020205020403"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60603020205020403" pitchFamily="18" charset="0"/>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9pPr>
          </a:lstStyle>
          <a:p>
            <a:pPr>
              <a:lnSpc>
                <a:spcPct val="100000"/>
              </a:lnSpc>
              <a:spcBef>
                <a:spcPct val="0"/>
              </a:spcBef>
              <a:buFontTx/>
              <a:buNone/>
            </a:pPr>
            <a:r>
              <a:rPr lang="en-US" altLang="en-US" sz="2400">
                <a:solidFill>
                  <a:srgbClr val="FF0000"/>
                </a:solidFill>
                <a:latin typeface="Comic Sans MS" panose="030F0702030302020204" pitchFamily="66" charset="0"/>
              </a:rPr>
              <a:t>Language</a:t>
            </a:r>
          </a:p>
        </p:txBody>
      </p:sp>
      <p:sp>
        <p:nvSpPr>
          <p:cNvPr id="20487" name="Line 10">
            <a:extLst>
              <a:ext uri="{FF2B5EF4-FFF2-40B4-BE49-F238E27FC236}">
                <a16:creationId xmlns:a16="http://schemas.microsoft.com/office/drawing/2014/main" id="{75AF780E-4491-4264-9F44-EF352F404DBE}"/>
              </a:ext>
            </a:extLst>
          </p:cNvPr>
          <p:cNvSpPr>
            <a:spLocks noChangeShapeType="1"/>
          </p:cNvSpPr>
          <p:nvPr/>
        </p:nvSpPr>
        <p:spPr bwMode="auto">
          <a:xfrm flipH="1">
            <a:off x="5774703" y="2113175"/>
            <a:ext cx="533400" cy="1066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latin typeface="Comic Sans MS" panose="030F0702030302020204" pitchFamily="66" charset="0"/>
            </a:endParaRPr>
          </a:p>
        </p:txBody>
      </p:sp>
      <p:sp>
        <p:nvSpPr>
          <p:cNvPr id="20488" name="Rectangle 13">
            <a:extLst>
              <a:ext uri="{FF2B5EF4-FFF2-40B4-BE49-F238E27FC236}">
                <a16:creationId xmlns:a16="http://schemas.microsoft.com/office/drawing/2014/main" id="{1F28A5A6-B9B0-4471-910A-C56BC8E71B39}"/>
              </a:ext>
            </a:extLst>
          </p:cNvPr>
          <p:cNvSpPr>
            <a:spLocks noChangeArrowheads="1"/>
          </p:cNvSpPr>
          <p:nvPr/>
        </p:nvSpPr>
        <p:spPr bwMode="auto">
          <a:xfrm>
            <a:off x="3568079" y="4784939"/>
            <a:ext cx="1804405" cy="461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lnSpc>
                <a:spcPct val="120000"/>
              </a:lnSpc>
              <a:spcBef>
                <a:spcPts val="1000"/>
              </a:spcBef>
              <a:buFont typeface="Arial" panose="020B0604020202020204" pitchFamily="34" charset="0"/>
              <a:buChar char="•"/>
              <a:defRPr sz="2000">
                <a:solidFill>
                  <a:schemeClr val="tx1"/>
                </a:solidFill>
                <a:latin typeface="Rockwell" panose="02060603020205020403" pitchFamily="18" charset="0"/>
              </a:defRPr>
            </a:lvl1pPr>
            <a:lvl2pPr marL="742950" indent="-285750">
              <a:lnSpc>
                <a:spcPct val="120000"/>
              </a:lnSpc>
              <a:spcBef>
                <a:spcPts val="500"/>
              </a:spcBef>
              <a:buFont typeface="Arial" panose="020B0604020202020204" pitchFamily="34" charset="0"/>
              <a:buChar char="•"/>
              <a:defRPr>
                <a:solidFill>
                  <a:schemeClr val="tx1"/>
                </a:solidFill>
                <a:latin typeface="Rockwell" panose="02060603020205020403"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60603020205020403"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60603020205020403"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60603020205020403" pitchFamily="18" charset="0"/>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9pPr>
          </a:lstStyle>
          <a:p>
            <a:pPr>
              <a:lnSpc>
                <a:spcPct val="100000"/>
              </a:lnSpc>
              <a:spcBef>
                <a:spcPct val="0"/>
              </a:spcBef>
              <a:buFontTx/>
              <a:buNone/>
            </a:pPr>
            <a:r>
              <a:rPr lang="en-US" altLang="en-US" sz="2400">
                <a:solidFill>
                  <a:srgbClr val="FF0000"/>
                </a:solidFill>
                <a:latin typeface="Comic Sans MS" panose="030F0702030302020204" pitchFamily="66" charset="0"/>
              </a:rPr>
              <a:t>Techniques</a:t>
            </a:r>
          </a:p>
        </p:txBody>
      </p:sp>
      <p:sp>
        <p:nvSpPr>
          <p:cNvPr id="20489" name="Line 15">
            <a:extLst>
              <a:ext uri="{FF2B5EF4-FFF2-40B4-BE49-F238E27FC236}">
                <a16:creationId xmlns:a16="http://schemas.microsoft.com/office/drawing/2014/main" id="{C001244B-8363-44DA-9646-3B709995AB24}"/>
              </a:ext>
            </a:extLst>
          </p:cNvPr>
          <p:cNvSpPr>
            <a:spLocks noChangeShapeType="1"/>
          </p:cNvSpPr>
          <p:nvPr/>
        </p:nvSpPr>
        <p:spPr bwMode="auto">
          <a:xfrm flipH="1">
            <a:off x="4215778" y="4065800"/>
            <a:ext cx="88900" cy="863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latin typeface="Comic Sans MS" panose="030F0702030302020204" pitchFamily="66" charset="0"/>
            </a:endParaRPr>
          </a:p>
        </p:txBody>
      </p:sp>
      <p:sp>
        <p:nvSpPr>
          <p:cNvPr id="20490" name="Rectangle 16">
            <a:extLst>
              <a:ext uri="{FF2B5EF4-FFF2-40B4-BE49-F238E27FC236}">
                <a16:creationId xmlns:a16="http://schemas.microsoft.com/office/drawing/2014/main" id="{FE7200DC-3FAC-412E-B838-177D086900B6}"/>
              </a:ext>
            </a:extLst>
          </p:cNvPr>
          <p:cNvSpPr>
            <a:spLocks noChangeArrowheads="1"/>
          </p:cNvSpPr>
          <p:nvPr/>
        </p:nvSpPr>
        <p:spPr bwMode="auto">
          <a:xfrm>
            <a:off x="2340942" y="354226"/>
            <a:ext cx="1557337" cy="461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lnSpc>
                <a:spcPct val="120000"/>
              </a:lnSpc>
              <a:spcBef>
                <a:spcPts val="1000"/>
              </a:spcBef>
              <a:buFont typeface="Arial" panose="020B0604020202020204" pitchFamily="34" charset="0"/>
              <a:buChar char="•"/>
              <a:defRPr sz="2000">
                <a:solidFill>
                  <a:schemeClr val="tx1"/>
                </a:solidFill>
                <a:latin typeface="Rockwell" panose="02060603020205020403" pitchFamily="18" charset="0"/>
              </a:defRPr>
            </a:lvl1pPr>
            <a:lvl2pPr marL="742950" indent="-285750">
              <a:lnSpc>
                <a:spcPct val="120000"/>
              </a:lnSpc>
              <a:spcBef>
                <a:spcPts val="500"/>
              </a:spcBef>
              <a:buFont typeface="Arial" panose="020B0604020202020204" pitchFamily="34" charset="0"/>
              <a:buChar char="•"/>
              <a:defRPr>
                <a:solidFill>
                  <a:schemeClr val="tx1"/>
                </a:solidFill>
                <a:latin typeface="Rockwell" panose="02060603020205020403"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60603020205020403"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60603020205020403"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60603020205020403" pitchFamily="18" charset="0"/>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9pPr>
          </a:lstStyle>
          <a:p>
            <a:pPr>
              <a:lnSpc>
                <a:spcPct val="100000"/>
              </a:lnSpc>
              <a:spcBef>
                <a:spcPct val="0"/>
              </a:spcBef>
              <a:buFontTx/>
              <a:buNone/>
            </a:pPr>
            <a:r>
              <a:rPr lang="en-US" altLang="en-US" sz="2400">
                <a:solidFill>
                  <a:srgbClr val="66FF66"/>
                </a:solidFill>
                <a:latin typeface="Comic Sans MS" panose="030F0702030302020204" pitchFamily="66" charset="0"/>
              </a:rPr>
              <a:t>metaphor</a:t>
            </a:r>
          </a:p>
        </p:txBody>
      </p:sp>
      <p:sp>
        <p:nvSpPr>
          <p:cNvPr id="20491" name="Rectangle 17">
            <a:extLst>
              <a:ext uri="{FF2B5EF4-FFF2-40B4-BE49-F238E27FC236}">
                <a16:creationId xmlns:a16="http://schemas.microsoft.com/office/drawing/2014/main" id="{4CFBEAD0-3FA3-4CFB-BB45-046DF8AE4137}"/>
              </a:ext>
            </a:extLst>
          </p:cNvPr>
          <p:cNvSpPr>
            <a:spLocks noChangeArrowheads="1"/>
          </p:cNvSpPr>
          <p:nvPr/>
        </p:nvSpPr>
        <p:spPr bwMode="auto">
          <a:xfrm>
            <a:off x="669304" y="741576"/>
            <a:ext cx="1038225" cy="461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lnSpc>
                <a:spcPct val="120000"/>
              </a:lnSpc>
              <a:spcBef>
                <a:spcPts val="1000"/>
              </a:spcBef>
              <a:buFont typeface="Arial" panose="020B0604020202020204" pitchFamily="34" charset="0"/>
              <a:buChar char="•"/>
              <a:defRPr sz="2000">
                <a:solidFill>
                  <a:schemeClr val="tx1"/>
                </a:solidFill>
                <a:latin typeface="Rockwell" panose="02060603020205020403" pitchFamily="18" charset="0"/>
              </a:defRPr>
            </a:lvl1pPr>
            <a:lvl2pPr marL="742950" indent="-285750">
              <a:lnSpc>
                <a:spcPct val="120000"/>
              </a:lnSpc>
              <a:spcBef>
                <a:spcPts val="500"/>
              </a:spcBef>
              <a:buFont typeface="Arial" panose="020B0604020202020204" pitchFamily="34" charset="0"/>
              <a:buChar char="•"/>
              <a:defRPr>
                <a:solidFill>
                  <a:schemeClr val="tx1"/>
                </a:solidFill>
                <a:latin typeface="Rockwell" panose="02060603020205020403"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60603020205020403"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60603020205020403"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60603020205020403" pitchFamily="18" charset="0"/>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9pPr>
          </a:lstStyle>
          <a:p>
            <a:pPr>
              <a:lnSpc>
                <a:spcPct val="100000"/>
              </a:lnSpc>
              <a:spcBef>
                <a:spcPct val="0"/>
              </a:spcBef>
              <a:buFontTx/>
              <a:buNone/>
            </a:pPr>
            <a:r>
              <a:rPr lang="en-US" altLang="en-US" sz="2400">
                <a:solidFill>
                  <a:srgbClr val="66FF66"/>
                </a:solidFill>
                <a:latin typeface="Comic Sans MS" panose="030F0702030302020204" pitchFamily="66" charset="0"/>
              </a:rPr>
              <a:t>simile</a:t>
            </a:r>
          </a:p>
        </p:txBody>
      </p:sp>
      <p:sp>
        <p:nvSpPr>
          <p:cNvPr id="20492" name="Rectangle 18">
            <a:extLst>
              <a:ext uri="{FF2B5EF4-FFF2-40B4-BE49-F238E27FC236}">
                <a16:creationId xmlns:a16="http://schemas.microsoft.com/office/drawing/2014/main" id="{34E2603F-F291-4E15-B86C-B902EA7A862B}"/>
              </a:ext>
            </a:extLst>
          </p:cNvPr>
          <p:cNvSpPr>
            <a:spLocks noChangeArrowheads="1"/>
          </p:cNvSpPr>
          <p:nvPr/>
        </p:nvSpPr>
        <p:spPr bwMode="auto">
          <a:xfrm>
            <a:off x="3107703" y="970176"/>
            <a:ext cx="2339102" cy="461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lnSpc>
                <a:spcPct val="120000"/>
              </a:lnSpc>
              <a:spcBef>
                <a:spcPts val="1000"/>
              </a:spcBef>
              <a:buFont typeface="Arial" panose="020B0604020202020204" pitchFamily="34" charset="0"/>
              <a:buChar char="•"/>
              <a:defRPr sz="2000">
                <a:solidFill>
                  <a:schemeClr val="tx1"/>
                </a:solidFill>
                <a:latin typeface="Rockwell" panose="02060603020205020403" pitchFamily="18" charset="0"/>
              </a:defRPr>
            </a:lvl1pPr>
            <a:lvl2pPr marL="742950" indent="-285750">
              <a:lnSpc>
                <a:spcPct val="120000"/>
              </a:lnSpc>
              <a:spcBef>
                <a:spcPts val="500"/>
              </a:spcBef>
              <a:buFont typeface="Arial" panose="020B0604020202020204" pitchFamily="34" charset="0"/>
              <a:buChar char="•"/>
              <a:defRPr>
                <a:solidFill>
                  <a:schemeClr val="tx1"/>
                </a:solidFill>
                <a:latin typeface="Rockwell" panose="02060603020205020403"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60603020205020403"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60603020205020403"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60603020205020403" pitchFamily="18" charset="0"/>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9pPr>
          </a:lstStyle>
          <a:p>
            <a:pPr>
              <a:lnSpc>
                <a:spcPct val="100000"/>
              </a:lnSpc>
              <a:spcBef>
                <a:spcPct val="0"/>
              </a:spcBef>
              <a:buFontTx/>
              <a:buNone/>
            </a:pPr>
            <a:r>
              <a:rPr lang="en-US" altLang="en-US" sz="2400">
                <a:solidFill>
                  <a:srgbClr val="66FF66"/>
                </a:solidFill>
                <a:latin typeface="Comic Sans MS" panose="030F0702030302020204" pitchFamily="66" charset="0"/>
              </a:rPr>
              <a:t>personification</a:t>
            </a:r>
          </a:p>
        </p:txBody>
      </p:sp>
      <p:sp>
        <p:nvSpPr>
          <p:cNvPr id="20493" name="Line 19">
            <a:extLst>
              <a:ext uri="{FF2B5EF4-FFF2-40B4-BE49-F238E27FC236}">
                <a16:creationId xmlns:a16="http://schemas.microsoft.com/office/drawing/2014/main" id="{58D720AF-4E2E-4B41-9F90-14F54A9689C3}"/>
              </a:ext>
            </a:extLst>
          </p:cNvPr>
          <p:cNvSpPr>
            <a:spLocks noChangeShapeType="1"/>
          </p:cNvSpPr>
          <p:nvPr/>
        </p:nvSpPr>
        <p:spPr bwMode="auto">
          <a:xfrm flipH="1">
            <a:off x="2193303" y="817775"/>
            <a:ext cx="457200" cy="762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latin typeface="Comic Sans MS" panose="030F0702030302020204" pitchFamily="66" charset="0"/>
            </a:endParaRPr>
          </a:p>
        </p:txBody>
      </p:sp>
      <p:sp>
        <p:nvSpPr>
          <p:cNvPr id="20494" name="Line 20">
            <a:extLst>
              <a:ext uri="{FF2B5EF4-FFF2-40B4-BE49-F238E27FC236}">
                <a16:creationId xmlns:a16="http://schemas.microsoft.com/office/drawing/2014/main" id="{7D46133E-53C5-4D3E-9C19-54A66208CB2F}"/>
              </a:ext>
            </a:extLst>
          </p:cNvPr>
          <p:cNvSpPr>
            <a:spLocks noChangeShapeType="1"/>
          </p:cNvSpPr>
          <p:nvPr/>
        </p:nvSpPr>
        <p:spPr bwMode="auto">
          <a:xfrm flipH="1">
            <a:off x="2802903" y="1351175"/>
            <a:ext cx="30480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latin typeface="Comic Sans MS" panose="030F0702030302020204" pitchFamily="66" charset="0"/>
            </a:endParaRPr>
          </a:p>
        </p:txBody>
      </p:sp>
      <p:sp>
        <p:nvSpPr>
          <p:cNvPr id="20495" name="Line 21">
            <a:extLst>
              <a:ext uri="{FF2B5EF4-FFF2-40B4-BE49-F238E27FC236}">
                <a16:creationId xmlns:a16="http://schemas.microsoft.com/office/drawing/2014/main" id="{A1AC66EA-A5EC-45A4-96D3-4B4686BC497E}"/>
              </a:ext>
            </a:extLst>
          </p:cNvPr>
          <p:cNvSpPr>
            <a:spLocks noChangeShapeType="1"/>
          </p:cNvSpPr>
          <p:nvPr/>
        </p:nvSpPr>
        <p:spPr bwMode="auto">
          <a:xfrm>
            <a:off x="1355103" y="1122575"/>
            <a:ext cx="381000" cy="457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latin typeface="Comic Sans MS" panose="030F0702030302020204" pitchFamily="66" charset="0"/>
            </a:endParaRPr>
          </a:p>
        </p:txBody>
      </p:sp>
      <p:sp>
        <p:nvSpPr>
          <p:cNvPr id="15382" name="Rectangle 22">
            <a:extLst>
              <a:ext uri="{FF2B5EF4-FFF2-40B4-BE49-F238E27FC236}">
                <a16:creationId xmlns:a16="http://schemas.microsoft.com/office/drawing/2014/main" id="{9E26D60D-BDA0-4FA5-9C99-870411FA3039}"/>
              </a:ext>
            </a:extLst>
          </p:cNvPr>
          <p:cNvSpPr>
            <a:spLocks noChangeArrowheads="1"/>
          </p:cNvSpPr>
          <p:nvPr/>
        </p:nvSpPr>
        <p:spPr bwMode="auto">
          <a:xfrm>
            <a:off x="5165104" y="436776"/>
            <a:ext cx="2741456" cy="461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defRPr/>
            </a:pPr>
            <a:r>
              <a:rPr lang="en-US" altLang="en-US" sz="2400" dirty="0">
                <a:solidFill>
                  <a:schemeClr val="tx2">
                    <a:lumMod val="75000"/>
                  </a:schemeClr>
                </a:solidFill>
                <a:latin typeface="Comic Sans MS" panose="030F0702030302020204" pitchFamily="66" charset="0"/>
              </a:rPr>
              <a:t>personal pronouns</a:t>
            </a:r>
          </a:p>
        </p:txBody>
      </p:sp>
      <p:sp>
        <p:nvSpPr>
          <p:cNvPr id="15383" name="Rectangle 23">
            <a:extLst>
              <a:ext uri="{FF2B5EF4-FFF2-40B4-BE49-F238E27FC236}">
                <a16:creationId xmlns:a16="http://schemas.microsoft.com/office/drawing/2014/main" id="{34209ECB-0A27-47FE-99AA-7E0F1D596996}"/>
              </a:ext>
            </a:extLst>
          </p:cNvPr>
          <p:cNvSpPr>
            <a:spLocks noChangeArrowheads="1"/>
          </p:cNvSpPr>
          <p:nvPr/>
        </p:nvSpPr>
        <p:spPr bwMode="auto">
          <a:xfrm>
            <a:off x="7527304" y="1655976"/>
            <a:ext cx="1757363" cy="461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defRPr/>
            </a:pPr>
            <a:r>
              <a:rPr lang="en-US" altLang="en-US" sz="2400" dirty="0">
                <a:solidFill>
                  <a:schemeClr val="tx2">
                    <a:lumMod val="75000"/>
                  </a:schemeClr>
                </a:solidFill>
                <a:latin typeface="Comic Sans MS" panose="030F0702030302020204" pitchFamily="66" charset="0"/>
              </a:rPr>
              <a:t>alliteration</a:t>
            </a:r>
          </a:p>
        </p:txBody>
      </p:sp>
      <p:sp>
        <p:nvSpPr>
          <p:cNvPr id="15384" name="Rectangle 24">
            <a:extLst>
              <a:ext uri="{FF2B5EF4-FFF2-40B4-BE49-F238E27FC236}">
                <a16:creationId xmlns:a16="http://schemas.microsoft.com/office/drawing/2014/main" id="{6154A4E9-016A-4580-9C30-CAC6513106B1}"/>
              </a:ext>
            </a:extLst>
          </p:cNvPr>
          <p:cNvSpPr>
            <a:spLocks noChangeArrowheads="1"/>
          </p:cNvSpPr>
          <p:nvPr/>
        </p:nvSpPr>
        <p:spPr bwMode="auto">
          <a:xfrm>
            <a:off x="6698629" y="2570376"/>
            <a:ext cx="2045753" cy="461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defRPr/>
            </a:pPr>
            <a:r>
              <a:rPr lang="en-US" altLang="en-US" sz="2400" dirty="0">
                <a:solidFill>
                  <a:schemeClr val="tx2">
                    <a:lumMod val="75000"/>
                  </a:schemeClr>
                </a:solidFill>
                <a:latin typeface="Comic Sans MS" panose="030F0702030302020204" pitchFamily="66" charset="0"/>
              </a:rPr>
              <a:t>exaggeration</a:t>
            </a:r>
          </a:p>
        </p:txBody>
      </p:sp>
      <p:sp>
        <p:nvSpPr>
          <p:cNvPr id="15385" name="Rectangle 25">
            <a:extLst>
              <a:ext uri="{FF2B5EF4-FFF2-40B4-BE49-F238E27FC236}">
                <a16:creationId xmlns:a16="http://schemas.microsoft.com/office/drawing/2014/main" id="{527B70B8-99A6-4AFF-905E-32BEB17F037A}"/>
              </a:ext>
            </a:extLst>
          </p:cNvPr>
          <p:cNvSpPr>
            <a:spLocks noChangeArrowheads="1"/>
          </p:cNvSpPr>
          <p:nvPr/>
        </p:nvSpPr>
        <p:spPr bwMode="auto">
          <a:xfrm>
            <a:off x="7071691" y="893976"/>
            <a:ext cx="2260600" cy="461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p>
            <a:pPr>
              <a:defRPr/>
            </a:pPr>
            <a:r>
              <a:rPr lang="en-US" altLang="en-US" sz="2400" dirty="0">
                <a:solidFill>
                  <a:schemeClr val="tx2">
                    <a:lumMod val="75000"/>
                  </a:schemeClr>
                </a:solidFill>
                <a:latin typeface="Comic Sans MS" panose="030F0702030302020204" pitchFamily="66" charset="0"/>
              </a:rPr>
              <a:t>emotive words</a:t>
            </a:r>
          </a:p>
        </p:txBody>
      </p:sp>
      <p:sp>
        <p:nvSpPr>
          <p:cNvPr id="20500" name="Line 26">
            <a:extLst>
              <a:ext uri="{FF2B5EF4-FFF2-40B4-BE49-F238E27FC236}">
                <a16:creationId xmlns:a16="http://schemas.microsoft.com/office/drawing/2014/main" id="{D6E41BBF-495C-4FA3-9909-CE375A73E2D0}"/>
              </a:ext>
            </a:extLst>
          </p:cNvPr>
          <p:cNvSpPr>
            <a:spLocks noChangeShapeType="1"/>
          </p:cNvSpPr>
          <p:nvPr/>
        </p:nvSpPr>
        <p:spPr bwMode="auto">
          <a:xfrm>
            <a:off x="6155703" y="893975"/>
            <a:ext cx="152400" cy="8382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latin typeface="Comic Sans MS" panose="030F0702030302020204" pitchFamily="66" charset="0"/>
            </a:endParaRPr>
          </a:p>
        </p:txBody>
      </p:sp>
      <p:sp>
        <p:nvSpPr>
          <p:cNvPr id="20501" name="Line 27">
            <a:extLst>
              <a:ext uri="{FF2B5EF4-FFF2-40B4-BE49-F238E27FC236}">
                <a16:creationId xmlns:a16="http://schemas.microsoft.com/office/drawing/2014/main" id="{C4499AFA-F3E7-44F9-A817-13D3615B6A1B}"/>
              </a:ext>
            </a:extLst>
          </p:cNvPr>
          <p:cNvSpPr>
            <a:spLocks noChangeShapeType="1"/>
          </p:cNvSpPr>
          <p:nvPr/>
        </p:nvSpPr>
        <p:spPr bwMode="auto">
          <a:xfrm flipH="1">
            <a:off x="6765303" y="1274975"/>
            <a:ext cx="457200" cy="533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latin typeface="Comic Sans MS" panose="030F0702030302020204" pitchFamily="66" charset="0"/>
            </a:endParaRPr>
          </a:p>
        </p:txBody>
      </p:sp>
      <p:sp>
        <p:nvSpPr>
          <p:cNvPr id="20502" name="Line 28">
            <a:extLst>
              <a:ext uri="{FF2B5EF4-FFF2-40B4-BE49-F238E27FC236}">
                <a16:creationId xmlns:a16="http://schemas.microsoft.com/office/drawing/2014/main" id="{66756EAC-0C6D-4CE2-AB10-70047B6BB235}"/>
              </a:ext>
            </a:extLst>
          </p:cNvPr>
          <p:cNvSpPr>
            <a:spLocks noChangeShapeType="1"/>
          </p:cNvSpPr>
          <p:nvPr/>
        </p:nvSpPr>
        <p:spPr bwMode="auto">
          <a:xfrm flipH="1">
            <a:off x="7146303" y="1884575"/>
            <a:ext cx="381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latin typeface="Comic Sans MS" panose="030F0702030302020204" pitchFamily="66" charset="0"/>
            </a:endParaRPr>
          </a:p>
        </p:txBody>
      </p:sp>
      <p:sp>
        <p:nvSpPr>
          <p:cNvPr id="20503" name="Line 29">
            <a:extLst>
              <a:ext uri="{FF2B5EF4-FFF2-40B4-BE49-F238E27FC236}">
                <a16:creationId xmlns:a16="http://schemas.microsoft.com/office/drawing/2014/main" id="{8D6412D2-4D10-4CC4-B861-0CF0BA378547}"/>
              </a:ext>
            </a:extLst>
          </p:cNvPr>
          <p:cNvSpPr>
            <a:spLocks noChangeShapeType="1"/>
          </p:cNvSpPr>
          <p:nvPr/>
        </p:nvSpPr>
        <p:spPr bwMode="auto">
          <a:xfrm>
            <a:off x="6765303" y="2113175"/>
            <a:ext cx="152400" cy="533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latin typeface="Comic Sans MS" panose="030F0702030302020204" pitchFamily="66" charset="0"/>
            </a:endParaRPr>
          </a:p>
        </p:txBody>
      </p:sp>
      <p:sp>
        <p:nvSpPr>
          <p:cNvPr id="20504" name="Rectangle 38">
            <a:extLst>
              <a:ext uri="{FF2B5EF4-FFF2-40B4-BE49-F238E27FC236}">
                <a16:creationId xmlns:a16="http://schemas.microsoft.com/office/drawing/2014/main" id="{80A0F52F-3538-4B46-9F5C-B1BF776D5758}"/>
              </a:ext>
            </a:extLst>
          </p:cNvPr>
          <p:cNvSpPr>
            <a:spLocks noChangeArrowheads="1"/>
          </p:cNvSpPr>
          <p:nvPr/>
        </p:nvSpPr>
        <p:spPr bwMode="auto">
          <a:xfrm>
            <a:off x="615328" y="4713501"/>
            <a:ext cx="2053767" cy="461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lnSpc>
                <a:spcPct val="120000"/>
              </a:lnSpc>
              <a:spcBef>
                <a:spcPts val="1000"/>
              </a:spcBef>
              <a:buFont typeface="Arial" panose="020B0604020202020204" pitchFamily="34" charset="0"/>
              <a:buChar char="•"/>
              <a:defRPr sz="2000">
                <a:solidFill>
                  <a:schemeClr val="tx1"/>
                </a:solidFill>
                <a:latin typeface="Rockwell" panose="02060603020205020403" pitchFamily="18" charset="0"/>
              </a:defRPr>
            </a:lvl1pPr>
            <a:lvl2pPr marL="742950" indent="-285750">
              <a:lnSpc>
                <a:spcPct val="120000"/>
              </a:lnSpc>
              <a:spcBef>
                <a:spcPts val="500"/>
              </a:spcBef>
              <a:buFont typeface="Arial" panose="020B0604020202020204" pitchFamily="34" charset="0"/>
              <a:buChar char="•"/>
              <a:defRPr>
                <a:solidFill>
                  <a:schemeClr val="tx1"/>
                </a:solidFill>
                <a:latin typeface="Rockwell" panose="02060603020205020403"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60603020205020403"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60603020205020403"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60603020205020403" pitchFamily="18" charset="0"/>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9pPr>
          </a:lstStyle>
          <a:p>
            <a:pPr>
              <a:lnSpc>
                <a:spcPct val="100000"/>
              </a:lnSpc>
              <a:spcBef>
                <a:spcPct val="0"/>
              </a:spcBef>
              <a:buFontTx/>
              <a:buNone/>
            </a:pPr>
            <a:r>
              <a:rPr lang="en-US" altLang="en-US" sz="2400">
                <a:solidFill>
                  <a:srgbClr val="FF8000"/>
                </a:solidFill>
                <a:latin typeface="Comic Sans MS" panose="030F0702030302020204" pitchFamily="66" charset="0"/>
              </a:rPr>
              <a:t>rule of three</a:t>
            </a:r>
          </a:p>
        </p:txBody>
      </p:sp>
      <p:sp>
        <p:nvSpPr>
          <p:cNvPr id="20505" name="Rectangle 39">
            <a:extLst>
              <a:ext uri="{FF2B5EF4-FFF2-40B4-BE49-F238E27FC236}">
                <a16:creationId xmlns:a16="http://schemas.microsoft.com/office/drawing/2014/main" id="{E4278F55-8CB8-4F82-B4AD-A98A315835E9}"/>
              </a:ext>
            </a:extLst>
          </p:cNvPr>
          <p:cNvSpPr>
            <a:spLocks noChangeArrowheads="1"/>
          </p:cNvSpPr>
          <p:nvPr/>
        </p:nvSpPr>
        <p:spPr bwMode="auto">
          <a:xfrm>
            <a:off x="1264617" y="3992775"/>
            <a:ext cx="1619354" cy="461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lnSpc>
                <a:spcPct val="120000"/>
              </a:lnSpc>
              <a:spcBef>
                <a:spcPts val="1000"/>
              </a:spcBef>
              <a:buFont typeface="Arial" panose="020B0604020202020204" pitchFamily="34" charset="0"/>
              <a:buChar char="•"/>
              <a:defRPr sz="2000">
                <a:solidFill>
                  <a:schemeClr val="tx1"/>
                </a:solidFill>
                <a:latin typeface="Rockwell" panose="02060603020205020403" pitchFamily="18" charset="0"/>
              </a:defRPr>
            </a:lvl1pPr>
            <a:lvl2pPr marL="742950" indent="-285750">
              <a:lnSpc>
                <a:spcPct val="120000"/>
              </a:lnSpc>
              <a:spcBef>
                <a:spcPts val="500"/>
              </a:spcBef>
              <a:buFont typeface="Arial" panose="020B0604020202020204" pitchFamily="34" charset="0"/>
              <a:buChar char="•"/>
              <a:defRPr>
                <a:solidFill>
                  <a:schemeClr val="tx1"/>
                </a:solidFill>
                <a:latin typeface="Rockwell" panose="02060603020205020403"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60603020205020403"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60603020205020403"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60603020205020403" pitchFamily="18" charset="0"/>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9pPr>
          </a:lstStyle>
          <a:p>
            <a:pPr>
              <a:lnSpc>
                <a:spcPct val="100000"/>
              </a:lnSpc>
              <a:spcBef>
                <a:spcPct val="0"/>
              </a:spcBef>
              <a:buFontTx/>
              <a:buNone/>
            </a:pPr>
            <a:r>
              <a:rPr lang="en-US" altLang="en-US" sz="2400">
                <a:solidFill>
                  <a:srgbClr val="FF8000"/>
                </a:solidFill>
                <a:latin typeface="Comic Sans MS" panose="030F0702030302020204" pitchFamily="66" charset="0"/>
              </a:rPr>
              <a:t>repetition</a:t>
            </a:r>
          </a:p>
        </p:txBody>
      </p:sp>
      <p:sp>
        <p:nvSpPr>
          <p:cNvPr id="20506" name="Line 46">
            <a:extLst>
              <a:ext uri="{FF2B5EF4-FFF2-40B4-BE49-F238E27FC236}">
                <a16:creationId xmlns:a16="http://schemas.microsoft.com/office/drawing/2014/main" id="{BCA0E0A7-768A-45C4-B831-DFF400094160}"/>
              </a:ext>
            </a:extLst>
          </p:cNvPr>
          <p:cNvSpPr>
            <a:spLocks noChangeShapeType="1"/>
          </p:cNvSpPr>
          <p:nvPr/>
        </p:nvSpPr>
        <p:spPr bwMode="auto">
          <a:xfrm flipH="1">
            <a:off x="2704478" y="5000838"/>
            <a:ext cx="86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latin typeface="Comic Sans MS" panose="030F0702030302020204" pitchFamily="66" charset="0"/>
            </a:endParaRPr>
          </a:p>
        </p:txBody>
      </p:sp>
      <p:sp>
        <p:nvSpPr>
          <p:cNvPr id="20507" name="Line 47">
            <a:extLst>
              <a:ext uri="{FF2B5EF4-FFF2-40B4-BE49-F238E27FC236}">
                <a16:creationId xmlns:a16="http://schemas.microsoft.com/office/drawing/2014/main" id="{7F09B5B7-4B24-4395-AB50-D5DA29B7750F}"/>
              </a:ext>
            </a:extLst>
          </p:cNvPr>
          <p:cNvSpPr>
            <a:spLocks noChangeShapeType="1"/>
          </p:cNvSpPr>
          <p:nvPr/>
        </p:nvSpPr>
        <p:spPr bwMode="auto">
          <a:xfrm>
            <a:off x="2920379" y="4424576"/>
            <a:ext cx="720725" cy="360363"/>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GB">
              <a:latin typeface="Comic Sans MS" panose="030F0702030302020204" pitchFamily="66" charset="0"/>
            </a:endParaRPr>
          </a:p>
        </p:txBody>
      </p:sp>
      <p:sp>
        <p:nvSpPr>
          <p:cNvPr id="20508" name="Line 48">
            <a:extLst>
              <a:ext uri="{FF2B5EF4-FFF2-40B4-BE49-F238E27FC236}">
                <a16:creationId xmlns:a16="http://schemas.microsoft.com/office/drawing/2014/main" id="{DC3873A8-75D1-4688-818A-C130C27454B8}"/>
              </a:ext>
            </a:extLst>
          </p:cNvPr>
          <p:cNvSpPr>
            <a:spLocks noChangeShapeType="1"/>
          </p:cNvSpPr>
          <p:nvPr/>
        </p:nvSpPr>
        <p:spPr bwMode="auto">
          <a:xfrm>
            <a:off x="2893276" y="1856795"/>
            <a:ext cx="936625" cy="50482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Comic Sans MS" panose="030F0702030302020204" pitchFamily="66" charset="0"/>
            </a:endParaRPr>
          </a:p>
        </p:txBody>
      </p:sp>
      <p:sp>
        <p:nvSpPr>
          <p:cNvPr id="20509" name="Rectangle 49">
            <a:extLst>
              <a:ext uri="{FF2B5EF4-FFF2-40B4-BE49-F238E27FC236}">
                <a16:creationId xmlns:a16="http://schemas.microsoft.com/office/drawing/2014/main" id="{FFEFC6D8-6BA5-41BA-B3C0-B41B6B8CD5A9}"/>
              </a:ext>
            </a:extLst>
          </p:cNvPr>
          <p:cNvSpPr>
            <a:spLocks noChangeArrowheads="1"/>
          </p:cNvSpPr>
          <p:nvPr/>
        </p:nvSpPr>
        <p:spPr bwMode="auto">
          <a:xfrm>
            <a:off x="3730125" y="2255256"/>
            <a:ext cx="11509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120000"/>
              </a:lnSpc>
              <a:spcBef>
                <a:spcPts val="1000"/>
              </a:spcBef>
              <a:buFont typeface="Arial" panose="020B0604020202020204" pitchFamily="34" charset="0"/>
              <a:buChar char="•"/>
              <a:defRPr sz="2000">
                <a:solidFill>
                  <a:schemeClr val="tx1"/>
                </a:solidFill>
                <a:latin typeface="Rockwell" panose="02060603020205020403" pitchFamily="18" charset="0"/>
              </a:defRPr>
            </a:lvl1pPr>
            <a:lvl2pPr marL="742950" indent="-285750">
              <a:lnSpc>
                <a:spcPct val="120000"/>
              </a:lnSpc>
              <a:spcBef>
                <a:spcPts val="500"/>
              </a:spcBef>
              <a:buFont typeface="Arial" panose="020B0604020202020204" pitchFamily="34" charset="0"/>
              <a:buChar char="•"/>
              <a:defRPr>
                <a:solidFill>
                  <a:schemeClr val="tx1"/>
                </a:solidFill>
                <a:latin typeface="Rockwell" panose="02060603020205020403"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60603020205020403"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60603020205020403"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60603020205020403" pitchFamily="18" charset="0"/>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9pPr>
          </a:lstStyle>
          <a:p>
            <a:pPr>
              <a:lnSpc>
                <a:spcPct val="100000"/>
              </a:lnSpc>
              <a:spcBef>
                <a:spcPct val="0"/>
              </a:spcBef>
              <a:buFontTx/>
              <a:buNone/>
            </a:pPr>
            <a:r>
              <a:rPr lang="en-US" altLang="en-US" sz="2400" dirty="0">
                <a:solidFill>
                  <a:srgbClr val="66FF66"/>
                </a:solidFill>
                <a:latin typeface="Comic Sans MS" panose="030F0702030302020204" pitchFamily="66" charset="0"/>
              </a:rPr>
              <a:t>senses</a:t>
            </a:r>
            <a:endParaRPr lang="en-GB" altLang="en-US" sz="2400" dirty="0">
              <a:solidFill>
                <a:srgbClr val="66FF66"/>
              </a:solidFill>
              <a:latin typeface="Comic Sans MS" panose="030F0702030302020204" pitchFamily="66" charset="0"/>
            </a:endParaRPr>
          </a:p>
        </p:txBody>
      </p:sp>
      <p:sp>
        <p:nvSpPr>
          <p:cNvPr id="20510" name="Rectangle 50">
            <a:extLst>
              <a:ext uri="{FF2B5EF4-FFF2-40B4-BE49-F238E27FC236}">
                <a16:creationId xmlns:a16="http://schemas.microsoft.com/office/drawing/2014/main" id="{7BAA4922-17A8-4D46-AD12-F6EDA38042A9}"/>
              </a:ext>
            </a:extLst>
          </p:cNvPr>
          <p:cNvSpPr>
            <a:spLocks noChangeArrowheads="1"/>
          </p:cNvSpPr>
          <p:nvPr/>
        </p:nvSpPr>
        <p:spPr bwMode="auto">
          <a:xfrm>
            <a:off x="1120153" y="5505663"/>
            <a:ext cx="162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120000"/>
              </a:lnSpc>
              <a:spcBef>
                <a:spcPts val="1000"/>
              </a:spcBef>
              <a:buFont typeface="Arial" panose="020B0604020202020204" pitchFamily="34" charset="0"/>
              <a:buChar char="•"/>
              <a:defRPr sz="2000">
                <a:solidFill>
                  <a:schemeClr val="tx1"/>
                </a:solidFill>
                <a:latin typeface="Rockwell" panose="02060603020205020403" pitchFamily="18" charset="0"/>
              </a:defRPr>
            </a:lvl1pPr>
            <a:lvl2pPr marL="742950" indent="-285750">
              <a:lnSpc>
                <a:spcPct val="120000"/>
              </a:lnSpc>
              <a:spcBef>
                <a:spcPts val="500"/>
              </a:spcBef>
              <a:buFont typeface="Arial" panose="020B0604020202020204" pitchFamily="34" charset="0"/>
              <a:buChar char="•"/>
              <a:defRPr>
                <a:solidFill>
                  <a:schemeClr val="tx1"/>
                </a:solidFill>
                <a:latin typeface="Rockwell" panose="02060603020205020403"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60603020205020403"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60603020205020403"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60603020205020403" pitchFamily="18" charset="0"/>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9pPr>
          </a:lstStyle>
          <a:p>
            <a:pPr>
              <a:lnSpc>
                <a:spcPct val="100000"/>
              </a:lnSpc>
              <a:spcBef>
                <a:spcPct val="0"/>
              </a:spcBef>
              <a:buFontTx/>
              <a:buNone/>
            </a:pPr>
            <a:r>
              <a:rPr lang="en-US" altLang="en-US" sz="2400">
                <a:solidFill>
                  <a:srgbClr val="FF8000"/>
                </a:solidFill>
                <a:latin typeface="Comic Sans MS" panose="030F0702030302020204" pitchFamily="66" charset="0"/>
              </a:rPr>
              <a:t>anecdotes</a:t>
            </a:r>
          </a:p>
        </p:txBody>
      </p:sp>
      <p:sp>
        <p:nvSpPr>
          <p:cNvPr id="20511" name="Line 51">
            <a:extLst>
              <a:ext uri="{FF2B5EF4-FFF2-40B4-BE49-F238E27FC236}">
                <a16:creationId xmlns:a16="http://schemas.microsoft.com/office/drawing/2014/main" id="{98006620-BCD2-4DA4-B086-768D0EB92A77}"/>
              </a:ext>
            </a:extLst>
          </p:cNvPr>
          <p:cNvSpPr>
            <a:spLocks noChangeShapeType="1"/>
          </p:cNvSpPr>
          <p:nvPr/>
        </p:nvSpPr>
        <p:spPr bwMode="auto">
          <a:xfrm flipH="1">
            <a:off x="2775916" y="5216739"/>
            <a:ext cx="1008062" cy="50482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Comic Sans MS" panose="030F0702030302020204" pitchFamily="66" charset="0"/>
            </a:endParaRPr>
          </a:p>
        </p:txBody>
      </p:sp>
      <p:sp>
        <p:nvSpPr>
          <p:cNvPr id="20512" name="Rectangle 52">
            <a:extLst>
              <a:ext uri="{FF2B5EF4-FFF2-40B4-BE49-F238E27FC236}">
                <a16:creationId xmlns:a16="http://schemas.microsoft.com/office/drawing/2014/main" id="{DEF591D6-B6A7-4853-8D8F-91BC2B1A9794}"/>
              </a:ext>
            </a:extLst>
          </p:cNvPr>
          <p:cNvSpPr>
            <a:spLocks noChangeArrowheads="1"/>
          </p:cNvSpPr>
          <p:nvPr/>
        </p:nvSpPr>
        <p:spPr bwMode="auto">
          <a:xfrm>
            <a:off x="6376367" y="4424576"/>
            <a:ext cx="1659429" cy="461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lnSpc>
                <a:spcPct val="120000"/>
              </a:lnSpc>
              <a:spcBef>
                <a:spcPts val="1000"/>
              </a:spcBef>
              <a:buFont typeface="Arial" panose="020B0604020202020204" pitchFamily="34" charset="0"/>
              <a:buChar char="•"/>
              <a:defRPr sz="2000">
                <a:solidFill>
                  <a:schemeClr val="tx1"/>
                </a:solidFill>
                <a:latin typeface="Rockwell" panose="02060603020205020403" pitchFamily="18" charset="0"/>
              </a:defRPr>
            </a:lvl1pPr>
            <a:lvl2pPr marL="742950" indent="-285750">
              <a:lnSpc>
                <a:spcPct val="120000"/>
              </a:lnSpc>
              <a:spcBef>
                <a:spcPts val="500"/>
              </a:spcBef>
              <a:buFont typeface="Arial" panose="020B0604020202020204" pitchFamily="34" charset="0"/>
              <a:buChar char="•"/>
              <a:defRPr>
                <a:solidFill>
                  <a:schemeClr val="tx1"/>
                </a:solidFill>
                <a:latin typeface="Rockwell" panose="02060603020205020403"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60603020205020403"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60603020205020403"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60603020205020403" pitchFamily="18" charset="0"/>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9pPr>
          </a:lstStyle>
          <a:p>
            <a:pPr>
              <a:lnSpc>
                <a:spcPct val="100000"/>
              </a:lnSpc>
              <a:spcBef>
                <a:spcPct val="0"/>
              </a:spcBef>
              <a:buFontTx/>
              <a:buNone/>
            </a:pPr>
            <a:r>
              <a:rPr lang="en-US" altLang="en-US" sz="2400" dirty="0">
                <a:solidFill>
                  <a:srgbClr val="FF8000"/>
                </a:solidFill>
                <a:latin typeface="Comic Sans MS" panose="030F0702030302020204" pitchFamily="66" charset="0"/>
              </a:rPr>
              <a:t>undermine</a:t>
            </a:r>
          </a:p>
        </p:txBody>
      </p:sp>
      <p:sp>
        <p:nvSpPr>
          <p:cNvPr id="20513" name="Line 54">
            <a:extLst>
              <a:ext uri="{FF2B5EF4-FFF2-40B4-BE49-F238E27FC236}">
                <a16:creationId xmlns:a16="http://schemas.microsoft.com/office/drawing/2014/main" id="{BB5A599A-8182-4759-AA7C-823FC9C07C09}"/>
              </a:ext>
            </a:extLst>
          </p:cNvPr>
          <p:cNvSpPr>
            <a:spLocks noChangeShapeType="1"/>
          </p:cNvSpPr>
          <p:nvPr/>
        </p:nvSpPr>
        <p:spPr bwMode="auto">
          <a:xfrm flipH="1">
            <a:off x="5296866" y="4856375"/>
            <a:ext cx="1079500" cy="21748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Comic Sans MS" panose="030F0702030302020204" pitchFamily="66" charset="0"/>
            </a:endParaRPr>
          </a:p>
        </p:txBody>
      </p:sp>
      <p:sp>
        <p:nvSpPr>
          <p:cNvPr id="20514" name="Rectangle 55">
            <a:extLst>
              <a:ext uri="{FF2B5EF4-FFF2-40B4-BE49-F238E27FC236}">
                <a16:creationId xmlns:a16="http://schemas.microsoft.com/office/drawing/2014/main" id="{2353C5F1-E1FA-4F34-ACD0-419A75A19E95}"/>
              </a:ext>
            </a:extLst>
          </p:cNvPr>
          <p:cNvSpPr>
            <a:spLocks noChangeArrowheads="1"/>
          </p:cNvSpPr>
          <p:nvPr/>
        </p:nvSpPr>
        <p:spPr bwMode="auto">
          <a:xfrm>
            <a:off x="5441328" y="5577100"/>
            <a:ext cx="3002745" cy="4616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lnSpc>
                <a:spcPct val="120000"/>
              </a:lnSpc>
              <a:spcBef>
                <a:spcPts val="1000"/>
              </a:spcBef>
              <a:buFont typeface="Arial" panose="020B0604020202020204" pitchFamily="34" charset="0"/>
              <a:buChar char="•"/>
              <a:defRPr sz="2000">
                <a:solidFill>
                  <a:schemeClr val="tx1"/>
                </a:solidFill>
                <a:latin typeface="Rockwell" panose="02060603020205020403" pitchFamily="18" charset="0"/>
              </a:defRPr>
            </a:lvl1pPr>
            <a:lvl2pPr marL="742950" indent="-285750">
              <a:lnSpc>
                <a:spcPct val="120000"/>
              </a:lnSpc>
              <a:spcBef>
                <a:spcPts val="500"/>
              </a:spcBef>
              <a:buFont typeface="Arial" panose="020B0604020202020204" pitchFamily="34" charset="0"/>
              <a:buChar char="•"/>
              <a:defRPr>
                <a:solidFill>
                  <a:schemeClr val="tx1"/>
                </a:solidFill>
                <a:latin typeface="Rockwell" panose="02060603020205020403"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60603020205020403"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60603020205020403"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60603020205020403" pitchFamily="18" charset="0"/>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9pPr>
          </a:lstStyle>
          <a:p>
            <a:pPr>
              <a:lnSpc>
                <a:spcPct val="100000"/>
              </a:lnSpc>
              <a:spcBef>
                <a:spcPct val="0"/>
              </a:spcBef>
              <a:buFontTx/>
              <a:buNone/>
            </a:pPr>
            <a:r>
              <a:rPr lang="en-US" altLang="en-US" sz="2400">
                <a:solidFill>
                  <a:srgbClr val="FF8000"/>
                </a:solidFill>
                <a:latin typeface="Comic Sans MS" panose="030F0702030302020204" pitchFamily="66" charset="0"/>
              </a:rPr>
              <a:t>statistics and facts</a:t>
            </a:r>
          </a:p>
        </p:txBody>
      </p:sp>
      <p:sp>
        <p:nvSpPr>
          <p:cNvPr id="20515" name="Line 56">
            <a:extLst>
              <a:ext uri="{FF2B5EF4-FFF2-40B4-BE49-F238E27FC236}">
                <a16:creationId xmlns:a16="http://schemas.microsoft.com/office/drawing/2014/main" id="{31B30FE1-6EFD-4CEB-A135-060999E07106}"/>
              </a:ext>
            </a:extLst>
          </p:cNvPr>
          <p:cNvSpPr>
            <a:spLocks noChangeShapeType="1"/>
          </p:cNvSpPr>
          <p:nvPr/>
        </p:nvSpPr>
        <p:spPr bwMode="auto">
          <a:xfrm>
            <a:off x="4865066" y="5145300"/>
            <a:ext cx="863600" cy="503238"/>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Comic Sans MS" panose="030F0702030302020204" pitchFamily="66" charset="0"/>
            </a:endParaRPr>
          </a:p>
        </p:txBody>
      </p:sp>
      <p:sp>
        <p:nvSpPr>
          <p:cNvPr id="20516" name="Rectangle 57">
            <a:extLst>
              <a:ext uri="{FF2B5EF4-FFF2-40B4-BE49-F238E27FC236}">
                <a16:creationId xmlns:a16="http://schemas.microsoft.com/office/drawing/2014/main" id="{0339F8CE-AF9E-44B9-BB73-358FEA74037C}"/>
              </a:ext>
            </a:extLst>
          </p:cNvPr>
          <p:cNvSpPr>
            <a:spLocks noChangeArrowheads="1"/>
          </p:cNvSpPr>
          <p:nvPr/>
        </p:nvSpPr>
        <p:spPr bwMode="auto">
          <a:xfrm>
            <a:off x="2848942" y="6008901"/>
            <a:ext cx="3063875" cy="461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spAutoFit/>
          </a:bodyPr>
          <a:lstStyle>
            <a:lvl1pPr>
              <a:lnSpc>
                <a:spcPct val="120000"/>
              </a:lnSpc>
              <a:spcBef>
                <a:spcPts val="1000"/>
              </a:spcBef>
              <a:buFont typeface="Arial" panose="020B0604020202020204" pitchFamily="34" charset="0"/>
              <a:buChar char="•"/>
              <a:defRPr sz="2000">
                <a:solidFill>
                  <a:schemeClr val="tx1"/>
                </a:solidFill>
                <a:latin typeface="Rockwell" panose="02060603020205020403" pitchFamily="18" charset="0"/>
              </a:defRPr>
            </a:lvl1pPr>
            <a:lvl2pPr marL="742950" indent="-285750">
              <a:lnSpc>
                <a:spcPct val="120000"/>
              </a:lnSpc>
              <a:spcBef>
                <a:spcPts val="500"/>
              </a:spcBef>
              <a:buFont typeface="Arial" panose="020B0604020202020204" pitchFamily="34" charset="0"/>
              <a:buChar char="•"/>
              <a:defRPr>
                <a:solidFill>
                  <a:schemeClr val="tx1"/>
                </a:solidFill>
                <a:latin typeface="Rockwell" panose="02060603020205020403" pitchFamily="18" charset="0"/>
              </a:defRPr>
            </a:lvl2pPr>
            <a:lvl3pPr marL="1143000" indent="-228600">
              <a:lnSpc>
                <a:spcPct val="120000"/>
              </a:lnSpc>
              <a:spcBef>
                <a:spcPts val="500"/>
              </a:spcBef>
              <a:buFont typeface="Arial" panose="020B0604020202020204" pitchFamily="34" charset="0"/>
              <a:buChar char="•"/>
              <a:defRPr sz="1600">
                <a:solidFill>
                  <a:schemeClr val="tx1"/>
                </a:solidFill>
                <a:latin typeface="Rockwell" panose="02060603020205020403" pitchFamily="18" charset="0"/>
              </a:defRPr>
            </a:lvl3pPr>
            <a:lvl4pPr marL="1600200" indent="-228600">
              <a:lnSpc>
                <a:spcPct val="120000"/>
              </a:lnSpc>
              <a:spcBef>
                <a:spcPts val="500"/>
              </a:spcBef>
              <a:buFont typeface="Arial" panose="020B0604020202020204" pitchFamily="34" charset="0"/>
              <a:buChar char="•"/>
              <a:defRPr sz="1400">
                <a:solidFill>
                  <a:schemeClr val="tx1"/>
                </a:solidFill>
                <a:latin typeface="Rockwell" panose="02060603020205020403" pitchFamily="18" charset="0"/>
              </a:defRPr>
            </a:lvl4pPr>
            <a:lvl5pPr marL="2057400" indent="-228600">
              <a:lnSpc>
                <a:spcPct val="120000"/>
              </a:lnSpc>
              <a:spcBef>
                <a:spcPts val="500"/>
              </a:spcBef>
              <a:buFont typeface="Arial" panose="020B0604020202020204" pitchFamily="34" charset="0"/>
              <a:buChar char="•"/>
              <a:defRPr sz="1200">
                <a:solidFill>
                  <a:schemeClr val="tx1"/>
                </a:solidFill>
                <a:latin typeface="Rockwell" panose="02060603020205020403" pitchFamily="18" charset="0"/>
              </a:defRPr>
            </a:lvl5pPr>
            <a:lvl6pPr marL="25146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6pPr>
            <a:lvl7pPr marL="29718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7pPr>
            <a:lvl8pPr marL="34290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8pPr>
            <a:lvl9pPr marL="3886200" indent="-228600" defTabSz="457200" eaLnBrk="0" fontAlgn="base" hangingPunct="0">
              <a:lnSpc>
                <a:spcPct val="120000"/>
              </a:lnSpc>
              <a:spcBef>
                <a:spcPts val="500"/>
              </a:spcBef>
              <a:spcAft>
                <a:spcPct val="0"/>
              </a:spcAft>
              <a:buFont typeface="Arial" panose="020B0604020202020204" pitchFamily="34" charset="0"/>
              <a:buChar char="•"/>
              <a:defRPr sz="1200">
                <a:solidFill>
                  <a:schemeClr val="tx1"/>
                </a:solidFill>
                <a:latin typeface="Rockwell" panose="02060603020205020403" pitchFamily="18" charset="0"/>
              </a:defRPr>
            </a:lvl9pPr>
          </a:lstStyle>
          <a:p>
            <a:pPr>
              <a:lnSpc>
                <a:spcPct val="100000"/>
              </a:lnSpc>
              <a:spcBef>
                <a:spcPct val="0"/>
              </a:spcBef>
              <a:buFontTx/>
              <a:buNone/>
            </a:pPr>
            <a:r>
              <a:rPr lang="en-US" altLang="en-US" sz="2400">
                <a:solidFill>
                  <a:srgbClr val="FF8000"/>
                </a:solidFill>
                <a:latin typeface="Comic Sans MS" panose="030F0702030302020204" pitchFamily="66" charset="0"/>
              </a:rPr>
              <a:t>rhetorical questions</a:t>
            </a:r>
          </a:p>
        </p:txBody>
      </p:sp>
      <p:sp>
        <p:nvSpPr>
          <p:cNvPr id="20517" name="Line 58">
            <a:extLst>
              <a:ext uri="{FF2B5EF4-FFF2-40B4-BE49-F238E27FC236}">
                <a16:creationId xmlns:a16="http://schemas.microsoft.com/office/drawing/2014/main" id="{0ED0CDE2-E40A-4F85-B390-6910D99A2641}"/>
              </a:ext>
            </a:extLst>
          </p:cNvPr>
          <p:cNvSpPr>
            <a:spLocks noChangeShapeType="1"/>
          </p:cNvSpPr>
          <p:nvPr/>
        </p:nvSpPr>
        <p:spPr bwMode="auto">
          <a:xfrm>
            <a:off x="4288803" y="5216739"/>
            <a:ext cx="0" cy="8651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latin typeface="Comic Sans MS" panose="030F0702030302020204" pitchFamily="66" charset="0"/>
            </a:endParaRPr>
          </a:p>
        </p:txBody>
      </p:sp>
      <p:sp>
        <p:nvSpPr>
          <p:cNvPr id="2" name="Title 1">
            <a:extLst>
              <a:ext uri="{FF2B5EF4-FFF2-40B4-BE49-F238E27FC236}">
                <a16:creationId xmlns:a16="http://schemas.microsoft.com/office/drawing/2014/main" id="{70EB3E2D-AF23-4F80-B09D-9A5D067D1903}"/>
              </a:ext>
            </a:extLst>
          </p:cNvPr>
          <p:cNvSpPr>
            <a:spLocks noGrp="1"/>
          </p:cNvSpPr>
          <p:nvPr>
            <p:ph type="title"/>
          </p:nvPr>
        </p:nvSpPr>
        <p:spPr>
          <a:xfrm>
            <a:off x="9134908" y="2932325"/>
            <a:ext cx="2945374" cy="1320800"/>
          </a:xfrm>
        </p:spPr>
        <p:txBody>
          <a:bodyPr>
            <a:normAutofit fontScale="90000"/>
          </a:bodyPr>
          <a:lstStyle/>
          <a:p>
            <a:pPr algn="ctr"/>
            <a:r>
              <a:rPr lang="en-GB" sz="5400" dirty="0">
                <a:solidFill>
                  <a:srgbClr val="FF0000"/>
                </a:solidFill>
                <a:latin typeface="Comic Sans MS" panose="030F0702030302020204" pitchFamily="66" charset="0"/>
              </a:rPr>
              <a:t>Red Pen Example</a:t>
            </a:r>
          </a:p>
        </p:txBody>
      </p:sp>
    </p:spTree>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204E7-5A0A-434A-A9FC-A1C2FF8DBEB3}"/>
              </a:ext>
            </a:extLst>
          </p:cNvPr>
          <p:cNvSpPr>
            <a:spLocks noGrp="1"/>
          </p:cNvSpPr>
          <p:nvPr>
            <p:ph type="ctrTitle"/>
          </p:nvPr>
        </p:nvSpPr>
        <p:spPr>
          <a:xfrm>
            <a:off x="235670" y="2404534"/>
            <a:ext cx="9662474" cy="1646302"/>
          </a:xfrm>
        </p:spPr>
        <p:txBody>
          <a:bodyPr/>
          <a:lstStyle/>
          <a:p>
            <a:r>
              <a:rPr lang="en-GB" dirty="0">
                <a:latin typeface="Comic Sans MS" panose="030F0702030302020204" pitchFamily="66" charset="0"/>
              </a:rPr>
              <a:t>Tuesday 23</a:t>
            </a:r>
            <a:r>
              <a:rPr lang="en-GB" baseline="30000" dirty="0">
                <a:latin typeface="Comic Sans MS" panose="030F0702030302020204" pitchFamily="66" charset="0"/>
              </a:rPr>
              <a:t>rd</a:t>
            </a:r>
            <a:r>
              <a:rPr lang="en-GB" dirty="0">
                <a:latin typeface="Comic Sans MS" panose="030F0702030302020204" pitchFamily="66" charset="0"/>
              </a:rPr>
              <a:t> November 2021</a:t>
            </a:r>
          </a:p>
        </p:txBody>
      </p:sp>
      <p:sp>
        <p:nvSpPr>
          <p:cNvPr id="3" name="Subtitle 2">
            <a:extLst>
              <a:ext uri="{FF2B5EF4-FFF2-40B4-BE49-F238E27FC236}">
                <a16:creationId xmlns:a16="http://schemas.microsoft.com/office/drawing/2014/main" id="{19390D1A-CCDF-4B44-9872-F57605C31870}"/>
              </a:ext>
            </a:extLst>
          </p:cNvPr>
          <p:cNvSpPr>
            <a:spLocks noGrp="1"/>
          </p:cNvSpPr>
          <p:nvPr>
            <p:ph type="subTitle" idx="1"/>
          </p:nvPr>
        </p:nvSpPr>
        <p:spPr>
          <a:xfrm>
            <a:off x="235670" y="4050833"/>
            <a:ext cx="9038333" cy="1646302"/>
          </a:xfrm>
        </p:spPr>
        <p:txBody>
          <a:bodyPr>
            <a:norm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punctuate accurately</a:t>
            </a:r>
          </a:p>
          <a:p>
            <a:pPr algn="l"/>
            <a:r>
              <a:rPr lang="en-GB" sz="2100" dirty="0">
                <a:latin typeface="Comic Sans MS" panose="030F0702030302020204" pitchFamily="66" charset="0"/>
              </a:rPr>
              <a:t>C: Persuasive Writing</a:t>
            </a:r>
          </a:p>
          <a:p>
            <a:endParaRPr lang="en-GB" sz="2100" dirty="0"/>
          </a:p>
        </p:txBody>
      </p:sp>
    </p:spTree>
    <p:extLst>
      <p:ext uri="{BB962C8B-B14F-4D97-AF65-F5344CB8AC3E}">
        <p14:creationId xmlns:p14="http://schemas.microsoft.com/office/powerpoint/2010/main" val="7705243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7014E-0F6B-4E1F-B070-FE0EAB089996}"/>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BCA2FAAF-B577-4A13-9A3F-F06AABB606AB}"/>
              </a:ext>
            </a:extLst>
          </p:cNvPr>
          <p:cNvSpPr>
            <a:spLocks noGrp="1"/>
          </p:cNvSpPr>
          <p:nvPr>
            <p:ph idx="1"/>
          </p:nvPr>
        </p:nvSpPr>
        <p:spPr/>
        <p:txBody>
          <a:bodyPr>
            <a:normAutofit/>
          </a:bodyPr>
          <a:lstStyle/>
          <a:p>
            <a:r>
              <a:rPr lang="en-GB" sz="2100" dirty="0">
                <a:latin typeface="Comic Sans MS" panose="030F0702030302020204" pitchFamily="66" charset="0"/>
              </a:rPr>
              <a:t>Watch:</a:t>
            </a:r>
          </a:p>
          <a:p>
            <a:r>
              <a:rPr lang="en-GB" sz="2100" dirty="0">
                <a:latin typeface="Comic Sans MS" panose="030F0702030302020204" pitchFamily="66" charset="0"/>
                <a:hlinkClick r:id="rId2"/>
              </a:rPr>
              <a:t>https://www.youtube.com/watch?v=CtqO6wcuhOw</a:t>
            </a:r>
            <a:r>
              <a:rPr lang="en-GB" sz="2100" dirty="0">
                <a:latin typeface="Comic Sans MS" panose="030F0702030302020204" pitchFamily="66" charset="0"/>
              </a:rPr>
              <a:t> </a:t>
            </a:r>
          </a:p>
          <a:p>
            <a:r>
              <a:rPr lang="en-GB" sz="2100" dirty="0">
                <a:latin typeface="Comic Sans MS" panose="030F0702030302020204" pitchFamily="66" charset="0"/>
                <a:hlinkClick r:id="rId3"/>
              </a:rPr>
              <a:t>https://www.youtube.com/watch?v=5lwMQYxm23U&amp;list=PL_yW5gr0lcwW3bfb0bTXEhhRs09ie-kX3&amp;index=8</a:t>
            </a:r>
            <a:r>
              <a:rPr lang="en-GB" sz="2100" dirty="0">
                <a:latin typeface="Comic Sans MS" panose="030F0702030302020204" pitchFamily="66" charset="0"/>
              </a:rPr>
              <a:t> </a:t>
            </a:r>
          </a:p>
          <a:p>
            <a:endParaRPr lang="en-GB" sz="2100" dirty="0">
              <a:latin typeface="Comic Sans MS" panose="030F0702030302020204" pitchFamily="66" charset="0"/>
            </a:endParaRPr>
          </a:p>
          <a:p>
            <a:r>
              <a:rPr lang="en-GB" sz="2100" dirty="0">
                <a:latin typeface="Comic Sans MS" panose="030F0702030302020204" pitchFamily="66" charset="0"/>
              </a:rPr>
              <a:t>Create a list of the descriptive phrases used to describe food.</a:t>
            </a:r>
          </a:p>
        </p:txBody>
      </p:sp>
    </p:spTree>
    <p:extLst>
      <p:ext uri="{BB962C8B-B14F-4D97-AF65-F5344CB8AC3E}">
        <p14:creationId xmlns:p14="http://schemas.microsoft.com/office/powerpoint/2010/main" val="25806696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D805F-8724-41D1-8874-3315B7708810}"/>
              </a:ext>
            </a:extLst>
          </p:cNvPr>
          <p:cNvSpPr>
            <a:spLocks noGrp="1"/>
          </p:cNvSpPr>
          <p:nvPr>
            <p:ph type="title"/>
          </p:nvPr>
        </p:nvSpPr>
        <p:spPr>
          <a:xfrm>
            <a:off x="5784111" y="2255875"/>
            <a:ext cx="3955312" cy="2346251"/>
          </a:xfrm>
        </p:spPr>
        <p:txBody>
          <a:bodyPr>
            <a:noAutofit/>
          </a:bodyPr>
          <a:lstStyle/>
          <a:p>
            <a:pPr algn="ctr"/>
            <a:r>
              <a:rPr lang="en-GB" sz="5400" dirty="0">
                <a:latin typeface="Comic Sans MS" panose="030F0702030302020204" pitchFamily="66" charset="0"/>
              </a:rPr>
              <a:t>Sensory Description</a:t>
            </a:r>
          </a:p>
        </p:txBody>
      </p:sp>
      <p:graphicFrame>
        <p:nvGraphicFramePr>
          <p:cNvPr id="5" name="Table 4">
            <a:extLst>
              <a:ext uri="{FF2B5EF4-FFF2-40B4-BE49-F238E27FC236}">
                <a16:creationId xmlns:a16="http://schemas.microsoft.com/office/drawing/2014/main" id="{85FB5D4B-B4CA-44CE-8C4E-10C532521F7C}"/>
              </a:ext>
            </a:extLst>
          </p:cNvPr>
          <p:cNvGraphicFramePr>
            <a:graphicFrameLocks noGrp="1"/>
          </p:cNvGraphicFramePr>
          <p:nvPr>
            <p:extLst>
              <p:ext uri="{D42A27DB-BD31-4B8C-83A1-F6EECF244321}">
                <p14:modId xmlns:p14="http://schemas.microsoft.com/office/powerpoint/2010/main" val="1054486650"/>
              </p:ext>
            </p:extLst>
          </p:nvPr>
        </p:nvGraphicFramePr>
        <p:xfrm>
          <a:off x="516606" y="31189"/>
          <a:ext cx="4980424" cy="6826811"/>
        </p:xfrm>
        <a:graphic>
          <a:graphicData uri="http://schemas.openxmlformats.org/drawingml/2006/table">
            <a:tbl>
              <a:tblPr firstRow="1" firstCol="1" bandRow="1" bandCol="1">
                <a:tableStyleId>{0505E3EF-67EA-436B-97B2-0124C06EBD24}</a:tableStyleId>
              </a:tblPr>
              <a:tblGrid>
                <a:gridCol w="1245106">
                  <a:extLst>
                    <a:ext uri="{9D8B030D-6E8A-4147-A177-3AD203B41FA5}">
                      <a16:colId xmlns:a16="http://schemas.microsoft.com/office/drawing/2014/main" val="2727029585"/>
                    </a:ext>
                  </a:extLst>
                </a:gridCol>
                <a:gridCol w="1245106">
                  <a:extLst>
                    <a:ext uri="{9D8B030D-6E8A-4147-A177-3AD203B41FA5}">
                      <a16:colId xmlns:a16="http://schemas.microsoft.com/office/drawing/2014/main" val="211454822"/>
                    </a:ext>
                  </a:extLst>
                </a:gridCol>
                <a:gridCol w="1245106">
                  <a:extLst>
                    <a:ext uri="{9D8B030D-6E8A-4147-A177-3AD203B41FA5}">
                      <a16:colId xmlns:a16="http://schemas.microsoft.com/office/drawing/2014/main" val="3438893717"/>
                    </a:ext>
                  </a:extLst>
                </a:gridCol>
                <a:gridCol w="1245106">
                  <a:extLst>
                    <a:ext uri="{9D8B030D-6E8A-4147-A177-3AD203B41FA5}">
                      <a16:colId xmlns:a16="http://schemas.microsoft.com/office/drawing/2014/main" val="2770813665"/>
                    </a:ext>
                  </a:extLst>
                </a:gridCol>
              </a:tblGrid>
              <a:tr h="326227">
                <a:tc>
                  <a:txBody>
                    <a:bodyPr/>
                    <a:lstStyle/>
                    <a:p>
                      <a:pPr algn="ctr">
                        <a:spcAft>
                          <a:spcPts val="0"/>
                        </a:spcAft>
                      </a:pPr>
                      <a:r>
                        <a:rPr lang="en-GB" sz="1600" b="1" dirty="0">
                          <a:effectLst/>
                          <a:latin typeface="Comic Sans MS" panose="030F0702030302020204" pitchFamily="66" charset="0"/>
                        </a:rPr>
                        <a:t>Appearance</a:t>
                      </a:r>
                      <a:endParaRPr lang="en-GB" sz="1600" b="1" dirty="0">
                        <a:effectLst/>
                        <a:latin typeface="Comic Sans MS" panose="030F0702030302020204" pitchFamily="66" charset="0"/>
                        <a:ea typeface="Cambria" panose="02040503050406030204" pitchFamily="18" charset="0"/>
                        <a:cs typeface="Times New Roman" panose="02020603050405020304" pitchFamily="18" charset="0"/>
                      </a:endParaRPr>
                    </a:p>
                  </a:txBody>
                  <a:tcPr marL="44107" marR="44107" marT="0" marB="0"/>
                </a:tc>
                <a:tc>
                  <a:txBody>
                    <a:bodyPr/>
                    <a:lstStyle/>
                    <a:p>
                      <a:pPr algn="ctr">
                        <a:spcAft>
                          <a:spcPts val="0"/>
                        </a:spcAft>
                      </a:pPr>
                      <a:r>
                        <a:rPr lang="en-GB" sz="1600" b="1" dirty="0">
                          <a:effectLst/>
                          <a:latin typeface="Comic Sans MS" panose="030F0702030302020204" pitchFamily="66" charset="0"/>
                        </a:rPr>
                        <a:t>Aroma</a:t>
                      </a:r>
                      <a:endParaRPr lang="en-GB" sz="1600" b="1" dirty="0">
                        <a:effectLst/>
                        <a:latin typeface="Comic Sans MS" panose="030F0702030302020204" pitchFamily="66" charset="0"/>
                        <a:ea typeface="Cambria" panose="02040503050406030204" pitchFamily="18" charset="0"/>
                        <a:cs typeface="Times New Roman" panose="02020603050405020304" pitchFamily="18" charset="0"/>
                      </a:endParaRPr>
                    </a:p>
                  </a:txBody>
                  <a:tcPr marL="44107" marR="44107" marT="0" marB="0"/>
                </a:tc>
                <a:tc>
                  <a:txBody>
                    <a:bodyPr/>
                    <a:lstStyle/>
                    <a:p>
                      <a:pPr algn="ctr">
                        <a:spcAft>
                          <a:spcPts val="0"/>
                        </a:spcAft>
                      </a:pPr>
                      <a:r>
                        <a:rPr lang="en-GB" sz="1600" b="1">
                          <a:effectLst/>
                          <a:latin typeface="Comic Sans MS" panose="030F0702030302020204" pitchFamily="66" charset="0"/>
                        </a:rPr>
                        <a:t>Flavour</a:t>
                      </a:r>
                      <a:endParaRPr lang="en-GB" sz="1600" b="1">
                        <a:effectLst/>
                        <a:latin typeface="Comic Sans MS" panose="030F0702030302020204" pitchFamily="66" charset="0"/>
                        <a:ea typeface="Cambria" panose="02040503050406030204" pitchFamily="18" charset="0"/>
                        <a:cs typeface="Times New Roman" panose="02020603050405020304" pitchFamily="18" charset="0"/>
                      </a:endParaRPr>
                    </a:p>
                  </a:txBody>
                  <a:tcPr marL="44107" marR="44107" marT="0" marB="0"/>
                </a:tc>
                <a:tc>
                  <a:txBody>
                    <a:bodyPr/>
                    <a:lstStyle/>
                    <a:p>
                      <a:pPr algn="ctr">
                        <a:spcAft>
                          <a:spcPts val="0"/>
                        </a:spcAft>
                      </a:pPr>
                      <a:r>
                        <a:rPr lang="en-GB" sz="1600" b="1" dirty="0">
                          <a:effectLst/>
                          <a:latin typeface="Comic Sans MS" panose="030F0702030302020204" pitchFamily="66" charset="0"/>
                        </a:rPr>
                        <a:t>Texture</a:t>
                      </a:r>
                      <a:endParaRPr lang="en-GB" sz="1600" b="1" dirty="0">
                        <a:effectLst/>
                        <a:latin typeface="Comic Sans MS" panose="030F0702030302020204" pitchFamily="66" charset="0"/>
                        <a:ea typeface="Cambria" panose="02040503050406030204" pitchFamily="18" charset="0"/>
                        <a:cs typeface="Times New Roman" panose="02020603050405020304" pitchFamily="18" charset="0"/>
                      </a:endParaRPr>
                    </a:p>
                  </a:txBody>
                  <a:tcPr marL="44107" marR="44107" marT="0" marB="0"/>
                </a:tc>
                <a:extLst>
                  <a:ext uri="{0D108BD9-81ED-4DB2-BD59-A6C34878D82A}">
                    <a16:rowId xmlns:a16="http://schemas.microsoft.com/office/drawing/2014/main" val="3869344452"/>
                  </a:ext>
                </a:extLst>
              </a:tr>
              <a:tr h="6500584">
                <a:tc>
                  <a:txBody>
                    <a:bodyPr/>
                    <a:lstStyle/>
                    <a:p>
                      <a:pPr algn="ctr">
                        <a:spcAft>
                          <a:spcPts val="0"/>
                        </a:spcAft>
                      </a:pPr>
                      <a:r>
                        <a:rPr lang="en-GB" sz="1400" b="0" dirty="0">
                          <a:effectLst/>
                          <a:latin typeface="Comic Sans MS" panose="030F0702030302020204" pitchFamily="66" charset="0"/>
                        </a:rPr>
                        <a:t>Appetising</a:t>
                      </a:r>
                    </a:p>
                    <a:p>
                      <a:pPr algn="ctr">
                        <a:spcAft>
                          <a:spcPts val="0"/>
                        </a:spcAft>
                      </a:pPr>
                      <a:r>
                        <a:rPr lang="en-GB" sz="1400" b="0" dirty="0">
                          <a:effectLst/>
                          <a:latin typeface="Comic Sans MS" panose="030F0702030302020204" pitchFamily="66" charset="0"/>
                        </a:rPr>
                        <a:t>Attractive</a:t>
                      </a:r>
                    </a:p>
                    <a:p>
                      <a:pPr algn="ctr">
                        <a:spcAft>
                          <a:spcPts val="0"/>
                        </a:spcAft>
                      </a:pPr>
                      <a:r>
                        <a:rPr lang="en-GB" sz="1400" b="0" dirty="0">
                          <a:effectLst/>
                          <a:latin typeface="Comic Sans MS" panose="030F0702030302020204" pitchFamily="66" charset="0"/>
                        </a:rPr>
                        <a:t>Bright</a:t>
                      </a:r>
                    </a:p>
                    <a:p>
                      <a:pPr algn="ctr">
                        <a:spcAft>
                          <a:spcPts val="0"/>
                        </a:spcAft>
                      </a:pPr>
                      <a:r>
                        <a:rPr lang="en-GB" sz="1400" b="0" dirty="0">
                          <a:effectLst/>
                          <a:latin typeface="Comic Sans MS" panose="030F0702030302020204" pitchFamily="66" charset="0"/>
                        </a:rPr>
                        <a:t>Browned</a:t>
                      </a:r>
                    </a:p>
                    <a:p>
                      <a:pPr algn="ctr">
                        <a:spcAft>
                          <a:spcPts val="0"/>
                        </a:spcAft>
                      </a:pPr>
                      <a:r>
                        <a:rPr lang="en-GB" sz="1400" b="0" dirty="0">
                          <a:effectLst/>
                          <a:latin typeface="Comic Sans MS" panose="030F0702030302020204" pitchFamily="66" charset="0"/>
                        </a:rPr>
                        <a:t>Bubbly</a:t>
                      </a:r>
                    </a:p>
                    <a:p>
                      <a:pPr algn="ctr">
                        <a:spcAft>
                          <a:spcPts val="0"/>
                        </a:spcAft>
                      </a:pPr>
                      <a:r>
                        <a:rPr lang="en-GB" sz="1400" b="0" dirty="0">
                          <a:effectLst/>
                          <a:latin typeface="Comic Sans MS" panose="030F0702030302020204" pitchFamily="66" charset="0"/>
                        </a:rPr>
                        <a:t>Chunky</a:t>
                      </a:r>
                    </a:p>
                    <a:p>
                      <a:pPr algn="ctr">
                        <a:spcAft>
                          <a:spcPts val="0"/>
                        </a:spcAft>
                      </a:pPr>
                      <a:r>
                        <a:rPr lang="en-GB" sz="1400" b="0" dirty="0">
                          <a:effectLst/>
                          <a:latin typeface="Comic Sans MS" panose="030F0702030302020204" pitchFamily="66" charset="0"/>
                        </a:rPr>
                        <a:t>Clear</a:t>
                      </a:r>
                    </a:p>
                    <a:p>
                      <a:pPr algn="ctr">
                        <a:spcAft>
                          <a:spcPts val="0"/>
                        </a:spcAft>
                      </a:pPr>
                      <a:r>
                        <a:rPr lang="en-GB" sz="1400" b="0" dirty="0">
                          <a:effectLst/>
                          <a:latin typeface="Comic Sans MS" panose="030F0702030302020204" pitchFamily="66" charset="0"/>
                        </a:rPr>
                        <a:t>Cloudy</a:t>
                      </a:r>
                    </a:p>
                    <a:p>
                      <a:pPr algn="ctr">
                        <a:spcAft>
                          <a:spcPts val="0"/>
                        </a:spcAft>
                      </a:pPr>
                      <a:r>
                        <a:rPr lang="en-GB" sz="1400" b="0" dirty="0">
                          <a:effectLst/>
                          <a:latin typeface="Comic Sans MS" panose="030F0702030302020204" pitchFamily="66" charset="0"/>
                        </a:rPr>
                        <a:t>Colourful</a:t>
                      </a:r>
                    </a:p>
                    <a:p>
                      <a:pPr algn="ctr">
                        <a:spcAft>
                          <a:spcPts val="0"/>
                        </a:spcAft>
                      </a:pPr>
                      <a:r>
                        <a:rPr lang="en-GB" sz="1400" b="0" dirty="0">
                          <a:effectLst/>
                          <a:latin typeface="Comic Sans MS" panose="030F0702030302020204" pitchFamily="66" charset="0"/>
                        </a:rPr>
                        <a:t>Crisp</a:t>
                      </a:r>
                    </a:p>
                    <a:p>
                      <a:pPr algn="ctr">
                        <a:spcAft>
                          <a:spcPts val="0"/>
                        </a:spcAft>
                      </a:pPr>
                      <a:r>
                        <a:rPr lang="en-GB" sz="1400" b="0" dirty="0">
                          <a:effectLst/>
                          <a:latin typeface="Comic Sans MS" panose="030F0702030302020204" pitchFamily="66" charset="0"/>
                        </a:rPr>
                        <a:t>Crumbly</a:t>
                      </a:r>
                    </a:p>
                    <a:p>
                      <a:pPr algn="ctr">
                        <a:spcAft>
                          <a:spcPts val="0"/>
                        </a:spcAft>
                      </a:pPr>
                      <a:r>
                        <a:rPr lang="en-GB" sz="1400" b="0" dirty="0">
                          <a:effectLst/>
                          <a:latin typeface="Comic Sans MS" panose="030F0702030302020204" pitchFamily="66" charset="0"/>
                        </a:rPr>
                        <a:t>Delicate</a:t>
                      </a:r>
                    </a:p>
                    <a:p>
                      <a:pPr algn="ctr">
                        <a:spcAft>
                          <a:spcPts val="0"/>
                        </a:spcAft>
                      </a:pPr>
                      <a:r>
                        <a:rPr lang="en-GB" sz="1400" b="0" dirty="0">
                          <a:effectLst/>
                          <a:latin typeface="Comic Sans MS" panose="030F0702030302020204" pitchFamily="66" charset="0"/>
                        </a:rPr>
                        <a:t>Dry</a:t>
                      </a:r>
                    </a:p>
                    <a:p>
                      <a:pPr algn="ctr">
                        <a:spcAft>
                          <a:spcPts val="0"/>
                        </a:spcAft>
                      </a:pPr>
                      <a:r>
                        <a:rPr lang="en-GB" sz="1400" b="0" dirty="0">
                          <a:effectLst/>
                          <a:latin typeface="Comic Sans MS" panose="030F0702030302020204" pitchFamily="66" charset="0"/>
                        </a:rPr>
                        <a:t>Fancy</a:t>
                      </a:r>
                    </a:p>
                    <a:p>
                      <a:pPr algn="ctr">
                        <a:spcAft>
                          <a:spcPts val="0"/>
                        </a:spcAft>
                      </a:pPr>
                      <a:r>
                        <a:rPr lang="en-GB" sz="1400" b="0" dirty="0">
                          <a:effectLst/>
                          <a:latin typeface="Comic Sans MS" panose="030F0702030302020204" pitchFamily="66" charset="0"/>
                        </a:rPr>
                        <a:t>Firm</a:t>
                      </a:r>
                    </a:p>
                    <a:p>
                      <a:pPr algn="ctr">
                        <a:spcAft>
                          <a:spcPts val="0"/>
                        </a:spcAft>
                      </a:pPr>
                      <a:r>
                        <a:rPr lang="en-GB" sz="1400" b="0" dirty="0">
                          <a:effectLst/>
                          <a:latin typeface="Comic Sans MS" panose="030F0702030302020204" pitchFamily="66" charset="0"/>
                        </a:rPr>
                        <a:t>Flaky</a:t>
                      </a:r>
                    </a:p>
                    <a:p>
                      <a:pPr algn="ctr">
                        <a:spcAft>
                          <a:spcPts val="0"/>
                        </a:spcAft>
                      </a:pPr>
                      <a:r>
                        <a:rPr lang="en-GB" sz="1400" b="0" dirty="0">
                          <a:effectLst/>
                          <a:latin typeface="Comic Sans MS" panose="030F0702030302020204" pitchFamily="66" charset="0"/>
                        </a:rPr>
                        <a:t>Flat</a:t>
                      </a:r>
                    </a:p>
                    <a:p>
                      <a:pPr algn="ctr">
                        <a:spcAft>
                          <a:spcPts val="0"/>
                        </a:spcAft>
                      </a:pPr>
                      <a:r>
                        <a:rPr lang="en-GB" sz="1400" b="0" dirty="0">
                          <a:effectLst/>
                          <a:latin typeface="Comic Sans MS" panose="030F0702030302020204" pitchFamily="66" charset="0"/>
                        </a:rPr>
                        <a:t>Fluffy</a:t>
                      </a:r>
                    </a:p>
                    <a:p>
                      <a:pPr algn="ctr">
                        <a:spcAft>
                          <a:spcPts val="0"/>
                        </a:spcAft>
                      </a:pPr>
                      <a:r>
                        <a:rPr lang="en-GB" sz="1400" b="0" dirty="0">
                          <a:effectLst/>
                          <a:latin typeface="Comic Sans MS" panose="030F0702030302020204" pitchFamily="66" charset="0"/>
                        </a:rPr>
                        <a:t>Foamy</a:t>
                      </a:r>
                    </a:p>
                    <a:p>
                      <a:pPr algn="ctr">
                        <a:spcAft>
                          <a:spcPts val="0"/>
                        </a:spcAft>
                      </a:pPr>
                      <a:r>
                        <a:rPr lang="en-GB" sz="1400" b="0" dirty="0">
                          <a:effectLst/>
                          <a:latin typeface="Comic Sans MS" panose="030F0702030302020204" pitchFamily="66" charset="0"/>
                        </a:rPr>
                        <a:t>Fresh</a:t>
                      </a:r>
                    </a:p>
                    <a:p>
                      <a:pPr algn="ctr">
                        <a:spcAft>
                          <a:spcPts val="0"/>
                        </a:spcAft>
                      </a:pPr>
                      <a:r>
                        <a:rPr lang="en-GB" sz="1400" b="0" dirty="0">
                          <a:effectLst/>
                          <a:latin typeface="Comic Sans MS" panose="030F0702030302020204" pitchFamily="66" charset="0"/>
                        </a:rPr>
                        <a:t>Golden</a:t>
                      </a:r>
                    </a:p>
                    <a:p>
                      <a:pPr algn="ctr">
                        <a:spcAft>
                          <a:spcPts val="0"/>
                        </a:spcAft>
                      </a:pPr>
                      <a:r>
                        <a:rPr lang="en-GB" sz="1400" b="0" dirty="0">
                          <a:effectLst/>
                          <a:latin typeface="Comic Sans MS" panose="030F0702030302020204" pitchFamily="66" charset="0"/>
                        </a:rPr>
                        <a:t>Greasy</a:t>
                      </a:r>
                    </a:p>
                    <a:p>
                      <a:pPr algn="ctr">
                        <a:spcAft>
                          <a:spcPts val="0"/>
                        </a:spcAft>
                      </a:pPr>
                      <a:r>
                        <a:rPr lang="en-GB" sz="1400" b="0" dirty="0">
                          <a:effectLst/>
                          <a:latin typeface="Comic Sans MS" panose="030F0702030302020204" pitchFamily="66" charset="0"/>
                        </a:rPr>
                        <a:t>Healthy</a:t>
                      </a:r>
                    </a:p>
                    <a:p>
                      <a:pPr algn="ctr">
                        <a:spcAft>
                          <a:spcPts val="0"/>
                        </a:spcAft>
                      </a:pPr>
                      <a:r>
                        <a:rPr lang="en-GB" sz="1400" b="0" dirty="0">
                          <a:effectLst/>
                          <a:latin typeface="Comic Sans MS" panose="030F0702030302020204" pitchFamily="66" charset="0"/>
                        </a:rPr>
                        <a:t>Hot</a:t>
                      </a:r>
                    </a:p>
                    <a:p>
                      <a:pPr algn="ctr">
                        <a:spcAft>
                          <a:spcPts val="0"/>
                        </a:spcAft>
                      </a:pPr>
                      <a:r>
                        <a:rPr lang="en-GB" sz="1400" b="0" dirty="0">
                          <a:effectLst/>
                          <a:latin typeface="Comic Sans MS" panose="030F0702030302020204" pitchFamily="66" charset="0"/>
                        </a:rPr>
                        <a:t>Moist</a:t>
                      </a:r>
                    </a:p>
                    <a:p>
                      <a:pPr algn="ctr">
                        <a:spcAft>
                          <a:spcPts val="0"/>
                        </a:spcAft>
                      </a:pPr>
                      <a:r>
                        <a:rPr lang="en-GB" sz="1400" b="0" dirty="0">
                          <a:effectLst/>
                          <a:latin typeface="Comic Sans MS" panose="030F0702030302020204" pitchFamily="66" charset="0"/>
                        </a:rPr>
                        <a:t>Mushy</a:t>
                      </a:r>
                    </a:p>
                    <a:p>
                      <a:pPr algn="ctr">
                        <a:spcAft>
                          <a:spcPts val="0"/>
                        </a:spcAft>
                      </a:pPr>
                      <a:r>
                        <a:rPr lang="en-GB" sz="1400" b="0" dirty="0">
                          <a:effectLst/>
                          <a:latin typeface="Comic Sans MS" panose="030F0702030302020204" pitchFamily="66" charset="0"/>
                        </a:rPr>
                        <a:t>Nutritious</a:t>
                      </a:r>
                    </a:p>
                    <a:p>
                      <a:pPr algn="ctr">
                        <a:spcAft>
                          <a:spcPts val="0"/>
                        </a:spcAft>
                      </a:pPr>
                      <a:r>
                        <a:rPr lang="en-GB" sz="1400" b="0" dirty="0">
                          <a:effectLst/>
                          <a:latin typeface="Comic Sans MS" panose="030F0702030302020204" pitchFamily="66" charset="0"/>
                        </a:rPr>
                        <a:t>Smooth</a:t>
                      </a:r>
                    </a:p>
                    <a:p>
                      <a:pPr algn="ctr">
                        <a:spcAft>
                          <a:spcPts val="0"/>
                        </a:spcAft>
                      </a:pPr>
                      <a:r>
                        <a:rPr lang="en-GB" sz="1400" b="0" dirty="0">
                          <a:effectLst/>
                          <a:latin typeface="Comic Sans MS" panose="030F0702030302020204" pitchFamily="66" charset="0"/>
                        </a:rPr>
                        <a:t>Sticky</a:t>
                      </a:r>
                      <a:endParaRPr lang="en-GB" sz="1400" b="0" dirty="0">
                        <a:effectLst/>
                        <a:latin typeface="Comic Sans MS" panose="030F0702030302020204" pitchFamily="66" charset="0"/>
                        <a:ea typeface="Cambria" panose="02040503050406030204" pitchFamily="18" charset="0"/>
                        <a:cs typeface="Times New Roman" panose="02020603050405020304" pitchFamily="18" charset="0"/>
                      </a:endParaRPr>
                    </a:p>
                  </a:txBody>
                  <a:tcPr marL="44107" marR="44107" marT="0" marB="0"/>
                </a:tc>
                <a:tc>
                  <a:txBody>
                    <a:bodyPr/>
                    <a:lstStyle/>
                    <a:p>
                      <a:pPr algn="ctr">
                        <a:spcAft>
                          <a:spcPts val="0"/>
                        </a:spcAft>
                      </a:pPr>
                      <a:r>
                        <a:rPr lang="en-GB" sz="1400" b="0" dirty="0">
                          <a:effectLst/>
                          <a:latin typeface="Comic Sans MS" panose="030F0702030302020204" pitchFamily="66" charset="0"/>
                        </a:rPr>
                        <a:t>Aromatic</a:t>
                      </a:r>
                    </a:p>
                    <a:p>
                      <a:pPr algn="ctr">
                        <a:spcAft>
                          <a:spcPts val="0"/>
                        </a:spcAft>
                      </a:pPr>
                      <a:r>
                        <a:rPr lang="en-GB" sz="1400" b="0" dirty="0">
                          <a:effectLst/>
                          <a:latin typeface="Comic Sans MS" panose="030F0702030302020204" pitchFamily="66" charset="0"/>
                        </a:rPr>
                        <a:t>Cheesy</a:t>
                      </a:r>
                    </a:p>
                    <a:p>
                      <a:pPr algn="ctr">
                        <a:spcAft>
                          <a:spcPts val="0"/>
                        </a:spcAft>
                      </a:pPr>
                      <a:r>
                        <a:rPr lang="en-GB" sz="1400" b="0" dirty="0">
                          <a:effectLst/>
                          <a:latin typeface="Comic Sans MS" panose="030F0702030302020204" pitchFamily="66" charset="0"/>
                        </a:rPr>
                        <a:t>Citrus</a:t>
                      </a:r>
                    </a:p>
                    <a:p>
                      <a:pPr algn="ctr">
                        <a:spcAft>
                          <a:spcPts val="0"/>
                        </a:spcAft>
                      </a:pPr>
                      <a:r>
                        <a:rPr lang="en-GB" sz="1400" b="0" dirty="0">
                          <a:effectLst/>
                          <a:latin typeface="Comic Sans MS" panose="030F0702030302020204" pitchFamily="66" charset="0"/>
                        </a:rPr>
                        <a:t>Floral</a:t>
                      </a:r>
                    </a:p>
                    <a:p>
                      <a:pPr algn="ctr">
                        <a:spcAft>
                          <a:spcPts val="0"/>
                        </a:spcAft>
                      </a:pPr>
                      <a:r>
                        <a:rPr lang="en-GB" sz="1400" b="0" dirty="0">
                          <a:effectLst/>
                          <a:latin typeface="Comic Sans MS" panose="030F0702030302020204" pitchFamily="66" charset="0"/>
                        </a:rPr>
                        <a:t>Fragrant</a:t>
                      </a:r>
                    </a:p>
                    <a:p>
                      <a:pPr algn="ctr">
                        <a:spcAft>
                          <a:spcPts val="0"/>
                        </a:spcAft>
                      </a:pPr>
                      <a:r>
                        <a:rPr lang="en-GB" sz="1400" b="0" dirty="0">
                          <a:effectLst/>
                          <a:latin typeface="Comic Sans MS" panose="030F0702030302020204" pitchFamily="66" charset="0"/>
                        </a:rPr>
                        <a:t>Fresh</a:t>
                      </a:r>
                    </a:p>
                    <a:p>
                      <a:pPr algn="ctr">
                        <a:spcAft>
                          <a:spcPts val="0"/>
                        </a:spcAft>
                      </a:pPr>
                      <a:r>
                        <a:rPr lang="en-GB" sz="1400" b="0" dirty="0">
                          <a:effectLst/>
                          <a:latin typeface="Comic Sans MS" panose="030F0702030302020204" pitchFamily="66" charset="0"/>
                        </a:rPr>
                        <a:t>Lemony</a:t>
                      </a:r>
                    </a:p>
                    <a:p>
                      <a:pPr algn="ctr">
                        <a:spcAft>
                          <a:spcPts val="0"/>
                        </a:spcAft>
                      </a:pPr>
                      <a:r>
                        <a:rPr lang="en-GB" sz="1400" b="0" dirty="0">
                          <a:effectLst/>
                          <a:latin typeface="Comic Sans MS" panose="030F0702030302020204" pitchFamily="66" charset="0"/>
                        </a:rPr>
                        <a:t>Mild</a:t>
                      </a:r>
                    </a:p>
                    <a:p>
                      <a:pPr algn="ctr">
                        <a:spcAft>
                          <a:spcPts val="0"/>
                        </a:spcAft>
                      </a:pPr>
                      <a:r>
                        <a:rPr lang="en-GB" sz="1400" b="0" dirty="0">
                          <a:effectLst/>
                          <a:latin typeface="Comic Sans MS" panose="030F0702030302020204" pitchFamily="66" charset="0"/>
                        </a:rPr>
                        <a:t>Minty</a:t>
                      </a:r>
                    </a:p>
                    <a:p>
                      <a:pPr algn="ctr">
                        <a:spcAft>
                          <a:spcPts val="0"/>
                        </a:spcAft>
                      </a:pPr>
                      <a:r>
                        <a:rPr lang="en-GB" sz="1400" b="0" dirty="0">
                          <a:effectLst/>
                          <a:latin typeface="Comic Sans MS" panose="030F0702030302020204" pitchFamily="66" charset="0"/>
                        </a:rPr>
                        <a:t>Pungent</a:t>
                      </a:r>
                    </a:p>
                    <a:p>
                      <a:pPr algn="ctr">
                        <a:spcAft>
                          <a:spcPts val="0"/>
                        </a:spcAft>
                      </a:pPr>
                      <a:r>
                        <a:rPr lang="en-GB" sz="1400" b="0" dirty="0">
                          <a:effectLst/>
                          <a:latin typeface="Comic Sans MS" panose="030F0702030302020204" pitchFamily="66" charset="0"/>
                        </a:rPr>
                        <a:t>Savoury</a:t>
                      </a:r>
                    </a:p>
                    <a:p>
                      <a:pPr algn="ctr">
                        <a:spcAft>
                          <a:spcPts val="0"/>
                        </a:spcAft>
                      </a:pPr>
                      <a:r>
                        <a:rPr lang="en-GB" sz="1400" b="0" dirty="0">
                          <a:effectLst/>
                          <a:latin typeface="Comic Sans MS" panose="030F0702030302020204" pitchFamily="66" charset="0"/>
                        </a:rPr>
                        <a:t>Scented</a:t>
                      </a:r>
                    </a:p>
                    <a:p>
                      <a:pPr algn="ctr">
                        <a:spcAft>
                          <a:spcPts val="0"/>
                        </a:spcAft>
                      </a:pPr>
                      <a:r>
                        <a:rPr lang="en-GB" sz="1400" b="0" dirty="0">
                          <a:effectLst/>
                          <a:latin typeface="Comic Sans MS" panose="030F0702030302020204" pitchFamily="66" charset="0"/>
                        </a:rPr>
                        <a:t>Spicy</a:t>
                      </a:r>
                    </a:p>
                    <a:p>
                      <a:pPr algn="ctr">
                        <a:spcAft>
                          <a:spcPts val="0"/>
                        </a:spcAft>
                      </a:pPr>
                      <a:r>
                        <a:rPr lang="en-GB" sz="1400" b="0" dirty="0">
                          <a:effectLst/>
                          <a:latin typeface="Comic Sans MS" panose="030F0702030302020204" pitchFamily="66" charset="0"/>
                        </a:rPr>
                        <a:t>Sweet</a:t>
                      </a:r>
                    </a:p>
                    <a:p>
                      <a:pPr algn="ctr">
                        <a:spcAft>
                          <a:spcPts val="0"/>
                        </a:spcAft>
                      </a:pPr>
                      <a:r>
                        <a:rPr lang="en-GB" sz="1400" b="0" dirty="0">
                          <a:effectLst/>
                          <a:latin typeface="Comic Sans MS" panose="030F0702030302020204" pitchFamily="66" charset="0"/>
                        </a:rPr>
                        <a:t>Tart</a:t>
                      </a:r>
                    </a:p>
                    <a:p>
                      <a:pPr algn="ctr">
                        <a:spcAft>
                          <a:spcPts val="0"/>
                        </a:spcAft>
                      </a:pPr>
                      <a:r>
                        <a:rPr lang="en-GB" sz="1400" b="0" dirty="0">
                          <a:effectLst/>
                          <a:latin typeface="Comic Sans MS" panose="030F0702030302020204" pitchFamily="66" charset="0"/>
                        </a:rPr>
                        <a:t>Zesty</a:t>
                      </a:r>
                      <a:endParaRPr lang="en-GB" sz="1400" b="0" dirty="0">
                        <a:effectLst/>
                        <a:latin typeface="Comic Sans MS" panose="030F0702030302020204" pitchFamily="66" charset="0"/>
                        <a:ea typeface="Cambria" panose="02040503050406030204" pitchFamily="18" charset="0"/>
                        <a:cs typeface="Times New Roman" panose="02020603050405020304" pitchFamily="18" charset="0"/>
                      </a:endParaRPr>
                    </a:p>
                  </a:txBody>
                  <a:tcPr marL="44107" marR="44107" marT="0" marB="0"/>
                </a:tc>
                <a:tc>
                  <a:txBody>
                    <a:bodyPr/>
                    <a:lstStyle/>
                    <a:p>
                      <a:pPr algn="ctr">
                        <a:spcAft>
                          <a:spcPts val="0"/>
                        </a:spcAft>
                      </a:pPr>
                      <a:r>
                        <a:rPr lang="en-GB" sz="1400" b="0" dirty="0">
                          <a:effectLst/>
                          <a:latin typeface="Comic Sans MS" panose="030F0702030302020204" pitchFamily="66" charset="0"/>
                        </a:rPr>
                        <a:t>Buttery</a:t>
                      </a:r>
                    </a:p>
                    <a:p>
                      <a:pPr algn="ctr">
                        <a:spcAft>
                          <a:spcPts val="0"/>
                        </a:spcAft>
                      </a:pPr>
                      <a:r>
                        <a:rPr lang="en-GB" sz="1400" b="0" dirty="0">
                          <a:effectLst/>
                          <a:latin typeface="Comic Sans MS" panose="030F0702030302020204" pitchFamily="66" charset="0"/>
                        </a:rPr>
                        <a:t>Cheesy</a:t>
                      </a:r>
                    </a:p>
                    <a:p>
                      <a:pPr algn="ctr">
                        <a:spcAft>
                          <a:spcPts val="0"/>
                        </a:spcAft>
                      </a:pPr>
                      <a:r>
                        <a:rPr lang="en-GB" sz="1400" b="0" dirty="0">
                          <a:effectLst/>
                          <a:latin typeface="Comic Sans MS" panose="030F0702030302020204" pitchFamily="66" charset="0"/>
                        </a:rPr>
                        <a:t>Citrus</a:t>
                      </a:r>
                    </a:p>
                    <a:p>
                      <a:pPr algn="ctr">
                        <a:spcAft>
                          <a:spcPts val="0"/>
                        </a:spcAft>
                      </a:pPr>
                      <a:r>
                        <a:rPr lang="en-GB" sz="1400" b="0" dirty="0">
                          <a:effectLst/>
                          <a:latin typeface="Comic Sans MS" panose="030F0702030302020204" pitchFamily="66" charset="0"/>
                        </a:rPr>
                        <a:t>Cool</a:t>
                      </a:r>
                    </a:p>
                    <a:p>
                      <a:pPr algn="ctr">
                        <a:spcAft>
                          <a:spcPts val="0"/>
                        </a:spcAft>
                      </a:pPr>
                      <a:r>
                        <a:rPr lang="en-GB" sz="1400" b="0" dirty="0">
                          <a:effectLst/>
                          <a:latin typeface="Comic Sans MS" panose="030F0702030302020204" pitchFamily="66" charset="0"/>
                        </a:rPr>
                        <a:t>Creamy</a:t>
                      </a:r>
                    </a:p>
                    <a:p>
                      <a:pPr algn="ctr">
                        <a:spcAft>
                          <a:spcPts val="0"/>
                        </a:spcAft>
                      </a:pPr>
                      <a:r>
                        <a:rPr lang="en-GB" sz="1400" b="0" dirty="0">
                          <a:effectLst/>
                          <a:latin typeface="Comic Sans MS" panose="030F0702030302020204" pitchFamily="66" charset="0"/>
                        </a:rPr>
                        <a:t>Flavoursome</a:t>
                      </a:r>
                    </a:p>
                    <a:p>
                      <a:pPr algn="ctr">
                        <a:spcAft>
                          <a:spcPts val="0"/>
                        </a:spcAft>
                      </a:pPr>
                      <a:r>
                        <a:rPr lang="en-GB" sz="1400" b="0" dirty="0">
                          <a:effectLst/>
                          <a:latin typeface="Comic Sans MS" panose="030F0702030302020204" pitchFamily="66" charset="0"/>
                        </a:rPr>
                        <a:t>Fresh</a:t>
                      </a:r>
                    </a:p>
                    <a:p>
                      <a:pPr algn="ctr">
                        <a:spcAft>
                          <a:spcPts val="0"/>
                        </a:spcAft>
                      </a:pPr>
                      <a:r>
                        <a:rPr lang="en-GB" sz="1400" b="0" dirty="0">
                          <a:effectLst/>
                          <a:latin typeface="Comic Sans MS" panose="030F0702030302020204" pitchFamily="66" charset="0"/>
                        </a:rPr>
                        <a:t>Fruity</a:t>
                      </a:r>
                    </a:p>
                    <a:p>
                      <a:pPr algn="ctr">
                        <a:spcAft>
                          <a:spcPts val="0"/>
                        </a:spcAft>
                      </a:pPr>
                      <a:r>
                        <a:rPr lang="en-GB" sz="1400" b="0" dirty="0">
                          <a:effectLst/>
                          <a:latin typeface="Comic Sans MS" panose="030F0702030302020204" pitchFamily="66" charset="0"/>
                        </a:rPr>
                        <a:t>Hot</a:t>
                      </a:r>
                    </a:p>
                    <a:p>
                      <a:pPr algn="ctr">
                        <a:spcAft>
                          <a:spcPts val="0"/>
                        </a:spcAft>
                      </a:pPr>
                      <a:r>
                        <a:rPr lang="en-GB" sz="1400" b="0" dirty="0">
                          <a:effectLst/>
                          <a:latin typeface="Comic Sans MS" panose="030F0702030302020204" pitchFamily="66" charset="0"/>
                        </a:rPr>
                        <a:t>Light</a:t>
                      </a:r>
                    </a:p>
                    <a:p>
                      <a:pPr algn="ctr">
                        <a:spcAft>
                          <a:spcPts val="0"/>
                        </a:spcAft>
                      </a:pPr>
                      <a:r>
                        <a:rPr lang="en-GB" sz="1400" b="0" dirty="0">
                          <a:effectLst/>
                          <a:latin typeface="Comic Sans MS" panose="030F0702030302020204" pitchFamily="66" charset="0"/>
                        </a:rPr>
                        <a:t>Meaty</a:t>
                      </a:r>
                    </a:p>
                    <a:p>
                      <a:pPr algn="ctr">
                        <a:spcAft>
                          <a:spcPts val="0"/>
                        </a:spcAft>
                      </a:pPr>
                      <a:r>
                        <a:rPr lang="en-GB" sz="1400" b="0" dirty="0">
                          <a:effectLst/>
                          <a:latin typeface="Comic Sans MS" panose="030F0702030302020204" pitchFamily="66" charset="0"/>
                        </a:rPr>
                        <a:t>Minty</a:t>
                      </a:r>
                    </a:p>
                    <a:p>
                      <a:pPr algn="ctr">
                        <a:spcAft>
                          <a:spcPts val="0"/>
                        </a:spcAft>
                      </a:pPr>
                      <a:r>
                        <a:rPr lang="en-GB" sz="1400" b="0" dirty="0">
                          <a:effectLst/>
                          <a:latin typeface="Comic Sans MS" panose="030F0702030302020204" pitchFamily="66" charset="0"/>
                        </a:rPr>
                        <a:t>Nutritious</a:t>
                      </a:r>
                    </a:p>
                    <a:p>
                      <a:pPr algn="ctr">
                        <a:spcAft>
                          <a:spcPts val="0"/>
                        </a:spcAft>
                      </a:pPr>
                      <a:r>
                        <a:rPr lang="en-GB" sz="1400" b="0" dirty="0">
                          <a:effectLst/>
                          <a:latin typeface="Comic Sans MS" panose="030F0702030302020204" pitchFamily="66" charset="0"/>
                        </a:rPr>
                        <a:t>Nutty</a:t>
                      </a:r>
                    </a:p>
                    <a:p>
                      <a:pPr algn="ctr">
                        <a:spcAft>
                          <a:spcPts val="0"/>
                        </a:spcAft>
                      </a:pPr>
                      <a:r>
                        <a:rPr lang="en-GB" sz="1400" b="0" dirty="0">
                          <a:effectLst/>
                          <a:latin typeface="Comic Sans MS" panose="030F0702030302020204" pitchFamily="66" charset="0"/>
                        </a:rPr>
                        <a:t>Rich</a:t>
                      </a:r>
                    </a:p>
                    <a:p>
                      <a:pPr algn="ctr">
                        <a:spcAft>
                          <a:spcPts val="0"/>
                        </a:spcAft>
                      </a:pPr>
                      <a:r>
                        <a:rPr lang="en-GB" sz="1400" b="0" dirty="0">
                          <a:effectLst/>
                          <a:latin typeface="Comic Sans MS" panose="030F0702030302020204" pitchFamily="66" charset="0"/>
                        </a:rPr>
                        <a:t>Salty</a:t>
                      </a:r>
                    </a:p>
                    <a:p>
                      <a:pPr algn="ctr">
                        <a:spcAft>
                          <a:spcPts val="0"/>
                        </a:spcAft>
                      </a:pPr>
                      <a:r>
                        <a:rPr lang="en-GB" sz="1400" b="0" dirty="0">
                          <a:effectLst/>
                          <a:latin typeface="Comic Sans MS" panose="030F0702030302020204" pitchFamily="66" charset="0"/>
                        </a:rPr>
                        <a:t>Savoury</a:t>
                      </a:r>
                    </a:p>
                    <a:p>
                      <a:pPr algn="ctr">
                        <a:spcAft>
                          <a:spcPts val="0"/>
                        </a:spcAft>
                      </a:pPr>
                      <a:r>
                        <a:rPr lang="en-GB" sz="1400" b="0" dirty="0">
                          <a:effectLst/>
                          <a:latin typeface="Comic Sans MS" panose="030F0702030302020204" pitchFamily="66" charset="0"/>
                        </a:rPr>
                        <a:t>Sharp</a:t>
                      </a:r>
                    </a:p>
                    <a:p>
                      <a:pPr algn="ctr">
                        <a:spcAft>
                          <a:spcPts val="0"/>
                        </a:spcAft>
                      </a:pPr>
                      <a:r>
                        <a:rPr lang="en-GB" sz="1400" b="0" dirty="0">
                          <a:effectLst/>
                          <a:latin typeface="Comic Sans MS" panose="030F0702030302020204" pitchFamily="66" charset="0"/>
                        </a:rPr>
                        <a:t>Spicy</a:t>
                      </a:r>
                    </a:p>
                    <a:p>
                      <a:pPr algn="ctr">
                        <a:spcAft>
                          <a:spcPts val="0"/>
                        </a:spcAft>
                      </a:pPr>
                      <a:r>
                        <a:rPr lang="en-GB" sz="1400" b="0" dirty="0">
                          <a:effectLst/>
                          <a:latin typeface="Comic Sans MS" panose="030F0702030302020204" pitchFamily="66" charset="0"/>
                        </a:rPr>
                        <a:t>Strong</a:t>
                      </a:r>
                    </a:p>
                    <a:p>
                      <a:pPr algn="ctr">
                        <a:spcAft>
                          <a:spcPts val="0"/>
                        </a:spcAft>
                      </a:pPr>
                      <a:r>
                        <a:rPr lang="en-GB" sz="1400" b="0" dirty="0">
                          <a:effectLst/>
                          <a:latin typeface="Comic Sans MS" panose="030F0702030302020204" pitchFamily="66" charset="0"/>
                        </a:rPr>
                        <a:t>Sweet</a:t>
                      </a:r>
                    </a:p>
                    <a:p>
                      <a:pPr algn="ctr">
                        <a:spcAft>
                          <a:spcPts val="0"/>
                        </a:spcAft>
                      </a:pPr>
                      <a:r>
                        <a:rPr lang="en-GB" sz="1400" b="0" dirty="0">
                          <a:effectLst/>
                          <a:latin typeface="Comic Sans MS" panose="030F0702030302020204" pitchFamily="66" charset="0"/>
                        </a:rPr>
                        <a:t>Tangy</a:t>
                      </a:r>
                    </a:p>
                    <a:p>
                      <a:pPr algn="ctr">
                        <a:spcAft>
                          <a:spcPts val="0"/>
                        </a:spcAft>
                      </a:pPr>
                      <a:r>
                        <a:rPr lang="en-GB" sz="1400" b="0" dirty="0">
                          <a:effectLst/>
                          <a:latin typeface="Comic Sans MS" panose="030F0702030302020204" pitchFamily="66" charset="0"/>
                        </a:rPr>
                        <a:t>Tart</a:t>
                      </a:r>
                    </a:p>
                    <a:p>
                      <a:pPr algn="ctr">
                        <a:spcAft>
                          <a:spcPts val="0"/>
                        </a:spcAft>
                      </a:pPr>
                      <a:r>
                        <a:rPr lang="en-GB" sz="1400" b="0" dirty="0">
                          <a:effectLst/>
                          <a:latin typeface="Comic Sans MS" panose="030F0702030302020204" pitchFamily="66" charset="0"/>
                        </a:rPr>
                        <a:t>Warm</a:t>
                      </a:r>
                    </a:p>
                    <a:p>
                      <a:pPr algn="ctr">
                        <a:spcAft>
                          <a:spcPts val="0"/>
                        </a:spcAft>
                      </a:pPr>
                      <a:r>
                        <a:rPr lang="en-GB" sz="1400" b="0" dirty="0">
                          <a:effectLst/>
                          <a:latin typeface="Comic Sans MS" panose="030F0702030302020204" pitchFamily="66" charset="0"/>
                        </a:rPr>
                        <a:t>Zesty</a:t>
                      </a:r>
                    </a:p>
                    <a:p>
                      <a:pPr algn="ctr">
                        <a:spcAft>
                          <a:spcPts val="0"/>
                        </a:spcAft>
                      </a:pPr>
                      <a:r>
                        <a:rPr lang="en-GB" sz="1400" b="0" dirty="0">
                          <a:effectLst/>
                          <a:latin typeface="Comic Sans MS" panose="030F0702030302020204" pitchFamily="66" charset="0"/>
                        </a:rPr>
                        <a:t> </a:t>
                      </a:r>
                      <a:endParaRPr lang="en-GB" sz="1400" b="0" dirty="0">
                        <a:effectLst/>
                        <a:latin typeface="Comic Sans MS" panose="030F0702030302020204" pitchFamily="66" charset="0"/>
                        <a:ea typeface="Cambria" panose="02040503050406030204" pitchFamily="18" charset="0"/>
                        <a:cs typeface="Times New Roman" panose="02020603050405020304" pitchFamily="18" charset="0"/>
                      </a:endParaRPr>
                    </a:p>
                  </a:txBody>
                  <a:tcPr marL="44107" marR="44107" marT="0" marB="0"/>
                </a:tc>
                <a:tc>
                  <a:txBody>
                    <a:bodyPr/>
                    <a:lstStyle/>
                    <a:p>
                      <a:pPr algn="ctr">
                        <a:spcAft>
                          <a:spcPts val="0"/>
                        </a:spcAft>
                      </a:pPr>
                      <a:r>
                        <a:rPr lang="en-GB" sz="1400" b="0" dirty="0">
                          <a:effectLst/>
                          <a:latin typeface="Comic Sans MS" panose="030F0702030302020204" pitchFamily="66" charset="0"/>
                        </a:rPr>
                        <a:t>Bouncy</a:t>
                      </a:r>
                    </a:p>
                    <a:p>
                      <a:pPr algn="ctr">
                        <a:spcAft>
                          <a:spcPts val="0"/>
                        </a:spcAft>
                      </a:pPr>
                      <a:r>
                        <a:rPr lang="en-GB" sz="1400" b="0" dirty="0">
                          <a:effectLst/>
                          <a:latin typeface="Comic Sans MS" panose="030F0702030302020204" pitchFamily="66" charset="0"/>
                        </a:rPr>
                        <a:t>Bubbly</a:t>
                      </a:r>
                    </a:p>
                    <a:p>
                      <a:pPr algn="ctr">
                        <a:spcAft>
                          <a:spcPts val="0"/>
                        </a:spcAft>
                      </a:pPr>
                      <a:r>
                        <a:rPr lang="en-GB" sz="1400" b="0" dirty="0">
                          <a:effectLst/>
                          <a:latin typeface="Comic Sans MS" panose="030F0702030302020204" pitchFamily="66" charset="0"/>
                        </a:rPr>
                        <a:t>Chewy</a:t>
                      </a:r>
                    </a:p>
                    <a:p>
                      <a:pPr algn="ctr">
                        <a:spcAft>
                          <a:spcPts val="0"/>
                        </a:spcAft>
                      </a:pPr>
                      <a:r>
                        <a:rPr lang="en-GB" sz="1400" b="0" dirty="0">
                          <a:effectLst/>
                          <a:latin typeface="Comic Sans MS" panose="030F0702030302020204" pitchFamily="66" charset="0"/>
                        </a:rPr>
                        <a:t>Chunky</a:t>
                      </a:r>
                    </a:p>
                    <a:p>
                      <a:pPr algn="ctr">
                        <a:spcAft>
                          <a:spcPts val="0"/>
                        </a:spcAft>
                      </a:pPr>
                      <a:r>
                        <a:rPr lang="en-GB" sz="1400" b="0" dirty="0">
                          <a:effectLst/>
                          <a:latin typeface="Comic Sans MS" panose="030F0702030302020204" pitchFamily="66" charset="0"/>
                        </a:rPr>
                        <a:t>Crispy</a:t>
                      </a:r>
                    </a:p>
                    <a:p>
                      <a:pPr algn="ctr">
                        <a:spcAft>
                          <a:spcPts val="0"/>
                        </a:spcAft>
                      </a:pPr>
                      <a:r>
                        <a:rPr lang="en-GB" sz="1400" b="0" dirty="0">
                          <a:effectLst/>
                          <a:latin typeface="Comic Sans MS" panose="030F0702030302020204" pitchFamily="66" charset="0"/>
                        </a:rPr>
                        <a:t>Crumbly</a:t>
                      </a:r>
                    </a:p>
                    <a:p>
                      <a:pPr algn="ctr">
                        <a:spcAft>
                          <a:spcPts val="0"/>
                        </a:spcAft>
                      </a:pPr>
                      <a:r>
                        <a:rPr lang="en-GB" sz="1400" b="0" dirty="0">
                          <a:effectLst/>
                          <a:latin typeface="Comic Sans MS" panose="030F0702030302020204" pitchFamily="66" charset="0"/>
                        </a:rPr>
                        <a:t>Crunchy</a:t>
                      </a:r>
                    </a:p>
                    <a:p>
                      <a:pPr algn="ctr">
                        <a:spcAft>
                          <a:spcPts val="0"/>
                        </a:spcAft>
                      </a:pPr>
                      <a:r>
                        <a:rPr lang="en-GB" sz="1400" b="0" dirty="0">
                          <a:effectLst/>
                          <a:latin typeface="Comic Sans MS" panose="030F0702030302020204" pitchFamily="66" charset="0"/>
                        </a:rPr>
                        <a:t>Firm</a:t>
                      </a:r>
                    </a:p>
                    <a:p>
                      <a:pPr algn="ctr">
                        <a:spcAft>
                          <a:spcPts val="0"/>
                        </a:spcAft>
                      </a:pPr>
                      <a:r>
                        <a:rPr lang="en-GB" sz="1400" b="0" dirty="0">
                          <a:effectLst/>
                          <a:latin typeface="Comic Sans MS" panose="030F0702030302020204" pitchFamily="66" charset="0"/>
                        </a:rPr>
                        <a:t>Fizzy</a:t>
                      </a:r>
                    </a:p>
                    <a:p>
                      <a:pPr algn="ctr">
                        <a:spcAft>
                          <a:spcPts val="0"/>
                        </a:spcAft>
                      </a:pPr>
                      <a:r>
                        <a:rPr lang="en-GB" sz="1400" b="0" dirty="0">
                          <a:effectLst/>
                          <a:latin typeface="Comic Sans MS" panose="030F0702030302020204" pitchFamily="66" charset="0"/>
                        </a:rPr>
                        <a:t>Flaky</a:t>
                      </a:r>
                    </a:p>
                    <a:p>
                      <a:pPr algn="ctr">
                        <a:spcAft>
                          <a:spcPts val="0"/>
                        </a:spcAft>
                      </a:pPr>
                      <a:r>
                        <a:rPr lang="en-GB" sz="1400" b="0" dirty="0">
                          <a:effectLst/>
                          <a:latin typeface="Comic Sans MS" panose="030F0702030302020204" pitchFamily="66" charset="0"/>
                        </a:rPr>
                        <a:t>Foamy</a:t>
                      </a:r>
                    </a:p>
                    <a:p>
                      <a:pPr algn="ctr">
                        <a:spcAft>
                          <a:spcPts val="0"/>
                        </a:spcAft>
                      </a:pPr>
                      <a:r>
                        <a:rPr lang="en-GB" sz="1400" b="0" dirty="0">
                          <a:effectLst/>
                          <a:latin typeface="Comic Sans MS" panose="030F0702030302020204" pitchFamily="66" charset="0"/>
                        </a:rPr>
                        <a:t>Gooey</a:t>
                      </a:r>
                    </a:p>
                    <a:p>
                      <a:pPr algn="ctr">
                        <a:spcAft>
                          <a:spcPts val="0"/>
                        </a:spcAft>
                      </a:pPr>
                      <a:r>
                        <a:rPr lang="en-GB" sz="1400" b="0" dirty="0">
                          <a:effectLst/>
                          <a:latin typeface="Comic Sans MS" panose="030F0702030302020204" pitchFamily="66" charset="0"/>
                        </a:rPr>
                        <a:t>Greasy</a:t>
                      </a:r>
                    </a:p>
                    <a:p>
                      <a:pPr algn="ctr">
                        <a:spcAft>
                          <a:spcPts val="0"/>
                        </a:spcAft>
                      </a:pPr>
                      <a:r>
                        <a:rPr lang="en-GB" sz="1400" b="0" dirty="0">
                          <a:effectLst/>
                          <a:latin typeface="Comic Sans MS" panose="030F0702030302020204" pitchFamily="66" charset="0"/>
                        </a:rPr>
                        <a:t>Hard</a:t>
                      </a:r>
                    </a:p>
                    <a:p>
                      <a:pPr algn="ctr">
                        <a:spcAft>
                          <a:spcPts val="0"/>
                        </a:spcAft>
                      </a:pPr>
                      <a:r>
                        <a:rPr lang="en-GB" sz="1400" b="0" dirty="0">
                          <a:effectLst/>
                          <a:latin typeface="Comic Sans MS" panose="030F0702030302020204" pitchFamily="66" charset="0"/>
                        </a:rPr>
                        <a:t>Hot</a:t>
                      </a:r>
                    </a:p>
                    <a:p>
                      <a:pPr algn="ctr">
                        <a:spcAft>
                          <a:spcPts val="0"/>
                        </a:spcAft>
                      </a:pPr>
                      <a:r>
                        <a:rPr lang="en-GB" sz="1400" b="0" dirty="0">
                          <a:effectLst/>
                          <a:latin typeface="Comic Sans MS" panose="030F0702030302020204" pitchFamily="66" charset="0"/>
                        </a:rPr>
                        <a:t>Juicy</a:t>
                      </a:r>
                    </a:p>
                    <a:p>
                      <a:pPr algn="ctr">
                        <a:spcAft>
                          <a:spcPts val="0"/>
                        </a:spcAft>
                      </a:pPr>
                      <a:r>
                        <a:rPr lang="en-GB" sz="1400" b="0" dirty="0">
                          <a:effectLst/>
                          <a:latin typeface="Comic Sans MS" panose="030F0702030302020204" pitchFamily="66" charset="0"/>
                        </a:rPr>
                        <a:t>Light</a:t>
                      </a:r>
                    </a:p>
                    <a:p>
                      <a:pPr algn="ctr">
                        <a:spcAft>
                          <a:spcPts val="0"/>
                        </a:spcAft>
                      </a:pPr>
                      <a:r>
                        <a:rPr lang="en-GB" sz="1400" b="0" dirty="0">
                          <a:effectLst/>
                          <a:latin typeface="Comic Sans MS" panose="030F0702030302020204" pitchFamily="66" charset="0"/>
                        </a:rPr>
                        <a:t>Moist</a:t>
                      </a:r>
                    </a:p>
                    <a:p>
                      <a:pPr algn="ctr">
                        <a:spcAft>
                          <a:spcPts val="0"/>
                        </a:spcAft>
                      </a:pPr>
                      <a:r>
                        <a:rPr lang="en-GB" sz="1400" b="0" dirty="0">
                          <a:effectLst/>
                          <a:latin typeface="Comic Sans MS" panose="030F0702030302020204" pitchFamily="66" charset="0"/>
                        </a:rPr>
                        <a:t>Mushy</a:t>
                      </a:r>
                    </a:p>
                    <a:p>
                      <a:pPr algn="ctr">
                        <a:spcAft>
                          <a:spcPts val="0"/>
                        </a:spcAft>
                      </a:pPr>
                      <a:r>
                        <a:rPr lang="en-GB" sz="1400" b="0" dirty="0">
                          <a:effectLst/>
                          <a:latin typeface="Comic Sans MS" panose="030F0702030302020204" pitchFamily="66" charset="0"/>
                        </a:rPr>
                        <a:t>Smooth</a:t>
                      </a:r>
                    </a:p>
                    <a:p>
                      <a:pPr algn="ctr">
                        <a:spcAft>
                          <a:spcPts val="0"/>
                        </a:spcAft>
                      </a:pPr>
                      <a:r>
                        <a:rPr lang="en-GB" sz="1400" b="0" dirty="0">
                          <a:effectLst/>
                          <a:latin typeface="Comic Sans MS" panose="030F0702030302020204" pitchFamily="66" charset="0"/>
                        </a:rPr>
                        <a:t>Soft</a:t>
                      </a:r>
                    </a:p>
                    <a:p>
                      <a:pPr algn="ctr">
                        <a:spcAft>
                          <a:spcPts val="0"/>
                        </a:spcAft>
                      </a:pPr>
                      <a:r>
                        <a:rPr lang="en-GB" sz="1400" b="0" dirty="0">
                          <a:effectLst/>
                          <a:latin typeface="Comic Sans MS" panose="030F0702030302020204" pitchFamily="66" charset="0"/>
                        </a:rPr>
                        <a:t>Soggy</a:t>
                      </a:r>
                    </a:p>
                    <a:p>
                      <a:pPr algn="ctr">
                        <a:spcAft>
                          <a:spcPts val="0"/>
                        </a:spcAft>
                      </a:pPr>
                      <a:r>
                        <a:rPr lang="en-GB" sz="1400" b="0" dirty="0">
                          <a:effectLst/>
                          <a:latin typeface="Comic Sans MS" panose="030F0702030302020204" pitchFamily="66" charset="0"/>
                        </a:rPr>
                        <a:t>Spongy</a:t>
                      </a:r>
                    </a:p>
                    <a:p>
                      <a:pPr algn="ctr">
                        <a:spcAft>
                          <a:spcPts val="0"/>
                        </a:spcAft>
                      </a:pPr>
                      <a:r>
                        <a:rPr lang="en-GB" sz="1400" b="0" dirty="0">
                          <a:effectLst/>
                          <a:latin typeface="Comic Sans MS" panose="030F0702030302020204" pitchFamily="66" charset="0"/>
                        </a:rPr>
                        <a:t>Springy</a:t>
                      </a:r>
                    </a:p>
                    <a:p>
                      <a:pPr algn="ctr">
                        <a:spcAft>
                          <a:spcPts val="0"/>
                        </a:spcAft>
                      </a:pPr>
                      <a:r>
                        <a:rPr lang="en-GB" sz="1400" b="0" dirty="0">
                          <a:effectLst/>
                          <a:latin typeface="Comic Sans MS" panose="030F0702030302020204" pitchFamily="66" charset="0"/>
                        </a:rPr>
                        <a:t>Sticky</a:t>
                      </a:r>
                    </a:p>
                    <a:p>
                      <a:pPr algn="ctr">
                        <a:spcAft>
                          <a:spcPts val="0"/>
                        </a:spcAft>
                      </a:pPr>
                      <a:r>
                        <a:rPr lang="en-GB" sz="1400" b="0" dirty="0">
                          <a:effectLst/>
                          <a:latin typeface="Comic Sans MS" panose="030F0702030302020204" pitchFamily="66" charset="0"/>
                        </a:rPr>
                        <a:t>Stringy</a:t>
                      </a:r>
                    </a:p>
                    <a:p>
                      <a:pPr algn="ctr">
                        <a:spcAft>
                          <a:spcPts val="0"/>
                        </a:spcAft>
                      </a:pPr>
                      <a:r>
                        <a:rPr lang="en-GB" sz="1400" b="0" dirty="0">
                          <a:effectLst/>
                          <a:latin typeface="Comic Sans MS" panose="030F0702030302020204" pitchFamily="66" charset="0"/>
                        </a:rPr>
                        <a:t>Tender</a:t>
                      </a:r>
                    </a:p>
                    <a:p>
                      <a:pPr algn="ctr">
                        <a:spcAft>
                          <a:spcPts val="0"/>
                        </a:spcAft>
                      </a:pPr>
                      <a:r>
                        <a:rPr lang="en-GB" sz="1400" b="0" dirty="0">
                          <a:effectLst/>
                          <a:latin typeface="Comic Sans MS" panose="030F0702030302020204" pitchFamily="66" charset="0"/>
                        </a:rPr>
                        <a:t>Thick</a:t>
                      </a:r>
                    </a:p>
                    <a:p>
                      <a:pPr algn="ctr">
                        <a:spcAft>
                          <a:spcPts val="0"/>
                        </a:spcAft>
                      </a:pPr>
                      <a:r>
                        <a:rPr lang="en-GB" sz="1400" b="0" dirty="0">
                          <a:effectLst/>
                          <a:latin typeface="Comic Sans MS" panose="030F0702030302020204" pitchFamily="66" charset="0"/>
                        </a:rPr>
                        <a:t>Thin</a:t>
                      </a:r>
                    </a:p>
                    <a:p>
                      <a:pPr algn="ctr">
                        <a:spcAft>
                          <a:spcPts val="0"/>
                        </a:spcAft>
                      </a:pPr>
                      <a:r>
                        <a:rPr lang="en-GB" sz="1400" b="0" dirty="0">
                          <a:effectLst/>
                          <a:latin typeface="Comic Sans MS" panose="030F0702030302020204" pitchFamily="66" charset="0"/>
                        </a:rPr>
                        <a:t>Treacly</a:t>
                      </a:r>
                    </a:p>
                  </a:txBody>
                  <a:tcPr marL="44107" marR="44107" marT="0" marB="0"/>
                </a:tc>
                <a:extLst>
                  <a:ext uri="{0D108BD9-81ED-4DB2-BD59-A6C34878D82A}">
                    <a16:rowId xmlns:a16="http://schemas.microsoft.com/office/drawing/2014/main" val="2928306237"/>
                  </a:ext>
                </a:extLst>
              </a:tr>
            </a:tbl>
          </a:graphicData>
        </a:graphic>
      </p:graphicFrame>
    </p:spTree>
    <p:extLst>
      <p:ext uri="{BB962C8B-B14F-4D97-AF65-F5344CB8AC3E}">
        <p14:creationId xmlns:p14="http://schemas.microsoft.com/office/powerpoint/2010/main" val="37731853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43E34-72C4-4213-9FB0-7FB23F26CFA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702E244-0B09-43E8-9C9C-C714B7891D76}"/>
              </a:ext>
            </a:extLst>
          </p:cNvPr>
          <p:cNvSpPr>
            <a:spLocks noGrp="1"/>
          </p:cNvSpPr>
          <p:nvPr>
            <p:ph idx="1"/>
          </p:nvPr>
        </p:nvSpPr>
        <p:spPr/>
        <p:txBody>
          <a:bodyPr>
            <a:normAutofit/>
          </a:bodyPr>
          <a:lstStyle/>
          <a:p>
            <a:r>
              <a:rPr lang="en-GB" sz="2100" dirty="0">
                <a:latin typeface="Comic Sans MS" panose="030F0702030302020204" pitchFamily="66" charset="0"/>
              </a:rPr>
              <a:t>We are going to be exploring each of the PERSUADER features in turn over the next couple of days and considering what these features might look like in our persuasive letters to Mrs Bell.</a:t>
            </a:r>
          </a:p>
        </p:txBody>
      </p:sp>
      <p:pic>
        <p:nvPicPr>
          <p:cNvPr id="4" name="Picture 2" descr="Persuasive Essay Writing Made Easy">
            <a:extLst>
              <a:ext uri="{FF2B5EF4-FFF2-40B4-BE49-F238E27FC236}">
                <a16:creationId xmlns:a16="http://schemas.microsoft.com/office/drawing/2014/main" id="{08AE9E39-A085-477E-AEF6-D14C2DF9E6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1206" y="3546949"/>
            <a:ext cx="4048923" cy="2277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84791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61018-3AC2-466E-BB32-E440DDBA373D}"/>
              </a:ext>
            </a:extLst>
          </p:cNvPr>
          <p:cNvSpPr>
            <a:spLocks noGrp="1"/>
          </p:cNvSpPr>
          <p:nvPr>
            <p:ph type="title"/>
          </p:nvPr>
        </p:nvSpPr>
        <p:spPr/>
        <p:txBody>
          <a:bodyPr>
            <a:normAutofit/>
          </a:bodyPr>
          <a:lstStyle/>
          <a:p>
            <a:r>
              <a:rPr lang="en-GB" sz="5400" dirty="0">
                <a:latin typeface="Comic Sans MS" panose="030F0702030302020204" pitchFamily="66" charset="0"/>
              </a:rPr>
              <a:t>Rhetorical Questions</a:t>
            </a:r>
          </a:p>
        </p:txBody>
      </p:sp>
      <p:sp>
        <p:nvSpPr>
          <p:cNvPr id="3" name="Content Placeholder 2">
            <a:extLst>
              <a:ext uri="{FF2B5EF4-FFF2-40B4-BE49-F238E27FC236}">
                <a16:creationId xmlns:a16="http://schemas.microsoft.com/office/drawing/2014/main" id="{A813B3FF-6C51-446C-8417-D87EB7E47F61}"/>
              </a:ext>
            </a:extLst>
          </p:cNvPr>
          <p:cNvSpPr>
            <a:spLocks noGrp="1"/>
          </p:cNvSpPr>
          <p:nvPr>
            <p:ph idx="1"/>
          </p:nvPr>
        </p:nvSpPr>
        <p:spPr/>
        <p:txBody>
          <a:bodyPr>
            <a:normAutofit/>
          </a:bodyPr>
          <a:lstStyle/>
          <a:p>
            <a:r>
              <a:rPr lang="en-GB" sz="2100" dirty="0">
                <a:latin typeface="Comic Sans MS" panose="030F0702030302020204" pitchFamily="66" charset="0"/>
              </a:rPr>
              <a:t>A question that is asked which makes the reader think.</a:t>
            </a:r>
          </a:p>
          <a:p>
            <a:endParaRPr lang="en-GB" sz="2100" dirty="0">
              <a:latin typeface="Comic Sans MS" panose="030F0702030302020204" pitchFamily="66" charset="0"/>
            </a:endParaRPr>
          </a:p>
          <a:p>
            <a:r>
              <a:rPr lang="en-GB" sz="2100" i="1" dirty="0">
                <a:latin typeface="Comic Sans MS" panose="030F0702030302020204" pitchFamily="66" charset="0"/>
              </a:rPr>
              <a:t>Example: How would you feel if you had 2 hours of homework every night? </a:t>
            </a:r>
          </a:p>
          <a:p>
            <a:endParaRPr lang="en-GB" sz="2100" dirty="0">
              <a:latin typeface="Comic Sans MS" panose="030F0702030302020204" pitchFamily="66" charset="0"/>
            </a:endParaRPr>
          </a:p>
          <a:p>
            <a:r>
              <a:rPr lang="en-GB" sz="2100" dirty="0">
                <a:latin typeface="Comic Sans MS" panose="030F0702030302020204" pitchFamily="66" charset="0"/>
              </a:rPr>
              <a:t>What rhetorical questions could you ask Mrs Bell in your letter?</a:t>
            </a:r>
          </a:p>
          <a:p>
            <a:endParaRPr lang="en-GB" sz="2100" dirty="0">
              <a:latin typeface="Comic Sans MS" panose="030F0702030302020204" pitchFamily="66" charset="0"/>
            </a:endParaRPr>
          </a:p>
          <a:p>
            <a:r>
              <a:rPr lang="en-GB" sz="2100" dirty="0">
                <a:latin typeface="Comic Sans MS" panose="030F0702030302020204" pitchFamily="66" charset="0"/>
              </a:rPr>
              <a:t>Create a bubble map – have you remembered to punctuate your questions correctly?</a:t>
            </a:r>
          </a:p>
        </p:txBody>
      </p:sp>
      <p:pic>
        <p:nvPicPr>
          <p:cNvPr id="4098" name="Picture 2" descr="Question Mark Png Images Free Download - Questions Free Clip Art PNG Image  | Transparent PNG Free Download on SeekPNG">
            <a:extLst>
              <a:ext uri="{FF2B5EF4-FFF2-40B4-BE49-F238E27FC236}">
                <a16:creationId xmlns:a16="http://schemas.microsoft.com/office/drawing/2014/main" id="{6489FFB0-F3B3-4412-8C3B-5FE9022543BD}"/>
              </a:ext>
            </a:extLst>
          </p:cNvPr>
          <p:cNvPicPr>
            <a:picLocks noChangeAspect="1" noChangeArrowheads="1"/>
          </p:cNvPicPr>
          <p:nvPr/>
        </p:nvPicPr>
        <p:blipFill>
          <a:blip r:embed="rId2">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8532734" y="158783"/>
            <a:ext cx="3493993" cy="210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30398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61018-3AC2-466E-BB32-E440DDBA373D}"/>
              </a:ext>
            </a:extLst>
          </p:cNvPr>
          <p:cNvSpPr>
            <a:spLocks noGrp="1"/>
          </p:cNvSpPr>
          <p:nvPr>
            <p:ph type="title"/>
          </p:nvPr>
        </p:nvSpPr>
        <p:spPr/>
        <p:txBody>
          <a:bodyPr>
            <a:normAutofit/>
          </a:bodyPr>
          <a:lstStyle/>
          <a:p>
            <a:r>
              <a:rPr lang="en-GB" sz="5400" dirty="0">
                <a:latin typeface="Comic Sans MS" panose="030F0702030302020204" pitchFamily="66" charset="0"/>
              </a:rPr>
              <a:t>Rhetorical Questions</a:t>
            </a:r>
          </a:p>
        </p:txBody>
      </p:sp>
      <p:sp>
        <p:nvSpPr>
          <p:cNvPr id="3" name="Content Placeholder 2">
            <a:extLst>
              <a:ext uri="{FF2B5EF4-FFF2-40B4-BE49-F238E27FC236}">
                <a16:creationId xmlns:a16="http://schemas.microsoft.com/office/drawing/2014/main" id="{A813B3FF-6C51-446C-8417-D87EB7E47F61}"/>
              </a:ext>
            </a:extLst>
          </p:cNvPr>
          <p:cNvSpPr>
            <a:spLocks noGrp="1"/>
          </p:cNvSpPr>
          <p:nvPr>
            <p:ph sz="half" idx="1"/>
          </p:nvPr>
        </p:nvSpPr>
        <p:spPr/>
        <p:txBody>
          <a:bodyPr>
            <a:noAutofit/>
          </a:bodyPr>
          <a:lstStyle/>
          <a:p>
            <a:r>
              <a:rPr lang="en-GB" sz="2100" dirty="0">
                <a:latin typeface="Comic Sans MS" panose="030F0702030302020204" pitchFamily="66" charset="0"/>
              </a:rPr>
              <a:t>Do you think that…?</a:t>
            </a:r>
          </a:p>
          <a:p>
            <a:r>
              <a:rPr lang="en-GB" sz="2100" dirty="0">
                <a:latin typeface="Comic Sans MS" panose="030F0702030302020204" pitchFamily="66" charset="0"/>
              </a:rPr>
              <a:t>Don’t you think that…?</a:t>
            </a:r>
          </a:p>
          <a:p>
            <a:r>
              <a:rPr lang="en-GB" sz="2100" dirty="0">
                <a:latin typeface="Comic Sans MS" panose="030F0702030302020204" pitchFamily="66" charset="0"/>
              </a:rPr>
              <a:t>Isn’t it time to…?</a:t>
            </a:r>
          </a:p>
          <a:p>
            <a:r>
              <a:rPr lang="en-GB" sz="2100" dirty="0">
                <a:latin typeface="Comic Sans MS" panose="030F0702030302020204" pitchFamily="66" charset="0"/>
              </a:rPr>
              <a:t>Have you ever thought about…?</a:t>
            </a:r>
          </a:p>
          <a:p>
            <a:r>
              <a:rPr lang="en-GB" sz="2100" dirty="0">
                <a:latin typeface="Comic Sans MS" panose="030F0702030302020204" pitchFamily="66" charset="0"/>
              </a:rPr>
              <a:t>Why not…?</a:t>
            </a:r>
          </a:p>
          <a:p>
            <a:r>
              <a:rPr lang="en-GB" sz="2100" dirty="0">
                <a:latin typeface="Comic Sans MS" panose="030F0702030302020204" pitchFamily="66" charset="0"/>
              </a:rPr>
              <a:t>Need a …?</a:t>
            </a:r>
          </a:p>
          <a:p>
            <a:r>
              <a:rPr lang="en-GB" sz="2100" dirty="0">
                <a:latin typeface="Comic Sans MS" panose="030F0702030302020204" pitchFamily="66" charset="0"/>
              </a:rPr>
              <a:t>Worried about…?</a:t>
            </a:r>
          </a:p>
        </p:txBody>
      </p:sp>
      <p:sp>
        <p:nvSpPr>
          <p:cNvPr id="4" name="Content Placeholder 3">
            <a:extLst>
              <a:ext uri="{FF2B5EF4-FFF2-40B4-BE49-F238E27FC236}">
                <a16:creationId xmlns:a16="http://schemas.microsoft.com/office/drawing/2014/main" id="{E571A630-0562-4654-8B88-BDD6DC8413EC}"/>
              </a:ext>
            </a:extLst>
          </p:cNvPr>
          <p:cNvSpPr>
            <a:spLocks noGrp="1"/>
          </p:cNvSpPr>
          <p:nvPr>
            <p:ph sz="half" idx="2"/>
          </p:nvPr>
        </p:nvSpPr>
        <p:spPr/>
        <p:txBody>
          <a:bodyPr>
            <a:normAutofit/>
          </a:bodyPr>
          <a:lstStyle/>
          <a:p>
            <a:r>
              <a:rPr lang="en-GB" sz="2100" dirty="0">
                <a:latin typeface="Comic Sans MS" panose="030F0702030302020204" pitchFamily="66" charset="0"/>
              </a:rPr>
              <a:t>Need to….?</a:t>
            </a:r>
          </a:p>
          <a:p>
            <a:r>
              <a:rPr lang="en-GB" sz="2100" dirty="0">
                <a:latin typeface="Comic Sans MS" panose="030F0702030302020204" pitchFamily="66" charset="0"/>
              </a:rPr>
              <a:t>Fancy …?</a:t>
            </a:r>
          </a:p>
          <a:p>
            <a:r>
              <a:rPr lang="en-GB" sz="2100" dirty="0">
                <a:latin typeface="Comic Sans MS" panose="030F0702030302020204" pitchFamily="66" charset="0"/>
              </a:rPr>
              <a:t>Fed up with …?</a:t>
            </a:r>
          </a:p>
          <a:p>
            <a:r>
              <a:rPr lang="en-GB" sz="2100" dirty="0">
                <a:latin typeface="Comic Sans MS" panose="030F0702030302020204" pitchFamily="66" charset="0"/>
              </a:rPr>
              <a:t>Bored by …?</a:t>
            </a:r>
          </a:p>
          <a:p>
            <a:r>
              <a:rPr lang="en-GB" sz="2100" dirty="0">
                <a:latin typeface="Comic Sans MS" panose="030F0702030302020204" pitchFamily="66" charset="0"/>
              </a:rPr>
              <a:t>Haven’t you always longed for …?</a:t>
            </a:r>
          </a:p>
          <a:p>
            <a:r>
              <a:rPr lang="en-GB" sz="2100" dirty="0">
                <a:latin typeface="Comic Sans MS" panose="030F0702030302020204" pitchFamily="66" charset="0"/>
              </a:rPr>
              <a:t>Thought about …?</a:t>
            </a:r>
          </a:p>
          <a:p>
            <a:endParaRPr lang="en-GB" sz="2100" dirty="0"/>
          </a:p>
        </p:txBody>
      </p:sp>
      <p:pic>
        <p:nvPicPr>
          <p:cNvPr id="4098" name="Picture 2" descr="Question Mark Png Images Free Download - Questions Free Clip Art PNG Image  | Transparent PNG Free Download on SeekPNG">
            <a:extLst>
              <a:ext uri="{FF2B5EF4-FFF2-40B4-BE49-F238E27FC236}">
                <a16:creationId xmlns:a16="http://schemas.microsoft.com/office/drawing/2014/main" id="{6489FFB0-F3B3-4412-8C3B-5FE9022543BD}"/>
              </a:ext>
            </a:extLst>
          </p:cNvPr>
          <p:cNvPicPr>
            <a:picLocks noChangeAspect="1" noChangeArrowheads="1"/>
          </p:cNvPicPr>
          <p:nvPr/>
        </p:nvPicPr>
        <p:blipFill>
          <a:blip r:embed="rId2">
            <a:clrChange>
              <a:clrFrom>
                <a:srgbClr val="F6F6F6"/>
              </a:clrFrom>
              <a:clrTo>
                <a:srgbClr val="F6F6F6">
                  <a:alpha val="0"/>
                </a:srgbClr>
              </a:clrTo>
            </a:clrChange>
            <a:extLst>
              <a:ext uri="{28A0092B-C50C-407E-A947-70E740481C1C}">
                <a14:useLocalDpi xmlns:a14="http://schemas.microsoft.com/office/drawing/2010/main" val="0"/>
              </a:ext>
            </a:extLst>
          </a:blip>
          <a:srcRect/>
          <a:stretch>
            <a:fillRect/>
          </a:stretch>
        </p:blipFill>
        <p:spPr bwMode="auto">
          <a:xfrm>
            <a:off x="8532734" y="158783"/>
            <a:ext cx="3493993" cy="210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26651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93AF9-DBEF-4CFD-B07B-1F0811A08F6F}"/>
              </a:ext>
            </a:extLst>
          </p:cNvPr>
          <p:cNvSpPr>
            <a:spLocks noGrp="1"/>
          </p:cNvSpPr>
          <p:nvPr>
            <p:ph type="title"/>
          </p:nvPr>
        </p:nvSpPr>
        <p:spPr/>
        <p:txBody>
          <a:bodyPr>
            <a:normAutofit/>
          </a:bodyPr>
          <a:lstStyle/>
          <a:p>
            <a:r>
              <a:rPr lang="en-GB" sz="5400" dirty="0">
                <a:latin typeface="Comic Sans MS" panose="030F0702030302020204" pitchFamily="66" charset="0"/>
              </a:rPr>
              <a:t>Statistics </a:t>
            </a:r>
          </a:p>
        </p:txBody>
      </p:sp>
      <p:sp>
        <p:nvSpPr>
          <p:cNvPr id="3" name="Content Placeholder 2">
            <a:extLst>
              <a:ext uri="{FF2B5EF4-FFF2-40B4-BE49-F238E27FC236}">
                <a16:creationId xmlns:a16="http://schemas.microsoft.com/office/drawing/2014/main" id="{11EFDE56-40A8-42FC-9ECD-5DC7DE6E1020}"/>
              </a:ext>
            </a:extLst>
          </p:cNvPr>
          <p:cNvSpPr>
            <a:spLocks noGrp="1"/>
          </p:cNvSpPr>
          <p:nvPr>
            <p:ph idx="1"/>
          </p:nvPr>
        </p:nvSpPr>
        <p:spPr>
          <a:xfrm>
            <a:off x="677334" y="1764663"/>
            <a:ext cx="8596668" cy="4824673"/>
          </a:xfrm>
        </p:spPr>
        <p:txBody>
          <a:bodyPr>
            <a:noAutofit/>
          </a:bodyPr>
          <a:lstStyle/>
          <a:p>
            <a:r>
              <a:rPr lang="en-GB" sz="2000" dirty="0">
                <a:latin typeface="Comic Sans MS" panose="030F0702030302020204" pitchFamily="66" charset="0"/>
              </a:rPr>
              <a:t>When truthful information is given to back up a point.</a:t>
            </a:r>
          </a:p>
          <a:p>
            <a:endParaRPr lang="en-GB" sz="2000" dirty="0">
              <a:latin typeface="Comic Sans MS" panose="030F0702030302020204" pitchFamily="66" charset="0"/>
            </a:endParaRPr>
          </a:p>
          <a:p>
            <a:r>
              <a:rPr lang="en-GB" sz="2000" i="1" dirty="0">
                <a:latin typeface="Comic Sans MS" panose="030F0702030302020204" pitchFamily="66" charset="0"/>
              </a:rPr>
              <a:t>Example: 95% of pupils feel that there is too much homework. </a:t>
            </a:r>
          </a:p>
          <a:p>
            <a:endParaRPr lang="en-GB" sz="2000" dirty="0">
              <a:latin typeface="Comic Sans MS" panose="030F0702030302020204" pitchFamily="66" charset="0"/>
            </a:endParaRPr>
          </a:p>
          <a:p>
            <a:r>
              <a:rPr lang="en-GB" sz="2000" dirty="0">
                <a:latin typeface="Comic Sans MS" panose="030F0702030302020204" pitchFamily="66" charset="0"/>
              </a:rPr>
              <a:t>What statistics or facts could you share with Mrs Bell in your letter?</a:t>
            </a:r>
          </a:p>
          <a:p>
            <a:r>
              <a:rPr lang="en-GB" sz="2000" dirty="0">
                <a:latin typeface="Comic Sans MS" panose="030F0702030302020204" pitchFamily="66" charset="0"/>
              </a:rPr>
              <a:t>Do you know any statistics or facts?</a:t>
            </a:r>
          </a:p>
          <a:p>
            <a:endParaRPr lang="en-GB" sz="2000" dirty="0">
              <a:latin typeface="Comic Sans MS" panose="030F0702030302020204" pitchFamily="66" charset="0"/>
            </a:endParaRPr>
          </a:p>
          <a:p>
            <a:r>
              <a:rPr lang="en-GB" sz="2000" dirty="0">
                <a:latin typeface="Comic Sans MS" panose="030F0702030302020204" pitchFamily="66" charset="0"/>
              </a:rPr>
              <a:t>Create some data to use in your letter, e.g. number of children who eat food on their plate, number of children who want a certain food item on the menu etc.</a:t>
            </a:r>
          </a:p>
          <a:p>
            <a:r>
              <a:rPr lang="en-GB" sz="2000" dirty="0">
                <a:latin typeface="Comic Sans MS" panose="030F0702030302020204" pitchFamily="66" charset="0"/>
              </a:rPr>
              <a:t>Create a bubble map of your data.</a:t>
            </a:r>
          </a:p>
        </p:txBody>
      </p:sp>
      <p:pic>
        <p:nvPicPr>
          <p:cNvPr id="8194" name="Picture 2" descr="Free Statistics Cliparts, Download Free Statistics Cliparts png images,  Free ClipArts on Clipart Library">
            <a:extLst>
              <a:ext uri="{FF2B5EF4-FFF2-40B4-BE49-F238E27FC236}">
                <a16:creationId xmlns:a16="http://schemas.microsoft.com/office/drawing/2014/main" id="{1C0329DF-8310-415A-8ABB-615B6441B9DA}"/>
              </a:ext>
            </a:extLst>
          </p:cNvPr>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9051995" y="75480"/>
            <a:ext cx="2981145" cy="23849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00621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D3661-7BED-499E-AD84-2D1EABB55681}"/>
              </a:ext>
            </a:extLst>
          </p:cNvPr>
          <p:cNvSpPr>
            <a:spLocks noGrp="1"/>
          </p:cNvSpPr>
          <p:nvPr>
            <p:ph type="title"/>
          </p:nvPr>
        </p:nvSpPr>
        <p:spPr/>
        <p:txBody>
          <a:bodyPr>
            <a:normAutofit/>
          </a:bodyPr>
          <a:lstStyle/>
          <a:p>
            <a:r>
              <a:rPr lang="en-GB" sz="5400" dirty="0">
                <a:latin typeface="Comic Sans MS" panose="030F0702030302020204" pitchFamily="66" charset="0"/>
              </a:rPr>
              <a:t>Undermining </a:t>
            </a:r>
          </a:p>
        </p:txBody>
      </p:sp>
      <p:sp>
        <p:nvSpPr>
          <p:cNvPr id="3" name="Content Placeholder 2">
            <a:extLst>
              <a:ext uri="{FF2B5EF4-FFF2-40B4-BE49-F238E27FC236}">
                <a16:creationId xmlns:a16="http://schemas.microsoft.com/office/drawing/2014/main" id="{DE51B2EA-DF92-4701-9D43-151742A78C60}"/>
              </a:ext>
            </a:extLst>
          </p:cNvPr>
          <p:cNvSpPr>
            <a:spLocks noGrp="1"/>
          </p:cNvSpPr>
          <p:nvPr>
            <p:ph idx="1"/>
          </p:nvPr>
        </p:nvSpPr>
        <p:spPr/>
        <p:txBody>
          <a:bodyPr>
            <a:noAutofit/>
          </a:bodyPr>
          <a:lstStyle/>
          <a:p>
            <a:r>
              <a:rPr lang="en-GB" sz="2100" dirty="0">
                <a:latin typeface="Comic Sans MS" panose="030F0702030302020204" pitchFamily="66" charset="0"/>
              </a:rPr>
              <a:t>Undermine: </a:t>
            </a:r>
            <a:r>
              <a:rPr lang="en-GB" sz="2100" i="1" dirty="0">
                <a:latin typeface="Comic Sans MS" panose="030F0702030302020204" pitchFamily="66" charset="0"/>
              </a:rPr>
              <a:t>to make (someone or something) weaker or less effective usually in a secret or gradual way.</a:t>
            </a:r>
          </a:p>
          <a:p>
            <a:r>
              <a:rPr lang="en-GB" sz="2100" dirty="0">
                <a:latin typeface="Comic Sans MS" panose="030F0702030302020204" pitchFamily="66" charset="0"/>
              </a:rPr>
              <a:t>Undermine opposing arguments - show that you recognise an opposing viewpoint and then undermine that argument.</a:t>
            </a:r>
          </a:p>
          <a:p>
            <a:r>
              <a:rPr lang="en-GB" sz="2100" dirty="0">
                <a:latin typeface="Comic Sans MS" panose="030F0702030302020204" pitchFamily="66" charset="0"/>
              </a:rPr>
              <a:t>Example: </a:t>
            </a:r>
            <a:r>
              <a:rPr lang="en-GB" sz="2100" i="1" dirty="0">
                <a:latin typeface="Comic Sans MS" panose="030F0702030302020204" pitchFamily="66" charset="0"/>
              </a:rPr>
              <a:t>Many people may argue that these tests are essential for the progress of medicine. However, evidence shows that other ways of testing are just as effective.</a:t>
            </a:r>
          </a:p>
          <a:p>
            <a:endParaRPr lang="en-GB" sz="2100" dirty="0">
              <a:latin typeface="Comic Sans MS" panose="030F0702030302020204" pitchFamily="66" charset="0"/>
            </a:endParaRPr>
          </a:p>
          <a:p>
            <a:r>
              <a:rPr lang="en-GB" sz="2100" dirty="0">
                <a:latin typeface="Comic Sans MS" panose="030F0702030302020204" pitchFamily="66" charset="0"/>
              </a:rPr>
              <a:t>What opposing viewpoints may there be? How could you undermine these opinions?</a:t>
            </a:r>
          </a:p>
          <a:p>
            <a:r>
              <a:rPr lang="en-GB" sz="2100" dirty="0">
                <a:latin typeface="Comic Sans MS" panose="030F0702030302020204" pitchFamily="66" charset="0"/>
              </a:rPr>
              <a:t>Create a bubble map.</a:t>
            </a:r>
          </a:p>
        </p:txBody>
      </p:sp>
    </p:spTree>
    <p:extLst>
      <p:ext uri="{BB962C8B-B14F-4D97-AF65-F5344CB8AC3E}">
        <p14:creationId xmlns:p14="http://schemas.microsoft.com/office/powerpoint/2010/main" val="36650927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351D9-B8D0-47B4-A0F7-8741FEBDF9DD}"/>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93A2701A-FF14-4D02-A2ED-38D3347AC4F6}"/>
              </a:ext>
            </a:extLst>
          </p:cNvPr>
          <p:cNvSpPr>
            <a:spLocks noGrp="1"/>
          </p:cNvSpPr>
          <p:nvPr>
            <p:ph idx="1"/>
          </p:nvPr>
        </p:nvSpPr>
        <p:spPr/>
        <p:txBody>
          <a:bodyPr>
            <a:normAutofit/>
          </a:bodyPr>
          <a:lstStyle/>
          <a:p>
            <a:r>
              <a:rPr lang="en-GB" sz="2100" dirty="0">
                <a:latin typeface="Comic Sans MS" panose="030F0702030302020204" pitchFamily="66" charset="0"/>
              </a:rPr>
              <a:t>Create a bubble maps of your ideas for the PERSUADER features you have looked at today.</a:t>
            </a:r>
          </a:p>
          <a:p>
            <a:endParaRPr lang="en-GB" sz="2100" dirty="0">
              <a:latin typeface="Comic Sans MS" panose="030F0702030302020204" pitchFamily="66" charset="0"/>
            </a:endParaRPr>
          </a:p>
          <a:p>
            <a:r>
              <a:rPr lang="en-GB" sz="2100" b="1" dirty="0">
                <a:latin typeface="Comic Sans MS" panose="030F0702030302020204" pitchFamily="66" charset="0"/>
              </a:rPr>
              <a:t>By the end of the lesson</a:t>
            </a:r>
            <a:r>
              <a:rPr lang="en-GB" sz="2100" dirty="0">
                <a:latin typeface="Comic Sans MS" panose="030F0702030302020204" pitchFamily="66" charset="0"/>
              </a:rPr>
              <a:t>, you should </a:t>
            </a:r>
            <a:r>
              <a:rPr lang="en-GB" sz="2100" b="1" u="sng" dirty="0">
                <a:latin typeface="Comic Sans MS" panose="030F0702030302020204" pitchFamily="66" charset="0"/>
              </a:rPr>
              <a:t>all</a:t>
            </a:r>
            <a:r>
              <a:rPr lang="en-GB" sz="2100" dirty="0">
                <a:latin typeface="Comic Sans MS" panose="030F0702030302020204" pitchFamily="66" charset="0"/>
              </a:rPr>
              <a:t> have 3 bubble maps in your books.</a:t>
            </a:r>
          </a:p>
          <a:p>
            <a:endParaRPr lang="en-GB" sz="2100" b="1"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begin to write some sentences for your letter using the PERSUADER features you have looked at today. Make sure your sentences are correctly punctuated.</a:t>
            </a:r>
          </a:p>
        </p:txBody>
      </p:sp>
      <p:pic>
        <p:nvPicPr>
          <p:cNvPr id="10242" name="Picture 2" descr="Use thinking maps to update your reading comprehension lessons">
            <a:extLst>
              <a:ext uri="{FF2B5EF4-FFF2-40B4-BE49-F238E27FC236}">
                <a16:creationId xmlns:a16="http://schemas.microsoft.com/office/drawing/2014/main" id="{ADA498C3-A47A-4335-B33E-F5A11643338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73039" y="0"/>
            <a:ext cx="4018961" cy="3296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47035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BFCEE-4C62-4AF1-8BB0-4785485D3A73}"/>
              </a:ext>
            </a:extLst>
          </p:cNvPr>
          <p:cNvSpPr>
            <a:spLocks noGrp="1"/>
          </p:cNvSpPr>
          <p:nvPr>
            <p:ph type="ctrTitle"/>
          </p:nvPr>
        </p:nvSpPr>
        <p:spPr>
          <a:xfrm>
            <a:off x="226242" y="2404534"/>
            <a:ext cx="9671901" cy="1646302"/>
          </a:xfrm>
        </p:spPr>
        <p:txBody>
          <a:bodyPr/>
          <a:lstStyle/>
          <a:p>
            <a:r>
              <a:rPr lang="en-GB" sz="4800" dirty="0">
                <a:latin typeface="Comic Sans MS" panose="030F0702030302020204" pitchFamily="66" charset="0"/>
              </a:rPr>
              <a:t>Wednesday 24</a:t>
            </a:r>
            <a:r>
              <a:rPr lang="en-GB" sz="4800" baseline="30000" dirty="0">
                <a:latin typeface="Comic Sans MS" panose="030F0702030302020204" pitchFamily="66" charset="0"/>
              </a:rPr>
              <a:t>th</a:t>
            </a:r>
            <a:r>
              <a:rPr lang="en-GB" sz="4800" dirty="0">
                <a:latin typeface="Comic Sans MS" panose="030F0702030302020204" pitchFamily="66" charset="0"/>
              </a:rPr>
              <a:t> November 2021</a:t>
            </a:r>
          </a:p>
        </p:txBody>
      </p:sp>
      <p:sp>
        <p:nvSpPr>
          <p:cNvPr id="3" name="Subtitle 2">
            <a:extLst>
              <a:ext uri="{FF2B5EF4-FFF2-40B4-BE49-F238E27FC236}">
                <a16:creationId xmlns:a16="http://schemas.microsoft.com/office/drawing/2014/main" id="{B6D04BC5-4114-4142-A8E6-2ECE4E81DA0D}"/>
              </a:ext>
            </a:extLst>
          </p:cNvPr>
          <p:cNvSpPr>
            <a:spLocks noGrp="1"/>
          </p:cNvSpPr>
          <p:nvPr>
            <p:ph type="subTitle" idx="1"/>
          </p:nvPr>
        </p:nvSpPr>
        <p:spPr>
          <a:xfrm>
            <a:off x="226242" y="4050833"/>
            <a:ext cx="9047761" cy="1646302"/>
          </a:xfrm>
        </p:spPr>
        <p:txBody>
          <a:bodyPr>
            <a:norm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punctuate accurately</a:t>
            </a:r>
          </a:p>
          <a:p>
            <a:pPr algn="l"/>
            <a:r>
              <a:rPr lang="en-GB" sz="2100" dirty="0">
                <a:latin typeface="Comic Sans MS" panose="030F0702030302020204" pitchFamily="66" charset="0"/>
              </a:rPr>
              <a:t>C: Persuasive Writing</a:t>
            </a:r>
          </a:p>
          <a:p>
            <a:endParaRPr lang="en-GB" sz="2100" dirty="0"/>
          </a:p>
        </p:txBody>
      </p:sp>
    </p:spTree>
    <p:extLst>
      <p:ext uri="{BB962C8B-B14F-4D97-AF65-F5344CB8AC3E}">
        <p14:creationId xmlns:p14="http://schemas.microsoft.com/office/powerpoint/2010/main" val="41482732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5B30D-C790-4F9F-982C-054F81F5437A}"/>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8FD9D19C-12D3-4987-9582-DE53F72E29B2}"/>
              </a:ext>
            </a:extLst>
          </p:cNvPr>
          <p:cNvSpPr>
            <a:spLocks noGrp="1"/>
          </p:cNvSpPr>
          <p:nvPr>
            <p:ph sz="half" idx="1"/>
          </p:nvPr>
        </p:nvSpPr>
        <p:spPr>
          <a:xfrm>
            <a:off x="677334" y="1682116"/>
            <a:ext cx="4521987" cy="3880772"/>
          </a:xfrm>
        </p:spPr>
        <p:txBody>
          <a:bodyPr>
            <a:normAutofit/>
          </a:bodyPr>
          <a:lstStyle/>
          <a:p>
            <a:pPr lvl="0"/>
            <a:r>
              <a:rPr lang="en-US" sz="2100" dirty="0">
                <a:latin typeface="Comic Sans MS" panose="030F0702030302020204" pitchFamily="66" charset="0"/>
              </a:rPr>
              <a:t>Surely, </a:t>
            </a:r>
            <a:endParaRPr lang="en-GB" sz="2100" dirty="0">
              <a:latin typeface="Comic Sans MS" panose="030F0702030302020204" pitchFamily="66" charset="0"/>
            </a:endParaRPr>
          </a:p>
          <a:p>
            <a:pPr lvl="0"/>
            <a:r>
              <a:rPr lang="en-US" sz="2100" dirty="0">
                <a:latin typeface="Comic Sans MS" panose="030F0702030302020204" pitchFamily="66" charset="0"/>
              </a:rPr>
              <a:t>Firstly, / Secondly, / Thirdly,</a:t>
            </a:r>
            <a:endParaRPr lang="en-GB" sz="2100" dirty="0">
              <a:latin typeface="Comic Sans MS" panose="030F0702030302020204" pitchFamily="66" charset="0"/>
            </a:endParaRPr>
          </a:p>
          <a:p>
            <a:pPr lvl="0"/>
            <a:r>
              <a:rPr lang="en-US" sz="2100" dirty="0">
                <a:latin typeface="Comic Sans MS" panose="030F0702030302020204" pitchFamily="66" charset="0"/>
              </a:rPr>
              <a:t>In addition,</a:t>
            </a:r>
            <a:endParaRPr lang="en-GB" sz="2100" dirty="0">
              <a:latin typeface="Comic Sans MS" panose="030F0702030302020204" pitchFamily="66" charset="0"/>
            </a:endParaRPr>
          </a:p>
          <a:p>
            <a:pPr lvl="0"/>
            <a:r>
              <a:rPr lang="en-US" sz="2100" dirty="0">
                <a:latin typeface="Comic Sans MS" panose="030F0702030302020204" pitchFamily="66" charset="0"/>
              </a:rPr>
              <a:t>Furthermore,</a:t>
            </a:r>
            <a:endParaRPr lang="en-GB" sz="2100" dirty="0">
              <a:latin typeface="Comic Sans MS" panose="030F0702030302020204" pitchFamily="66" charset="0"/>
            </a:endParaRPr>
          </a:p>
          <a:p>
            <a:pPr lvl="0"/>
            <a:r>
              <a:rPr lang="en-US" sz="2100" dirty="0">
                <a:latin typeface="Comic Sans MS" panose="030F0702030302020204" pitchFamily="66" charset="0"/>
              </a:rPr>
              <a:t>Moreover,</a:t>
            </a:r>
          </a:p>
          <a:p>
            <a:r>
              <a:rPr lang="en-GB" sz="2100" dirty="0">
                <a:latin typeface="Comic Sans MS" panose="030F0702030302020204" pitchFamily="66" charset="0"/>
              </a:rPr>
              <a:t>Finally, </a:t>
            </a:r>
          </a:p>
          <a:p>
            <a:r>
              <a:rPr lang="en-GB" sz="2100" dirty="0">
                <a:latin typeface="Comic Sans MS" panose="030F0702030302020204" pitchFamily="66" charset="0"/>
              </a:rPr>
              <a:t>Likewise, </a:t>
            </a:r>
          </a:p>
        </p:txBody>
      </p:sp>
      <p:sp>
        <p:nvSpPr>
          <p:cNvPr id="4" name="Content Placeholder 3">
            <a:extLst>
              <a:ext uri="{FF2B5EF4-FFF2-40B4-BE49-F238E27FC236}">
                <a16:creationId xmlns:a16="http://schemas.microsoft.com/office/drawing/2014/main" id="{6FF1A593-0BE7-43A5-B648-10A1F4BF396C}"/>
              </a:ext>
            </a:extLst>
          </p:cNvPr>
          <p:cNvSpPr>
            <a:spLocks noGrp="1"/>
          </p:cNvSpPr>
          <p:nvPr>
            <p:ph sz="half" idx="2"/>
          </p:nvPr>
        </p:nvSpPr>
        <p:spPr>
          <a:xfrm>
            <a:off x="5089970" y="1682116"/>
            <a:ext cx="4184034" cy="3880773"/>
          </a:xfrm>
        </p:spPr>
        <p:txBody>
          <a:bodyPr>
            <a:normAutofit/>
          </a:bodyPr>
          <a:lstStyle/>
          <a:p>
            <a:r>
              <a:rPr lang="en-GB" sz="2100" dirty="0">
                <a:latin typeface="Comic Sans MS" panose="030F0702030302020204" pitchFamily="66" charset="0"/>
              </a:rPr>
              <a:t>Again,  </a:t>
            </a:r>
          </a:p>
          <a:p>
            <a:r>
              <a:rPr lang="en-GB" sz="2100" dirty="0">
                <a:latin typeface="Comic Sans MS" panose="030F0702030302020204" pitchFamily="66" charset="0"/>
              </a:rPr>
              <a:t>Similarly,</a:t>
            </a:r>
          </a:p>
          <a:p>
            <a:r>
              <a:rPr lang="en-GB" sz="2100" dirty="0">
                <a:latin typeface="Comic Sans MS" panose="030F0702030302020204" pitchFamily="66" charset="0"/>
              </a:rPr>
              <a:t>Surely, </a:t>
            </a:r>
          </a:p>
          <a:p>
            <a:r>
              <a:rPr lang="en-GB" sz="2100" dirty="0">
                <a:latin typeface="Comic Sans MS" panose="030F0702030302020204" pitchFamily="66" charset="0"/>
              </a:rPr>
              <a:t>Certainly,  </a:t>
            </a:r>
          </a:p>
          <a:p>
            <a:r>
              <a:rPr lang="en-GB" sz="2100" dirty="0">
                <a:latin typeface="Comic Sans MS" panose="030F0702030302020204" pitchFamily="66" charset="0"/>
              </a:rPr>
              <a:t>Specifically, </a:t>
            </a:r>
          </a:p>
          <a:p>
            <a:r>
              <a:rPr lang="en-GB" sz="2100" dirty="0">
                <a:latin typeface="Comic Sans MS" panose="030F0702030302020204" pitchFamily="66" charset="0"/>
              </a:rPr>
              <a:t>If...then…,</a:t>
            </a:r>
          </a:p>
          <a:p>
            <a:r>
              <a:rPr lang="en-GB" sz="2100" dirty="0">
                <a:latin typeface="Comic Sans MS" panose="030F0702030302020204" pitchFamily="66" charset="0"/>
              </a:rPr>
              <a:t>Because,</a:t>
            </a:r>
          </a:p>
        </p:txBody>
      </p:sp>
      <p:sp>
        <p:nvSpPr>
          <p:cNvPr id="5" name="Rectangle 4">
            <a:extLst>
              <a:ext uri="{FF2B5EF4-FFF2-40B4-BE49-F238E27FC236}">
                <a16:creationId xmlns:a16="http://schemas.microsoft.com/office/drawing/2014/main" id="{317E1D41-65B0-4723-AB15-007B12405297}"/>
              </a:ext>
            </a:extLst>
          </p:cNvPr>
          <p:cNvSpPr/>
          <p:nvPr/>
        </p:nvSpPr>
        <p:spPr>
          <a:xfrm>
            <a:off x="274049" y="5186571"/>
            <a:ext cx="9631841" cy="1061829"/>
          </a:xfrm>
          <a:prstGeom prst="rect">
            <a:avLst/>
          </a:prstGeom>
        </p:spPr>
        <p:txBody>
          <a:bodyPr wrap="square">
            <a:spAutoFit/>
          </a:bodyPr>
          <a:lstStyle/>
          <a:p>
            <a:pPr algn="ctr"/>
            <a:r>
              <a:rPr lang="en-GB" sz="2100" dirty="0">
                <a:solidFill>
                  <a:schemeClr val="tx1">
                    <a:lumMod val="75000"/>
                    <a:lumOff val="25000"/>
                  </a:schemeClr>
                </a:solidFill>
                <a:latin typeface="Comic Sans MS" panose="030F0702030302020204" pitchFamily="66" charset="0"/>
              </a:rPr>
              <a:t>Can you use any of these fronted adverbials in a sentence for your letter?</a:t>
            </a:r>
          </a:p>
          <a:p>
            <a:pPr algn="ctr"/>
            <a:endParaRPr lang="en-GB" sz="2100" dirty="0">
              <a:solidFill>
                <a:schemeClr val="tx1">
                  <a:lumMod val="75000"/>
                  <a:lumOff val="25000"/>
                </a:schemeClr>
              </a:solidFill>
              <a:latin typeface="Comic Sans MS" panose="030F0702030302020204" pitchFamily="66" charset="0"/>
            </a:endParaRPr>
          </a:p>
          <a:p>
            <a:pPr algn="ctr"/>
            <a:r>
              <a:rPr lang="en-GB" sz="2100" dirty="0">
                <a:solidFill>
                  <a:schemeClr val="tx1">
                    <a:lumMod val="75000"/>
                    <a:lumOff val="25000"/>
                  </a:schemeClr>
                </a:solidFill>
                <a:latin typeface="Comic Sans MS" panose="030F0702030302020204" pitchFamily="66" charset="0"/>
              </a:rPr>
              <a:t>Write a list of fronted adverbials that you would like to use in your writing.</a:t>
            </a:r>
          </a:p>
        </p:txBody>
      </p:sp>
    </p:spTree>
    <p:extLst>
      <p:ext uri="{BB962C8B-B14F-4D97-AF65-F5344CB8AC3E}">
        <p14:creationId xmlns:p14="http://schemas.microsoft.com/office/powerpoint/2010/main" val="1637676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7E90F-35A6-4BA5-BBB6-2665C296573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3C1FB06-6F3F-463B-81BF-537BE4D255F4}"/>
              </a:ext>
            </a:extLst>
          </p:cNvPr>
          <p:cNvSpPr>
            <a:spLocks noGrp="1"/>
          </p:cNvSpPr>
          <p:nvPr>
            <p:ph idx="1"/>
          </p:nvPr>
        </p:nvSpPr>
        <p:spPr/>
        <p:txBody>
          <a:bodyPr>
            <a:normAutofit/>
          </a:bodyPr>
          <a:lstStyle/>
          <a:p>
            <a:r>
              <a:rPr lang="en-GB" sz="2100" dirty="0">
                <a:latin typeface="Comic Sans MS" panose="030F0702030302020204" pitchFamily="66" charset="0"/>
              </a:rPr>
              <a:t>We are going to continue exploring each of the PERSUADER features in turn and considering what these features might look like in our persuasive letter to Mrs Bell.</a:t>
            </a:r>
          </a:p>
          <a:p>
            <a:endParaRPr lang="en-GB" sz="2100" dirty="0">
              <a:latin typeface="Comic Sans MS" panose="030F0702030302020204" pitchFamily="66" charset="0"/>
            </a:endParaRPr>
          </a:p>
          <a:p>
            <a:r>
              <a:rPr lang="en-GB" sz="2100" dirty="0">
                <a:latin typeface="Comic Sans MS" panose="030F0702030302020204" pitchFamily="66" charset="0"/>
              </a:rPr>
              <a:t>What features do we have left to explore?</a:t>
            </a:r>
          </a:p>
        </p:txBody>
      </p:sp>
      <p:pic>
        <p:nvPicPr>
          <p:cNvPr id="4" name="Picture 2" descr="Persuasive Essay Writing Made Easy">
            <a:extLst>
              <a:ext uri="{FF2B5EF4-FFF2-40B4-BE49-F238E27FC236}">
                <a16:creationId xmlns:a16="http://schemas.microsoft.com/office/drawing/2014/main" id="{6F846C31-D676-4236-842C-78D0A55935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1206" y="4248698"/>
            <a:ext cx="4048923" cy="2277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94550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C3D10-7344-4114-A0D1-77783C3314E6}"/>
              </a:ext>
            </a:extLst>
          </p:cNvPr>
          <p:cNvSpPr>
            <a:spLocks noGrp="1"/>
          </p:cNvSpPr>
          <p:nvPr>
            <p:ph type="title"/>
          </p:nvPr>
        </p:nvSpPr>
        <p:spPr/>
        <p:txBody>
          <a:bodyPr>
            <a:normAutofit/>
          </a:bodyPr>
          <a:lstStyle/>
          <a:p>
            <a:r>
              <a:rPr lang="en-GB" sz="5400" dirty="0">
                <a:latin typeface="Comic Sans MS" panose="030F0702030302020204" pitchFamily="66" charset="0"/>
              </a:rPr>
              <a:t>Emotive Language</a:t>
            </a:r>
          </a:p>
        </p:txBody>
      </p:sp>
      <p:sp>
        <p:nvSpPr>
          <p:cNvPr id="3" name="Content Placeholder 2">
            <a:extLst>
              <a:ext uri="{FF2B5EF4-FFF2-40B4-BE49-F238E27FC236}">
                <a16:creationId xmlns:a16="http://schemas.microsoft.com/office/drawing/2014/main" id="{D524BFC2-FDB4-4540-AE20-3C8869C6FEC8}"/>
              </a:ext>
            </a:extLst>
          </p:cNvPr>
          <p:cNvSpPr>
            <a:spLocks noGrp="1"/>
          </p:cNvSpPr>
          <p:nvPr>
            <p:ph idx="1"/>
          </p:nvPr>
        </p:nvSpPr>
        <p:spPr>
          <a:xfrm>
            <a:off x="677334" y="2160589"/>
            <a:ext cx="8596668" cy="4484760"/>
          </a:xfrm>
        </p:spPr>
        <p:txBody>
          <a:bodyPr>
            <a:normAutofit/>
          </a:bodyPr>
          <a:lstStyle/>
          <a:p>
            <a:r>
              <a:rPr lang="en-GB" sz="2100" dirty="0">
                <a:latin typeface="Comic Sans MS" panose="030F0702030302020204" pitchFamily="66" charset="0"/>
              </a:rPr>
              <a:t>Emotive language is used to make the reader </a:t>
            </a:r>
            <a:r>
              <a:rPr lang="en-GB" sz="2100" i="1" dirty="0">
                <a:latin typeface="Comic Sans MS" panose="030F0702030302020204" pitchFamily="66" charset="0"/>
              </a:rPr>
              <a:t>feel </a:t>
            </a:r>
            <a:r>
              <a:rPr lang="en-GB" sz="2100" dirty="0">
                <a:latin typeface="Comic Sans MS" panose="030F0702030302020204" pitchFamily="66" charset="0"/>
              </a:rPr>
              <a:t>something</a:t>
            </a:r>
            <a:r>
              <a:rPr lang="en-GB" sz="2100" i="1" dirty="0">
                <a:latin typeface="Comic Sans MS" panose="030F0702030302020204" pitchFamily="66" charset="0"/>
              </a:rPr>
              <a:t>. </a:t>
            </a:r>
          </a:p>
          <a:p>
            <a:r>
              <a:rPr lang="en-GB" sz="2100" dirty="0">
                <a:latin typeface="Comic Sans MS" panose="030F0702030302020204" pitchFamily="66" charset="0"/>
              </a:rPr>
              <a:t>It could be pity/sympathy, anger or hope.</a:t>
            </a:r>
          </a:p>
          <a:p>
            <a:r>
              <a:rPr lang="en-GB" sz="2100" dirty="0">
                <a:latin typeface="Comic Sans MS" panose="030F0702030302020204" pitchFamily="66" charset="0"/>
              </a:rPr>
              <a:t>The easiest way to be emotive is to add adjectives or adverbs to your sentences. </a:t>
            </a:r>
          </a:p>
          <a:p>
            <a:r>
              <a:rPr lang="en-GB" sz="2100" dirty="0">
                <a:latin typeface="Comic Sans MS" panose="030F0702030302020204" pitchFamily="66" charset="0"/>
              </a:rPr>
              <a:t>Example: </a:t>
            </a:r>
            <a:r>
              <a:rPr lang="en-GB" sz="2100" i="1" dirty="0">
                <a:latin typeface="Comic Sans MS" panose="030F0702030302020204" pitchFamily="66" charset="0"/>
              </a:rPr>
              <a:t>The dog has been left by its owners. Vs The </a:t>
            </a:r>
            <a:r>
              <a:rPr lang="en-GB" sz="2100" b="1" i="1" u="sng" dirty="0">
                <a:latin typeface="Comic Sans MS" panose="030F0702030302020204" pitchFamily="66" charset="0"/>
              </a:rPr>
              <a:t>innocent</a:t>
            </a:r>
            <a:r>
              <a:rPr lang="en-GB" sz="2100" i="1" dirty="0">
                <a:latin typeface="Comic Sans MS" panose="030F0702030302020204" pitchFamily="66" charset="0"/>
              </a:rPr>
              <a:t> dog had been left </a:t>
            </a:r>
            <a:r>
              <a:rPr lang="en-GB" sz="2100" b="1" i="1" u="sng" dirty="0">
                <a:latin typeface="Comic Sans MS" panose="030F0702030302020204" pitchFamily="66" charset="0"/>
              </a:rPr>
              <a:t>cruelly</a:t>
            </a:r>
            <a:r>
              <a:rPr lang="en-GB" sz="2100" i="1" dirty="0">
                <a:latin typeface="Comic Sans MS" panose="030F0702030302020204" pitchFamily="66" charset="0"/>
              </a:rPr>
              <a:t> by its </a:t>
            </a:r>
            <a:r>
              <a:rPr lang="en-GB" sz="2100" b="1" i="1" u="sng" dirty="0">
                <a:latin typeface="Comic Sans MS" panose="030F0702030302020204" pitchFamily="66" charset="0"/>
              </a:rPr>
              <a:t>neglectful</a:t>
            </a:r>
            <a:r>
              <a:rPr lang="en-GB" sz="2100" i="1" dirty="0">
                <a:latin typeface="Comic Sans MS" panose="030F0702030302020204" pitchFamily="66" charset="0"/>
              </a:rPr>
              <a:t> owners.</a:t>
            </a:r>
          </a:p>
          <a:p>
            <a:endParaRPr lang="en-GB" sz="2100" i="1" dirty="0">
              <a:latin typeface="Comic Sans MS" panose="030F0702030302020204" pitchFamily="66" charset="0"/>
            </a:endParaRPr>
          </a:p>
          <a:p>
            <a:r>
              <a:rPr lang="en-GB" sz="2100" dirty="0">
                <a:latin typeface="Comic Sans MS" panose="030F0702030302020204" pitchFamily="66" charset="0"/>
              </a:rPr>
              <a:t>A more subtle way to be emotive is to choose nouns or verbs that will influence the reader.</a:t>
            </a:r>
          </a:p>
          <a:p>
            <a:r>
              <a:rPr lang="en-GB" sz="2100" dirty="0">
                <a:latin typeface="Comic Sans MS" panose="030F0702030302020204" pitchFamily="66" charset="0"/>
              </a:rPr>
              <a:t>Example: </a:t>
            </a:r>
            <a:r>
              <a:rPr lang="en-GB" sz="2100" i="1" dirty="0">
                <a:latin typeface="Comic Sans MS" panose="030F0702030302020204" pitchFamily="66" charset="0"/>
              </a:rPr>
              <a:t>The dog had been left by its owners. </a:t>
            </a:r>
            <a:r>
              <a:rPr lang="en-GB" sz="2100" dirty="0">
                <a:latin typeface="Comic Sans MS" panose="030F0702030302020204" pitchFamily="66" charset="0"/>
              </a:rPr>
              <a:t>Vs </a:t>
            </a:r>
            <a:r>
              <a:rPr lang="en-GB" sz="2100" i="1" dirty="0">
                <a:latin typeface="Comic Sans MS" panose="030F0702030302020204" pitchFamily="66" charset="0"/>
              </a:rPr>
              <a:t>The </a:t>
            </a:r>
            <a:r>
              <a:rPr lang="en-GB" sz="2100" b="1" i="1" u="sng" dirty="0">
                <a:latin typeface="Comic Sans MS" panose="030F0702030302020204" pitchFamily="66" charset="0"/>
              </a:rPr>
              <a:t>puppy</a:t>
            </a:r>
            <a:r>
              <a:rPr lang="en-GB" sz="2100" i="1" dirty="0">
                <a:latin typeface="Comic Sans MS" panose="030F0702030302020204" pitchFamily="66" charset="0"/>
              </a:rPr>
              <a:t> had been </a:t>
            </a:r>
            <a:r>
              <a:rPr lang="en-GB" sz="2100" b="1" i="1" u="sng" dirty="0">
                <a:latin typeface="Comic Sans MS" panose="030F0702030302020204" pitchFamily="66" charset="0"/>
              </a:rPr>
              <a:t>abandoned</a:t>
            </a:r>
            <a:r>
              <a:rPr lang="en-GB" sz="2100" i="1" dirty="0">
                <a:latin typeface="Comic Sans MS" panose="030F0702030302020204" pitchFamily="66" charset="0"/>
              </a:rPr>
              <a:t> by its owners.</a:t>
            </a:r>
          </a:p>
          <a:p>
            <a:endParaRPr lang="en-GB" sz="2100" dirty="0">
              <a:latin typeface="Comic Sans MS" panose="030F0702030302020204" pitchFamily="66" charset="0"/>
            </a:endParaRPr>
          </a:p>
          <a:p>
            <a:endParaRPr lang="en-GB" sz="2100" dirty="0">
              <a:latin typeface="Comic Sans MS" panose="030F0702030302020204" pitchFamily="66" charset="0"/>
            </a:endParaRPr>
          </a:p>
          <a:p>
            <a:endParaRPr lang="en-GB" sz="2100" dirty="0">
              <a:latin typeface="Comic Sans MS" panose="030F0702030302020204" pitchFamily="66" charset="0"/>
            </a:endParaRPr>
          </a:p>
        </p:txBody>
      </p:sp>
      <p:pic>
        <p:nvPicPr>
          <p:cNvPr id="12290" name="Picture 2" descr="Face Expression Emotion Feedback. Rating Satisfaction from Positive To  Negative, Various Mood Smiley Vector Concept Stock Vector - Illustration of  expression, appraisal: 189429649">
            <a:extLst>
              <a:ext uri="{FF2B5EF4-FFF2-40B4-BE49-F238E27FC236}">
                <a16:creationId xmlns:a16="http://schemas.microsoft.com/office/drawing/2014/main" id="{D01FA687-1E21-44CA-BA2D-16845204349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42256" y="0"/>
            <a:ext cx="4949744" cy="193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60877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3E1D0-3F2C-4E68-927C-6F3C2B982C00}"/>
              </a:ext>
            </a:extLst>
          </p:cNvPr>
          <p:cNvSpPr>
            <a:spLocks noGrp="1"/>
          </p:cNvSpPr>
          <p:nvPr>
            <p:ph type="title"/>
          </p:nvPr>
        </p:nvSpPr>
        <p:spPr>
          <a:xfrm>
            <a:off x="677334" y="609600"/>
            <a:ext cx="5245001" cy="1320800"/>
          </a:xfrm>
        </p:spPr>
        <p:txBody>
          <a:bodyPr>
            <a:normAutofit/>
          </a:bodyPr>
          <a:lstStyle/>
          <a:p>
            <a:pPr algn="ctr"/>
            <a:r>
              <a:rPr lang="en-GB" dirty="0">
                <a:latin typeface="Comic Sans MS" panose="030F0702030302020204" pitchFamily="66" charset="0"/>
              </a:rPr>
              <a:t>What emotive language can you see here?</a:t>
            </a:r>
            <a:endParaRPr lang="en-GB" dirty="0"/>
          </a:p>
        </p:txBody>
      </p:sp>
      <p:sp>
        <p:nvSpPr>
          <p:cNvPr id="3" name="Content Placeholder 2">
            <a:extLst>
              <a:ext uri="{FF2B5EF4-FFF2-40B4-BE49-F238E27FC236}">
                <a16:creationId xmlns:a16="http://schemas.microsoft.com/office/drawing/2014/main" id="{85D462D8-EDEE-4448-B1F1-92C556655E2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A9FB1B4-427D-4367-83C0-16131CDFC848}"/>
              </a:ext>
            </a:extLst>
          </p:cNvPr>
          <p:cNvPicPr>
            <a:picLocks noChangeAspect="1"/>
          </p:cNvPicPr>
          <p:nvPr/>
        </p:nvPicPr>
        <p:blipFill rotWithShape="1">
          <a:blip r:embed="rId2"/>
          <a:srcRect l="23934" t="20344" r="42706" b="8889"/>
          <a:stretch/>
        </p:blipFill>
        <p:spPr>
          <a:xfrm>
            <a:off x="6096001" y="0"/>
            <a:ext cx="6096000" cy="6858000"/>
          </a:xfrm>
          <a:prstGeom prst="rect">
            <a:avLst/>
          </a:prstGeom>
        </p:spPr>
      </p:pic>
    </p:spTree>
    <p:extLst>
      <p:ext uri="{BB962C8B-B14F-4D97-AF65-F5344CB8AC3E}">
        <p14:creationId xmlns:p14="http://schemas.microsoft.com/office/powerpoint/2010/main" val="7326332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3E1D0-3F2C-4E68-927C-6F3C2B982C00}"/>
              </a:ext>
            </a:extLst>
          </p:cNvPr>
          <p:cNvSpPr>
            <a:spLocks noGrp="1"/>
          </p:cNvSpPr>
          <p:nvPr>
            <p:ph type="title"/>
          </p:nvPr>
        </p:nvSpPr>
        <p:spPr>
          <a:xfrm>
            <a:off x="677334" y="609600"/>
            <a:ext cx="5245001" cy="1320800"/>
          </a:xfrm>
        </p:spPr>
        <p:txBody>
          <a:bodyPr>
            <a:normAutofit/>
          </a:bodyPr>
          <a:lstStyle/>
          <a:p>
            <a:pPr algn="ctr"/>
            <a:r>
              <a:rPr lang="en-GB" dirty="0">
                <a:latin typeface="Comic Sans MS" panose="030F0702030302020204" pitchFamily="66" charset="0"/>
              </a:rPr>
              <a:t>What emotive language can you see here?</a:t>
            </a:r>
            <a:endParaRPr lang="en-GB" dirty="0"/>
          </a:p>
        </p:txBody>
      </p:sp>
      <p:sp>
        <p:nvSpPr>
          <p:cNvPr id="3" name="Content Placeholder 2">
            <a:extLst>
              <a:ext uri="{FF2B5EF4-FFF2-40B4-BE49-F238E27FC236}">
                <a16:creationId xmlns:a16="http://schemas.microsoft.com/office/drawing/2014/main" id="{85D462D8-EDEE-4448-B1F1-92C556655E2F}"/>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EF271292-564A-4F60-980E-4C79DC539367}"/>
              </a:ext>
            </a:extLst>
          </p:cNvPr>
          <p:cNvPicPr>
            <a:picLocks noChangeAspect="1"/>
          </p:cNvPicPr>
          <p:nvPr/>
        </p:nvPicPr>
        <p:blipFill rotWithShape="1">
          <a:blip r:embed="rId2"/>
          <a:srcRect l="25283" t="20343" r="41315" b="7629"/>
          <a:stretch/>
        </p:blipFill>
        <p:spPr>
          <a:xfrm>
            <a:off x="6231118" y="0"/>
            <a:ext cx="5960883" cy="6858000"/>
          </a:xfrm>
          <a:prstGeom prst="rect">
            <a:avLst/>
          </a:prstGeom>
        </p:spPr>
      </p:pic>
    </p:spTree>
    <p:extLst>
      <p:ext uri="{BB962C8B-B14F-4D97-AF65-F5344CB8AC3E}">
        <p14:creationId xmlns:p14="http://schemas.microsoft.com/office/powerpoint/2010/main" val="11973844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723C539-E776-4229-ABEB-A9FBFF4E34C5}"/>
              </a:ext>
            </a:extLst>
          </p:cNvPr>
          <p:cNvPicPr>
            <a:picLocks noChangeAspect="1"/>
          </p:cNvPicPr>
          <p:nvPr/>
        </p:nvPicPr>
        <p:blipFill rotWithShape="1">
          <a:blip r:embed="rId2"/>
          <a:srcRect b="8681"/>
          <a:stretch/>
        </p:blipFill>
        <p:spPr>
          <a:xfrm>
            <a:off x="6874960" y="0"/>
            <a:ext cx="5317040" cy="6858000"/>
          </a:xfrm>
          <a:prstGeom prst="rect">
            <a:avLst/>
          </a:prstGeom>
        </p:spPr>
      </p:pic>
      <p:pic>
        <p:nvPicPr>
          <p:cNvPr id="5" name="Picture 4">
            <a:extLst>
              <a:ext uri="{FF2B5EF4-FFF2-40B4-BE49-F238E27FC236}">
                <a16:creationId xmlns:a16="http://schemas.microsoft.com/office/drawing/2014/main" id="{33440AF6-089C-4033-AD5C-D9DA9D1437CC}"/>
              </a:ext>
            </a:extLst>
          </p:cNvPr>
          <p:cNvPicPr>
            <a:picLocks noChangeAspect="1"/>
          </p:cNvPicPr>
          <p:nvPr/>
        </p:nvPicPr>
        <p:blipFill rotWithShape="1">
          <a:blip r:embed="rId3"/>
          <a:srcRect l="34171" t="6589" r="2750" b="6235"/>
          <a:stretch/>
        </p:blipFill>
        <p:spPr>
          <a:xfrm>
            <a:off x="209501" y="1924493"/>
            <a:ext cx="7139550" cy="4933507"/>
          </a:xfrm>
          <a:prstGeom prst="rect">
            <a:avLst/>
          </a:prstGeom>
        </p:spPr>
      </p:pic>
      <p:sp>
        <p:nvSpPr>
          <p:cNvPr id="7" name="Content Placeholder 2">
            <a:extLst>
              <a:ext uri="{FF2B5EF4-FFF2-40B4-BE49-F238E27FC236}">
                <a16:creationId xmlns:a16="http://schemas.microsoft.com/office/drawing/2014/main" id="{1B6B52E2-3C68-4435-BF50-B6B5162AC17C}"/>
              </a:ext>
            </a:extLst>
          </p:cNvPr>
          <p:cNvSpPr txBox="1">
            <a:spLocks/>
          </p:cNvSpPr>
          <p:nvPr/>
        </p:nvSpPr>
        <p:spPr>
          <a:xfrm>
            <a:off x="209501" y="510473"/>
            <a:ext cx="6930049" cy="3880773"/>
          </a:xfrm>
          <a:prstGeom prst="rect">
            <a:avLst/>
          </a:prstGeom>
        </p:spPr>
        <p:txBody>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100" dirty="0">
                <a:latin typeface="Comic Sans MS" panose="030F0702030302020204" pitchFamily="66" charset="0"/>
              </a:rPr>
              <a:t>What emotive language could you use in your letter to Mrs Bell?</a:t>
            </a:r>
          </a:p>
          <a:p>
            <a:r>
              <a:rPr lang="en-GB" sz="2100" dirty="0">
                <a:latin typeface="Comic Sans MS" panose="030F0702030302020204" pitchFamily="66" charset="0"/>
              </a:rPr>
              <a:t>Create a bubble map of ideas.</a:t>
            </a:r>
          </a:p>
          <a:p>
            <a:endParaRPr lang="en-GB" sz="2100" dirty="0"/>
          </a:p>
        </p:txBody>
      </p:sp>
    </p:spTree>
    <p:extLst>
      <p:ext uri="{BB962C8B-B14F-4D97-AF65-F5344CB8AC3E}">
        <p14:creationId xmlns:p14="http://schemas.microsoft.com/office/powerpoint/2010/main" val="40462490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2437B-6968-40F8-9B25-9F4E12B3E72A}"/>
              </a:ext>
            </a:extLst>
          </p:cNvPr>
          <p:cNvSpPr>
            <a:spLocks noGrp="1"/>
          </p:cNvSpPr>
          <p:nvPr>
            <p:ph type="title"/>
          </p:nvPr>
        </p:nvSpPr>
        <p:spPr/>
        <p:txBody>
          <a:bodyPr>
            <a:normAutofit/>
          </a:bodyPr>
          <a:lstStyle/>
          <a:p>
            <a:r>
              <a:rPr lang="en-GB" sz="5400" dirty="0">
                <a:latin typeface="Comic Sans MS" panose="030F0702030302020204" pitchFamily="66" charset="0"/>
              </a:rPr>
              <a:t>Anecdotes </a:t>
            </a:r>
          </a:p>
        </p:txBody>
      </p:sp>
      <p:sp>
        <p:nvSpPr>
          <p:cNvPr id="3" name="Content Placeholder 2">
            <a:extLst>
              <a:ext uri="{FF2B5EF4-FFF2-40B4-BE49-F238E27FC236}">
                <a16:creationId xmlns:a16="http://schemas.microsoft.com/office/drawing/2014/main" id="{BA08A452-28F2-4EA6-9D5D-5AF2921D97A6}"/>
              </a:ext>
            </a:extLst>
          </p:cNvPr>
          <p:cNvSpPr>
            <a:spLocks noGrp="1"/>
          </p:cNvSpPr>
          <p:nvPr>
            <p:ph idx="1"/>
          </p:nvPr>
        </p:nvSpPr>
        <p:spPr/>
        <p:txBody>
          <a:bodyPr>
            <a:noAutofit/>
          </a:bodyPr>
          <a:lstStyle/>
          <a:p>
            <a:r>
              <a:rPr lang="en-GB" sz="2100" dirty="0">
                <a:latin typeface="Comic Sans MS" panose="030F0702030302020204" pitchFamily="66" charset="0"/>
                <a:ea typeface="Open Sans" panose="020B0606030504020204" pitchFamily="34" charset="0"/>
                <a:cs typeface="Open Sans" panose="020B0606030504020204" pitchFamily="34" charset="0"/>
              </a:rPr>
              <a:t>A short, often humorous story inserted into a wider narrative or conversation. </a:t>
            </a:r>
          </a:p>
          <a:p>
            <a:r>
              <a:rPr lang="en-GB" sz="2100" dirty="0">
                <a:latin typeface="Comic Sans MS" panose="030F0702030302020204" pitchFamily="66" charset="0"/>
                <a:ea typeface="Open Sans" panose="020B0606030504020204" pitchFamily="34" charset="0"/>
                <a:cs typeface="Open Sans" panose="020B0606030504020204" pitchFamily="34" charset="0"/>
              </a:rPr>
              <a:t>Anecdotes are usually told in the </a:t>
            </a:r>
            <a:r>
              <a:rPr lang="en-GB" sz="2100" b="1" dirty="0">
                <a:latin typeface="Comic Sans MS" panose="030F0702030302020204" pitchFamily="66" charset="0"/>
                <a:ea typeface="Open Sans" panose="020B0606030504020204" pitchFamily="34" charset="0"/>
                <a:cs typeface="Open Sans" panose="020B0606030504020204" pitchFamily="34" charset="0"/>
              </a:rPr>
              <a:t>past tense</a:t>
            </a:r>
            <a:r>
              <a:rPr lang="en-GB" sz="2100" dirty="0">
                <a:latin typeface="Comic Sans MS" panose="030F0702030302020204" pitchFamily="66" charset="0"/>
                <a:ea typeface="Open Sans" panose="020B0606030504020204" pitchFamily="34" charset="0"/>
                <a:cs typeface="Open Sans" panose="020B0606030504020204" pitchFamily="34" charset="0"/>
              </a:rPr>
              <a:t>, as they are about past events, although they can sometimes be recounted in the </a:t>
            </a:r>
            <a:r>
              <a:rPr lang="en-GB" sz="2100" b="1" dirty="0">
                <a:latin typeface="Comic Sans MS" panose="030F0702030302020204" pitchFamily="66" charset="0"/>
                <a:ea typeface="Open Sans" panose="020B0606030504020204" pitchFamily="34" charset="0"/>
                <a:cs typeface="Open Sans" panose="020B0606030504020204" pitchFamily="34" charset="0"/>
              </a:rPr>
              <a:t>present tense </a:t>
            </a:r>
            <a:r>
              <a:rPr lang="en-GB" sz="2100" dirty="0">
                <a:latin typeface="Comic Sans MS" panose="030F0702030302020204" pitchFamily="66" charset="0"/>
                <a:ea typeface="Open Sans" panose="020B0606030504020204" pitchFamily="34" charset="0"/>
                <a:cs typeface="Open Sans" panose="020B0606030504020204" pitchFamily="34" charset="0"/>
              </a:rPr>
              <a:t>to give them a sense of immediacy.</a:t>
            </a:r>
          </a:p>
          <a:p>
            <a:r>
              <a:rPr lang="en-GB" sz="2100" dirty="0">
                <a:latin typeface="Comic Sans MS" panose="030F0702030302020204" pitchFamily="66" charset="0"/>
                <a:ea typeface="Open Sans" panose="020B0606030504020204" pitchFamily="34" charset="0"/>
                <a:cs typeface="Open Sans" panose="020B0606030504020204" pitchFamily="34" charset="0"/>
              </a:rPr>
              <a:t>In non-fiction writing, a well-placed anecdote can help to persuade the reader to a point of view. The introduction of personal detail among facts can create a feeling of empathy in the reader.</a:t>
            </a:r>
          </a:p>
          <a:p>
            <a:r>
              <a:rPr lang="en-GB" sz="2100" dirty="0">
                <a:latin typeface="Comic Sans MS" panose="030F0702030302020204" pitchFamily="66" charset="0"/>
                <a:ea typeface="Open Sans" panose="020B0606030504020204" pitchFamily="34" charset="0"/>
                <a:cs typeface="Open Sans" panose="020B0606030504020204" pitchFamily="34" charset="0"/>
              </a:rPr>
              <a:t>Anecdotes can add a storytelling touch to your persuasive writing – connecting your ideas to real life and real people.</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7261900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3C353874-4370-40FA-AC3C-8B5255B152ED}"/>
              </a:ext>
            </a:extLst>
          </p:cNvPr>
          <p:cNvGrpSpPr/>
          <p:nvPr/>
        </p:nvGrpSpPr>
        <p:grpSpPr>
          <a:xfrm>
            <a:off x="826665" y="2524276"/>
            <a:ext cx="10538671" cy="1809448"/>
            <a:chOff x="520995" y="1988288"/>
            <a:chExt cx="10538671" cy="1809448"/>
          </a:xfrm>
        </p:grpSpPr>
        <p:pic>
          <p:nvPicPr>
            <p:cNvPr id="2" name="Picture 1">
              <a:extLst>
                <a:ext uri="{FF2B5EF4-FFF2-40B4-BE49-F238E27FC236}">
                  <a16:creationId xmlns:a16="http://schemas.microsoft.com/office/drawing/2014/main" id="{10C5B547-605C-4A92-8498-9FFA1D58A194}"/>
                </a:ext>
              </a:extLst>
            </p:cNvPr>
            <p:cNvPicPr>
              <a:picLocks noChangeAspect="1"/>
            </p:cNvPicPr>
            <p:nvPr/>
          </p:nvPicPr>
          <p:blipFill rotWithShape="1">
            <a:blip r:embed="rId2"/>
            <a:srcRect l="11376" t="42206" r="36164" b="52760"/>
            <a:stretch/>
          </p:blipFill>
          <p:spPr>
            <a:xfrm>
              <a:off x="1010093" y="1988288"/>
              <a:ext cx="10045727" cy="542261"/>
            </a:xfrm>
            <a:prstGeom prst="rect">
              <a:avLst/>
            </a:prstGeom>
          </p:spPr>
        </p:pic>
        <p:pic>
          <p:nvPicPr>
            <p:cNvPr id="3" name="Picture 2">
              <a:extLst>
                <a:ext uri="{FF2B5EF4-FFF2-40B4-BE49-F238E27FC236}">
                  <a16:creationId xmlns:a16="http://schemas.microsoft.com/office/drawing/2014/main" id="{78B298C8-4017-480D-97DD-05D12BE3A397}"/>
                </a:ext>
              </a:extLst>
            </p:cNvPr>
            <p:cNvPicPr>
              <a:picLocks noChangeAspect="1"/>
            </p:cNvPicPr>
            <p:nvPr/>
          </p:nvPicPr>
          <p:blipFill rotWithShape="1">
            <a:blip r:embed="rId3"/>
            <a:srcRect l="11076" t="66492" r="13314" b="17210"/>
            <a:stretch/>
          </p:blipFill>
          <p:spPr>
            <a:xfrm>
              <a:off x="520995" y="2519916"/>
              <a:ext cx="10538671" cy="1277820"/>
            </a:xfrm>
            <a:prstGeom prst="rect">
              <a:avLst/>
            </a:prstGeom>
          </p:spPr>
        </p:pic>
      </p:grpSp>
    </p:spTree>
    <p:extLst>
      <p:ext uri="{BB962C8B-B14F-4D97-AF65-F5344CB8AC3E}">
        <p14:creationId xmlns:p14="http://schemas.microsoft.com/office/powerpoint/2010/main" val="2774027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78C1FEC-FB81-490F-AF8E-6369AEF7357C}"/>
              </a:ext>
            </a:extLst>
          </p:cNvPr>
          <p:cNvPicPr>
            <a:picLocks noChangeAspect="1"/>
          </p:cNvPicPr>
          <p:nvPr/>
        </p:nvPicPr>
        <p:blipFill rotWithShape="1">
          <a:blip r:embed="rId2"/>
          <a:srcRect l="11250" t="41240" r="13314" b="39535"/>
          <a:stretch/>
        </p:blipFill>
        <p:spPr>
          <a:xfrm>
            <a:off x="384861" y="2610294"/>
            <a:ext cx="11422278" cy="1637413"/>
          </a:xfrm>
          <a:prstGeom prst="rect">
            <a:avLst/>
          </a:prstGeom>
        </p:spPr>
      </p:pic>
    </p:spTree>
    <p:extLst>
      <p:ext uri="{BB962C8B-B14F-4D97-AF65-F5344CB8AC3E}">
        <p14:creationId xmlns:p14="http://schemas.microsoft.com/office/powerpoint/2010/main" val="39743296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37592-4F49-4FFA-A4A6-FDBA77FA843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687C7C9-5FBA-4FC4-BD62-E11A9954A8D2}"/>
              </a:ext>
            </a:extLst>
          </p:cNvPr>
          <p:cNvSpPr>
            <a:spLocks noGrp="1"/>
          </p:cNvSpPr>
          <p:nvPr>
            <p:ph idx="1"/>
          </p:nvPr>
        </p:nvSpPr>
        <p:spPr/>
        <p:txBody>
          <a:bodyPr>
            <a:normAutofit/>
          </a:bodyPr>
          <a:lstStyle/>
          <a:p>
            <a:r>
              <a:rPr lang="en-GB" sz="2100" dirty="0">
                <a:latin typeface="Comic Sans MS" panose="030F0702030302020204" pitchFamily="66" charset="0"/>
              </a:rPr>
              <a:t>What anecdotes could you use in your letter to Mrs Bell?</a:t>
            </a:r>
          </a:p>
          <a:p>
            <a:endParaRPr lang="en-GB" sz="2100" dirty="0">
              <a:latin typeface="Comic Sans MS" panose="030F0702030302020204" pitchFamily="66" charset="0"/>
            </a:endParaRPr>
          </a:p>
          <a:p>
            <a:r>
              <a:rPr lang="en-GB" sz="2100" dirty="0">
                <a:latin typeface="Comic Sans MS" panose="030F0702030302020204" pitchFamily="66" charset="0"/>
              </a:rPr>
              <a:t>Create a bubble map.</a:t>
            </a:r>
          </a:p>
          <a:p>
            <a:endParaRPr lang="en-GB" sz="2100" dirty="0"/>
          </a:p>
        </p:txBody>
      </p:sp>
      <p:pic>
        <p:nvPicPr>
          <p:cNvPr id="15362" name="Picture 2" descr="Thinking brain clipart - ClipArt Best - ClipArt Best">
            <a:extLst>
              <a:ext uri="{FF2B5EF4-FFF2-40B4-BE49-F238E27FC236}">
                <a16:creationId xmlns:a16="http://schemas.microsoft.com/office/drawing/2014/main" id="{9356C69A-6DBE-4D3C-8026-AE12A90B0444}"/>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809892" y="2946661"/>
            <a:ext cx="3464110" cy="3324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5847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355CE7-1106-4A88-A322-17DB731882BE}"/>
              </a:ext>
            </a:extLst>
          </p:cNvPr>
          <p:cNvSpPr>
            <a:spLocks noGrp="1"/>
          </p:cNvSpPr>
          <p:nvPr>
            <p:ph type="title"/>
          </p:nvPr>
        </p:nvSpPr>
        <p:spPr/>
        <p:txBody>
          <a:bodyPr>
            <a:normAutofit/>
          </a:bodyPr>
          <a:lstStyle/>
          <a:p>
            <a:r>
              <a:rPr lang="en-GB" sz="5400" dirty="0">
                <a:latin typeface="Comic Sans MS" panose="030F0702030302020204" pitchFamily="66" charset="0"/>
              </a:rPr>
              <a:t>Exaggeration</a:t>
            </a:r>
          </a:p>
        </p:txBody>
      </p:sp>
      <p:sp>
        <p:nvSpPr>
          <p:cNvPr id="3" name="Content Placeholder 2">
            <a:extLst>
              <a:ext uri="{FF2B5EF4-FFF2-40B4-BE49-F238E27FC236}">
                <a16:creationId xmlns:a16="http://schemas.microsoft.com/office/drawing/2014/main" id="{129429BB-98D4-40EE-8F4B-B828264ACE27}"/>
              </a:ext>
            </a:extLst>
          </p:cNvPr>
          <p:cNvSpPr>
            <a:spLocks noGrp="1"/>
          </p:cNvSpPr>
          <p:nvPr>
            <p:ph idx="1"/>
          </p:nvPr>
        </p:nvSpPr>
        <p:spPr/>
        <p:txBody>
          <a:bodyPr>
            <a:noAutofit/>
          </a:bodyPr>
          <a:lstStyle/>
          <a:p>
            <a:r>
              <a:rPr lang="en-GB" sz="2100" dirty="0">
                <a:latin typeface="Comic Sans MS" panose="030F0702030302020204" pitchFamily="66" charset="0"/>
              </a:rPr>
              <a:t>When information is given that is over the top, or slightly untrue.</a:t>
            </a:r>
          </a:p>
          <a:p>
            <a:endParaRPr lang="en-GB" sz="2100" dirty="0">
              <a:latin typeface="Comic Sans MS" panose="030F0702030302020204" pitchFamily="66" charset="0"/>
            </a:endParaRPr>
          </a:p>
          <a:p>
            <a:r>
              <a:rPr lang="en-GB" sz="2100" dirty="0">
                <a:latin typeface="Comic Sans MS" panose="030F0702030302020204" pitchFamily="66" charset="0"/>
              </a:rPr>
              <a:t>Examples: </a:t>
            </a:r>
          </a:p>
          <a:p>
            <a:r>
              <a:rPr lang="en-GB" sz="2100" i="1" dirty="0">
                <a:latin typeface="Comic Sans MS" panose="030F0702030302020204" pitchFamily="66" charset="0"/>
              </a:rPr>
              <a:t>If I get set one more piece of homework, I am going to move to the moon!</a:t>
            </a:r>
          </a:p>
          <a:p>
            <a:r>
              <a:rPr lang="en-GB" sz="2100" i="1" dirty="0">
                <a:latin typeface="Comic Sans MS" panose="030F0702030302020204" pitchFamily="66" charset="0"/>
              </a:rPr>
              <a:t>How will you ever live with yourself if you ignore this?</a:t>
            </a:r>
          </a:p>
          <a:p>
            <a:endParaRPr lang="en-GB" sz="2100" dirty="0">
              <a:latin typeface="Comic Sans MS" panose="030F0702030302020204" pitchFamily="66" charset="0"/>
            </a:endParaRPr>
          </a:p>
          <a:p>
            <a:endParaRPr lang="en-GB" sz="2100" dirty="0">
              <a:latin typeface="Comic Sans MS" panose="030F0702030302020204" pitchFamily="66" charset="0"/>
            </a:endParaRPr>
          </a:p>
        </p:txBody>
      </p:sp>
      <p:pic>
        <p:nvPicPr>
          <p:cNvPr id="16386" name="Picture 2" descr="Persuasive Language Techniques">
            <a:extLst>
              <a:ext uri="{FF2B5EF4-FFF2-40B4-BE49-F238E27FC236}">
                <a16:creationId xmlns:a16="http://schemas.microsoft.com/office/drawing/2014/main" id="{1E83849B-85E5-4D9A-BC59-0D401C52EE59}"/>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75865"/>
          <a:stretch/>
        </p:blipFill>
        <p:spPr bwMode="auto">
          <a:xfrm>
            <a:off x="677334" y="5308025"/>
            <a:ext cx="8596668" cy="1466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45707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3E1D0-3F2C-4E68-927C-6F3C2B982C00}"/>
              </a:ext>
            </a:extLst>
          </p:cNvPr>
          <p:cNvSpPr>
            <a:spLocks noGrp="1"/>
          </p:cNvSpPr>
          <p:nvPr>
            <p:ph type="title"/>
          </p:nvPr>
        </p:nvSpPr>
        <p:spPr>
          <a:xfrm>
            <a:off x="677334" y="609600"/>
            <a:ext cx="5245001" cy="1320800"/>
          </a:xfrm>
        </p:spPr>
        <p:txBody>
          <a:bodyPr>
            <a:normAutofit/>
          </a:bodyPr>
          <a:lstStyle/>
          <a:p>
            <a:pPr algn="ctr"/>
            <a:r>
              <a:rPr lang="en-GB" dirty="0">
                <a:latin typeface="Comic Sans MS" panose="030F0702030302020204" pitchFamily="66" charset="0"/>
              </a:rPr>
              <a:t>What exaggeration can you see here?</a:t>
            </a:r>
            <a:endParaRPr lang="en-GB" dirty="0"/>
          </a:p>
        </p:txBody>
      </p:sp>
      <p:sp>
        <p:nvSpPr>
          <p:cNvPr id="3" name="Content Placeholder 2">
            <a:extLst>
              <a:ext uri="{FF2B5EF4-FFF2-40B4-BE49-F238E27FC236}">
                <a16:creationId xmlns:a16="http://schemas.microsoft.com/office/drawing/2014/main" id="{85D462D8-EDEE-4448-B1F1-92C556655E2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2A9FB1B4-427D-4367-83C0-16131CDFC848}"/>
              </a:ext>
            </a:extLst>
          </p:cNvPr>
          <p:cNvPicPr>
            <a:picLocks noChangeAspect="1"/>
          </p:cNvPicPr>
          <p:nvPr/>
        </p:nvPicPr>
        <p:blipFill rotWithShape="1">
          <a:blip r:embed="rId2"/>
          <a:srcRect l="23934" t="20344" r="42706" b="8889"/>
          <a:stretch/>
        </p:blipFill>
        <p:spPr>
          <a:xfrm>
            <a:off x="6096001" y="0"/>
            <a:ext cx="6096000" cy="6858000"/>
          </a:xfrm>
          <a:prstGeom prst="rect">
            <a:avLst/>
          </a:prstGeom>
        </p:spPr>
      </p:pic>
    </p:spTree>
    <p:extLst>
      <p:ext uri="{BB962C8B-B14F-4D97-AF65-F5344CB8AC3E}">
        <p14:creationId xmlns:p14="http://schemas.microsoft.com/office/powerpoint/2010/main" val="38591339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3E1D0-3F2C-4E68-927C-6F3C2B982C00}"/>
              </a:ext>
            </a:extLst>
          </p:cNvPr>
          <p:cNvSpPr>
            <a:spLocks noGrp="1"/>
          </p:cNvSpPr>
          <p:nvPr>
            <p:ph type="title"/>
          </p:nvPr>
        </p:nvSpPr>
        <p:spPr>
          <a:xfrm>
            <a:off x="677334" y="609600"/>
            <a:ext cx="5245001" cy="1320800"/>
          </a:xfrm>
        </p:spPr>
        <p:txBody>
          <a:bodyPr>
            <a:normAutofit/>
          </a:bodyPr>
          <a:lstStyle/>
          <a:p>
            <a:pPr algn="ctr"/>
            <a:r>
              <a:rPr lang="en-GB" dirty="0">
                <a:latin typeface="Comic Sans MS" panose="030F0702030302020204" pitchFamily="66" charset="0"/>
              </a:rPr>
              <a:t>What exaggeration can you see here?</a:t>
            </a:r>
            <a:endParaRPr lang="en-GB" dirty="0"/>
          </a:p>
        </p:txBody>
      </p:sp>
      <p:sp>
        <p:nvSpPr>
          <p:cNvPr id="3" name="Content Placeholder 2">
            <a:extLst>
              <a:ext uri="{FF2B5EF4-FFF2-40B4-BE49-F238E27FC236}">
                <a16:creationId xmlns:a16="http://schemas.microsoft.com/office/drawing/2014/main" id="{85D462D8-EDEE-4448-B1F1-92C556655E2F}"/>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EF271292-564A-4F60-980E-4C79DC539367}"/>
              </a:ext>
            </a:extLst>
          </p:cNvPr>
          <p:cNvPicPr>
            <a:picLocks noChangeAspect="1"/>
          </p:cNvPicPr>
          <p:nvPr/>
        </p:nvPicPr>
        <p:blipFill rotWithShape="1">
          <a:blip r:embed="rId2"/>
          <a:srcRect l="25283" t="20343" r="41315" b="7629"/>
          <a:stretch/>
        </p:blipFill>
        <p:spPr>
          <a:xfrm>
            <a:off x="6231118" y="0"/>
            <a:ext cx="5960883" cy="6858000"/>
          </a:xfrm>
          <a:prstGeom prst="rect">
            <a:avLst/>
          </a:prstGeom>
        </p:spPr>
      </p:pic>
    </p:spTree>
    <p:extLst>
      <p:ext uri="{BB962C8B-B14F-4D97-AF65-F5344CB8AC3E}">
        <p14:creationId xmlns:p14="http://schemas.microsoft.com/office/powerpoint/2010/main" val="539499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D7B89-FDD1-4541-AF4F-456B3ED0D6E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8ABF1D-7BE3-4AF8-81D8-AED17A076586}"/>
              </a:ext>
            </a:extLst>
          </p:cNvPr>
          <p:cNvSpPr>
            <a:spLocks noGrp="1"/>
          </p:cNvSpPr>
          <p:nvPr>
            <p:ph idx="1"/>
          </p:nvPr>
        </p:nvSpPr>
        <p:spPr/>
        <p:txBody>
          <a:bodyPr>
            <a:normAutofit/>
          </a:bodyPr>
          <a:lstStyle/>
          <a:p>
            <a:r>
              <a:rPr lang="en-GB" sz="2100" dirty="0">
                <a:latin typeface="Comic Sans MS" panose="030F0702030302020204" pitchFamily="66" charset="0"/>
              </a:rPr>
              <a:t>What exaggeration could you use in your letters to Mrs Bell?</a:t>
            </a:r>
          </a:p>
          <a:p>
            <a:endParaRPr lang="en-GB" sz="2100" dirty="0">
              <a:latin typeface="Comic Sans MS" panose="030F0702030302020204" pitchFamily="66" charset="0"/>
            </a:endParaRPr>
          </a:p>
          <a:p>
            <a:r>
              <a:rPr lang="en-GB" sz="2100" dirty="0">
                <a:latin typeface="Comic Sans MS" panose="030F0702030302020204" pitchFamily="66" charset="0"/>
              </a:rPr>
              <a:t>Create a map of your ideas.</a:t>
            </a:r>
          </a:p>
          <a:p>
            <a:endParaRPr lang="en-GB" sz="2100" dirty="0">
              <a:latin typeface="Comic Sans MS" panose="030F0702030302020204" pitchFamily="66" charset="0"/>
            </a:endParaRPr>
          </a:p>
        </p:txBody>
      </p:sp>
      <p:pic>
        <p:nvPicPr>
          <p:cNvPr id="4" name="Picture 2" descr="Thinking brain clipart - ClipArt Best - ClipArt Best">
            <a:extLst>
              <a:ext uri="{FF2B5EF4-FFF2-40B4-BE49-F238E27FC236}">
                <a16:creationId xmlns:a16="http://schemas.microsoft.com/office/drawing/2014/main" id="{19FEB1F4-5EB9-4826-A309-CD3061D22E92}"/>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96975" y="3159315"/>
            <a:ext cx="3464110" cy="3324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26174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3DB58-8505-4AC8-BB3D-593492A185D7}"/>
              </a:ext>
            </a:extLst>
          </p:cNvPr>
          <p:cNvSpPr>
            <a:spLocks noGrp="1"/>
          </p:cNvSpPr>
          <p:nvPr>
            <p:ph type="title"/>
          </p:nvPr>
        </p:nvSpPr>
        <p:spPr/>
        <p:txBody>
          <a:bodyPr>
            <a:normAutofit/>
          </a:bodyPr>
          <a:lstStyle/>
          <a:p>
            <a:r>
              <a:rPr lang="en-GB" sz="5400" dirty="0">
                <a:latin typeface="Comic Sans MS" panose="030F0702030302020204" pitchFamily="66" charset="0"/>
              </a:rPr>
              <a:t>Repetition </a:t>
            </a:r>
          </a:p>
        </p:txBody>
      </p:sp>
      <p:sp>
        <p:nvSpPr>
          <p:cNvPr id="3" name="Content Placeholder 2">
            <a:extLst>
              <a:ext uri="{FF2B5EF4-FFF2-40B4-BE49-F238E27FC236}">
                <a16:creationId xmlns:a16="http://schemas.microsoft.com/office/drawing/2014/main" id="{F57F2CFD-4989-4680-BBF2-FFB083BCF1FA}"/>
              </a:ext>
            </a:extLst>
          </p:cNvPr>
          <p:cNvSpPr>
            <a:spLocks noGrp="1"/>
          </p:cNvSpPr>
          <p:nvPr>
            <p:ph idx="1"/>
          </p:nvPr>
        </p:nvSpPr>
        <p:spPr/>
        <p:txBody>
          <a:bodyPr>
            <a:normAutofit/>
          </a:bodyPr>
          <a:lstStyle/>
          <a:p>
            <a:r>
              <a:rPr lang="en-GB" sz="2100" dirty="0">
                <a:latin typeface="Comic Sans MS" panose="030F0702030302020204" pitchFamily="66" charset="0"/>
              </a:rPr>
              <a:t>Words or phrases are repeated so that they stick in the reader’s mind.</a:t>
            </a:r>
          </a:p>
          <a:p>
            <a:endParaRPr lang="en-GB" sz="2100" dirty="0">
              <a:latin typeface="Comic Sans MS" panose="030F0702030302020204" pitchFamily="66" charset="0"/>
            </a:endParaRPr>
          </a:p>
          <a:p>
            <a:r>
              <a:rPr lang="en-GB" sz="2100" dirty="0">
                <a:latin typeface="Comic Sans MS" panose="030F0702030302020204" pitchFamily="66" charset="0"/>
              </a:rPr>
              <a:t>Examples: </a:t>
            </a:r>
          </a:p>
          <a:p>
            <a:r>
              <a:rPr lang="en-GB" sz="2100" b="1" i="1" u="sng" dirty="0">
                <a:latin typeface="Comic Sans MS" panose="030F0702030302020204" pitchFamily="66" charset="0"/>
              </a:rPr>
              <a:t>Remember</a:t>
            </a:r>
            <a:r>
              <a:rPr lang="en-GB" sz="2100" i="1" dirty="0">
                <a:latin typeface="Comic Sans MS" panose="030F0702030302020204" pitchFamily="66" charset="0"/>
              </a:rPr>
              <a:t> what is was like to be at school. </a:t>
            </a:r>
            <a:r>
              <a:rPr lang="en-GB" sz="2100" b="1" i="1" u="sng" dirty="0">
                <a:latin typeface="Comic Sans MS" panose="030F0702030302020204" pitchFamily="66" charset="0"/>
              </a:rPr>
              <a:t>Remember</a:t>
            </a:r>
            <a:r>
              <a:rPr lang="en-GB" sz="2100" i="1" dirty="0">
                <a:latin typeface="Comic Sans MS" panose="030F0702030302020204" pitchFamily="66" charset="0"/>
              </a:rPr>
              <a:t> how much work your had. </a:t>
            </a:r>
          </a:p>
          <a:p>
            <a:r>
              <a:rPr lang="en-GB" sz="2100" i="1" dirty="0">
                <a:latin typeface="Comic Sans MS" panose="030F0702030302020204" pitchFamily="66" charset="0"/>
              </a:rPr>
              <a:t>We must all try to </a:t>
            </a:r>
            <a:r>
              <a:rPr lang="en-GB" sz="2100" b="1" i="1" u="sng" dirty="0">
                <a:latin typeface="Comic Sans MS" panose="030F0702030302020204" pitchFamily="66" charset="0"/>
              </a:rPr>
              <a:t>write</a:t>
            </a:r>
            <a:r>
              <a:rPr lang="en-GB" sz="2100" i="1" dirty="0">
                <a:latin typeface="Comic Sans MS" panose="030F0702030302020204" pitchFamily="66" charset="0"/>
              </a:rPr>
              <a:t> with purpose, </a:t>
            </a:r>
            <a:r>
              <a:rPr lang="en-GB" sz="2100" b="1" i="1" u="sng" dirty="0">
                <a:latin typeface="Comic Sans MS" panose="030F0702030302020204" pitchFamily="66" charset="0"/>
              </a:rPr>
              <a:t>write</a:t>
            </a:r>
            <a:r>
              <a:rPr lang="en-GB" sz="2100" i="1" dirty="0">
                <a:latin typeface="Comic Sans MS" panose="030F0702030302020204" pitchFamily="66" charset="0"/>
              </a:rPr>
              <a:t> with feeling and </a:t>
            </a:r>
            <a:r>
              <a:rPr lang="en-GB" sz="2100" b="1" i="1" u="sng" dirty="0">
                <a:latin typeface="Comic Sans MS" panose="030F0702030302020204" pitchFamily="66" charset="0"/>
              </a:rPr>
              <a:t>write</a:t>
            </a:r>
            <a:r>
              <a:rPr lang="en-GB" sz="2100" i="1" dirty="0">
                <a:latin typeface="Comic Sans MS" panose="030F0702030302020204" pitchFamily="66" charset="0"/>
              </a:rPr>
              <a:t> using techniques to persuade.</a:t>
            </a:r>
          </a:p>
        </p:txBody>
      </p:sp>
      <p:pic>
        <p:nvPicPr>
          <p:cNvPr id="4" name="Picture 4" descr="Using Repetition in Poetry - YouTube">
            <a:extLst>
              <a:ext uri="{FF2B5EF4-FFF2-40B4-BE49-F238E27FC236}">
                <a16:creationId xmlns:a16="http://schemas.microsoft.com/office/drawing/2014/main" id="{92633EFB-DB06-4C03-BC67-78A0B0F481F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667" r="16357"/>
          <a:stretch/>
        </p:blipFill>
        <p:spPr bwMode="auto">
          <a:xfrm>
            <a:off x="9005777" y="83301"/>
            <a:ext cx="3062177"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34996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E0734-5884-4522-BE44-365382F7C278}"/>
              </a:ext>
            </a:extLst>
          </p:cNvPr>
          <p:cNvSpPr>
            <a:spLocks noGrp="1"/>
          </p:cNvSpPr>
          <p:nvPr>
            <p:ph type="title"/>
          </p:nvPr>
        </p:nvSpPr>
        <p:spPr/>
        <p:txBody>
          <a:bodyPr>
            <a:normAutofit/>
          </a:bodyPr>
          <a:lstStyle/>
          <a:p>
            <a:r>
              <a:rPr lang="en-GB" sz="5400" dirty="0">
                <a:latin typeface="Comic Sans MS" panose="030F0702030302020204" pitchFamily="66" charset="0"/>
              </a:rPr>
              <a:t>Rule of Three</a:t>
            </a:r>
          </a:p>
        </p:txBody>
      </p:sp>
      <p:sp>
        <p:nvSpPr>
          <p:cNvPr id="3" name="Content Placeholder 2">
            <a:extLst>
              <a:ext uri="{FF2B5EF4-FFF2-40B4-BE49-F238E27FC236}">
                <a16:creationId xmlns:a16="http://schemas.microsoft.com/office/drawing/2014/main" id="{42463813-003B-4B68-9146-9E5FD9E647F8}"/>
              </a:ext>
            </a:extLst>
          </p:cNvPr>
          <p:cNvSpPr>
            <a:spLocks noGrp="1"/>
          </p:cNvSpPr>
          <p:nvPr>
            <p:ph idx="1"/>
          </p:nvPr>
        </p:nvSpPr>
        <p:spPr/>
        <p:txBody>
          <a:bodyPr>
            <a:normAutofit/>
          </a:bodyPr>
          <a:lstStyle/>
          <a:p>
            <a:r>
              <a:rPr lang="en-GB" sz="2100" dirty="0">
                <a:latin typeface="Comic Sans MS" panose="030F0702030302020204" pitchFamily="66" charset="0"/>
              </a:rPr>
              <a:t>When three adjectives or phrases are used to emphasise a point.</a:t>
            </a:r>
          </a:p>
          <a:p>
            <a:endParaRPr lang="en-GB" sz="2100" dirty="0">
              <a:latin typeface="Comic Sans MS" panose="030F0702030302020204" pitchFamily="66" charset="0"/>
            </a:endParaRPr>
          </a:p>
          <a:p>
            <a:r>
              <a:rPr lang="en-GB" sz="2100" dirty="0">
                <a:latin typeface="Comic Sans MS" panose="030F0702030302020204" pitchFamily="66" charset="0"/>
              </a:rPr>
              <a:t>Example: </a:t>
            </a:r>
            <a:r>
              <a:rPr lang="en-GB" sz="2100" i="1" dirty="0">
                <a:latin typeface="Comic Sans MS" panose="030F0702030302020204" pitchFamily="66" charset="0"/>
              </a:rPr>
              <a:t>Homework is </a:t>
            </a:r>
            <a:r>
              <a:rPr lang="en-GB" sz="2100" b="1" i="1" u="sng" dirty="0">
                <a:latin typeface="Comic Sans MS" panose="030F0702030302020204" pitchFamily="66" charset="0"/>
              </a:rPr>
              <a:t>boring</a:t>
            </a:r>
            <a:r>
              <a:rPr lang="en-GB" sz="2100" i="1" dirty="0">
                <a:latin typeface="Comic Sans MS" panose="030F0702030302020204" pitchFamily="66" charset="0"/>
              </a:rPr>
              <a:t>, </a:t>
            </a:r>
            <a:r>
              <a:rPr lang="en-GB" sz="2100" b="1" i="1" u="sng" dirty="0">
                <a:latin typeface="Comic Sans MS" panose="030F0702030302020204" pitchFamily="66" charset="0"/>
              </a:rPr>
              <a:t>dull</a:t>
            </a:r>
            <a:r>
              <a:rPr lang="en-GB" sz="2100" i="1" dirty="0">
                <a:latin typeface="Comic Sans MS" panose="030F0702030302020204" pitchFamily="66" charset="0"/>
              </a:rPr>
              <a:t> and </a:t>
            </a:r>
            <a:r>
              <a:rPr lang="en-GB" sz="2100" b="1" i="1" u="sng" dirty="0">
                <a:latin typeface="Comic Sans MS" panose="030F0702030302020204" pitchFamily="66" charset="0"/>
              </a:rPr>
              <a:t>uninteresting</a:t>
            </a:r>
            <a:r>
              <a:rPr lang="en-GB" sz="2100" i="1" dirty="0">
                <a:latin typeface="Comic Sans MS" panose="030F0702030302020204" pitchFamily="66" charset="0"/>
              </a:rPr>
              <a:t>. </a:t>
            </a:r>
          </a:p>
        </p:txBody>
      </p:sp>
      <p:pic>
        <p:nvPicPr>
          <p:cNvPr id="19460" name="Picture 4" descr="gloucester road tube station - Clip Art Library">
            <a:extLst>
              <a:ext uri="{FF2B5EF4-FFF2-40B4-BE49-F238E27FC236}">
                <a16:creationId xmlns:a16="http://schemas.microsoft.com/office/drawing/2014/main" id="{4FF3A6A2-C4BB-4990-8C8C-49EE10510484}"/>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857268" y="50801"/>
            <a:ext cx="2334731" cy="2490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55778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E0734-5884-4522-BE44-365382F7C278}"/>
              </a:ext>
            </a:extLst>
          </p:cNvPr>
          <p:cNvSpPr>
            <a:spLocks noGrp="1"/>
          </p:cNvSpPr>
          <p:nvPr>
            <p:ph type="title"/>
          </p:nvPr>
        </p:nvSpPr>
        <p:spPr/>
        <p:txBody>
          <a:bodyPr>
            <a:normAutofit/>
          </a:bodyPr>
          <a:lstStyle/>
          <a:p>
            <a:r>
              <a:rPr lang="en-GB" sz="5400" dirty="0">
                <a:latin typeface="Comic Sans MS" panose="030F0702030302020204" pitchFamily="66" charset="0"/>
              </a:rPr>
              <a:t>Rule of Three</a:t>
            </a:r>
          </a:p>
        </p:txBody>
      </p:sp>
      <p:grpSp>
        <p:nvGrpSpPr>
          <p:cNvPr id="6" name="Group 5">
            <a:extLst>
              <a:ext uri="{FF2B5EF4-FFF2-40B4-BE49-F238E27FC236}">
                <a16:creationId xmlns:a16="http://schemas.microsoft.com/office/drawing/2014/main" id="{C59957FE-63EC-478B-9E99-9E50DE2A3E1B}"/>
              </a:ext>
            </a:extLst>
          </p:cNvPr>
          <p:cNvGrpSpPr/>
          <p:nvPr/>
        </p:nvGrpSpPr>
        <p:grpSpPr>
          <a:xfrm>
            <a:off x="677334" y="1818601"/>
            <a:ext cx="8144540" cy="4933074"/>
            <a:chOff x="3349255" y="2434856"/>
            <a:chExt cx="5231219" cy="3168502"/>
          </a:xfrm>
        </p:grpSpPr>
        <p:pic>
          <p:nvPicPr>
            <p:cNvPr id="7" name="Picture 2" descr="Copywriting and the &amp;#39;Rule of Three&amp;#39; - Textuar">
              <a:extLst>
                <a:ext uri="{FF2B5EF4-FFF2-40B4-BE49-F238E27FC236}">
                  <a16:creationId xmlns:a16="http://schemas.microsoft.com/office/drawing/2014/main" id="{DA251032-06E6-4477-8B5B-48DB90A8E30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800" t="28210" r="9291" b="3041"/>
            <a:stretch/>
          </p:blipFill>
          <p:spPr bwMode="auto">
            <a:xfrm>
              <a:off x="3349255" y="2434856"/>
              <a:ext cx="5220587" cy="313660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F82C0B64-711B-438D-9C05-770F62C585A2}"/>
                </a:ext>
              </a:extLst>
            </p:cNvPr>
            <p:cNvSpPr/>
            <p:nvPr/>
          </p:nvSpPr>
          <p:spPr>
            <a:xfrm>
              <a:off x="7176977" y="5124893"/>
              <a:ext cx="1403497" cy="47846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9" name="Picture 4" descr="gloucester road tube station - Clip Art Library">
            <a:extLst>
              <a:ext uri="{FF2B5EF4-FFF2-40B4-BE49-F238E27FC236}">
                <a16:creationId xmlns:a16="http://schemas.microsoft.com/office/drawing/2014/main" id="{5552947D-E521-48EF-A456-FA2E6565A634}"/>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857268" y="50801"/>
            <a:ext cx="2334731" cy="2490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09149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A8ABF1D-7BE3-4AF8-81D8-AED17A076586}"/>
              </a:ext>
            </a:extLst>
          </p:cNvPr>
          <p:cNvSpPr>
            <a:spLocks noGrp="1"/>
          </p:cNvSpPr>
          <p:nvPr>
            <p:ph idx="1"/>
          </p:nvPr>
        </p:nvSpPr>
        <p:spPr/>
        <p:txBody>
          <a:bodyPr>
            <a:normAutofit/>
          </a:bodyPr>
          <a:lstStyle/>
          <a:p>
            <a:r>
              <a:rPr lang="en-GB" sz="2100" dirty="0">
                <a:latin typeface="Comic Sans MS" panose="030F0702030302020204" pitchFamily="66" charset="0"/>
              </a:rPr>
              <a:t>What repetition could you use in your letter?</a:t>
            </a:r>
          </a:p>
          <a:p>
            <a:r>
              <a:rPr lang="en-GB" sz="2100" dirty="0">
                <a:latin typeface="Comic Sans MS" panose="030F0702030302020204" pitchFamily="66" charset="0"/>
              </a:rPr>
              <a:t>What alliteration could you use in your letter?</a:t>
            </a:r>
          </a:p>
          <a:p>
            <a:endParaRPr lang="en-GB" sz="2100" dirty="0">
              <a:latin typeface="Comic Sans MS" panose="030F0702030302020204" pitchFamily="66" charset="0"/>
            </a:endParaRPr>
          </a:p>
          <a:p>
            <a:r>
              <a:rPr lang="en-GB" sz="2100" dirty="0">
                <a:latin typeface="Comic Sans MS" panose="030F0702030302020204" pitchFamily="66" charset="0"/>
              </a:rPr>
              <a:t>Create a bubble map of your ideas.</a:t>
            </a:r>
          </a:p>
        </p:txBody>
      </p:sp>
      <p:pic>
        <p:nvPicPr>
          <p:cNvPr id="4" name="Picture 2" descr="Thinking brain clipart - ClipArt Best - ClipArt Best">
            <a:extLst>
              <a:ext uri="{FF2B5EF4-FFF2-40B4-BE49-F238E27FC236}">
                <a16:creationId xmlns:a16="http://schemas.microsoft.com/office/drawing/2014/main" id="{19FEB1F4-5EB9-4826-A309-CD3061D22E92}"/>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96975" y="3159315"/>
            <a:ext cx="3464110" cy="332489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CA65D334-5FA1-4825-BEE8-2CAC648CC559}"/>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293501538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351D9-B8D0-47B4-A0F7-8741FEBDF9DD}"/>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93A2701A-FF14-4D02-A2ED-38D3347AC4F6}"/>
              </a:ext>
            </a:extLst>
          </p:cNvPr>
          <p:cNvSpPr>
            <a:spLocks noGrp="1"/>
          </p:cNvSpPr>
          <p:nvPr>
            <p:ph idx="1"/>
          </p:nvPr>
        </p:nvSpPr>
        <p:spPr/>
        <p:txBody>
          <a:bodyPr>
            <a:normAutofit/>
          </a:bodyPr>
          <a:lstStyle/>
          <a:p>
            <a:r>
              <a:rPr lang="en-GB" sz="2100" dirty="0">
                <a:latin typeface="Comic Sans MS" panose="030F0702030302020204" pitchFamily="66" charset="0"/>
              </a:rPr>
              <a:t>Create a bubble maps of your ideas for the PERSUADER features we have looked at today.</a:t>
            </a:r>
          </a:p>
          <a:p>
            <a:endParaRPr lang="en-GB" sz="2100" dirty="0">
              <a:latin typeface="Comic Sans MS" panose="030F0702030302020204" pitchFamily="66" charset="0"/>
            </a:endParaRPr>
          </a:p>
          <a:p>
            <a:r>
              <a:rPr lang="en-GB" sz="2100" b="1" dirty="0">
                <a:latin typeface="Comic Sans MS" panose="030F0702030302020204" pitchFamily="66" charset="0"/>
              </a:rPr>
              <a:t>By the end of the lesson</a:t>
            </a:r>
            <a:r>
              <a:rPr lang="en-GB" sz="2100" dirty="0">
                <a:latin typeface="Comic Sans MS" panose="030F0702030302020204" pitchFamily="66" charset="0"/>
              </a:rPr>
              <a:t>, you should </a:t>
            </a:r>
            <a:r>
              <a:rPr lang="en-GB" sz="2100" b="1" u="sng" dirty="0">
                <a:latin typeface="Comic Sans MS" panose="030F0702030302020204" pitchFamily="66" charset="0"/>
              </a:rPr>
              <a:t>all</a:t>
            </a:r>
            <a:r>
              <a:rPr lang="en-GB" sz="2100" dirty="0">
                <a:latin typeface="Comic Sans MS" panose="030F0702030302020204" pitchFamily="66" charset="0"/>
              </a:rPr>
              <a:t> have 4 bubble maps in your books.</a:t>
            </a:r>
          </a:p>
          <a:p>
            <a:endParaRPr lang="en-GB" sz="2100" b="1"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begin to write some sentences for your letter using the PERSUADER features you have looked at today. Make sure your sentences are correctly punctuated.</a:t>
            </a:r>
          </a:p>
        </p:txBody>
      </p:sp>
      <p:pic>
        <p:nvPicPr>
          <p:cNvPr id="4" name="Picture 2" descr="Use thinking maps to update your reading comprehension lessons">
            <a:extLst>
              <a:ext uri="{FF2B5EF4-FFF2-40B4-BE49-F238E27FC236}">
                <a16:creationId xmlns:a16="http://schemas.microsoft.com/office/drawing/2014/main" id="{E16D1A3F-F714-4170-A83B-B989489C1732}"/>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73039" y="0"/>
            <a:ext cx="4018961" cy="3296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36883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0DE2947-F898-4F02-8C89-91F19BBEA4E1}"/>
              </a:ext>
            </a:extLst>
          </p:cNvPr>
          <p:cNvSpPr>
            <a:spLocks noGrp="1"/>
          </p:cNvSpPr>
          <p:nvPr>
            <p:ph type="ctrTitle"/>
          </p:nvPr>
        </p:nvSpPr>
        <p:spPr>
          <a:xfrm>
            <a:off x="233916" y="2404534"/>
            <a:ext cx="9558670" cy="1646302"/>
          </a:xfrm>
        </p:spPr>
        <p:txBody>
          <a:bodyPr/>
          <a:lstStyle/>
          <a:p>
            <a:r>
              <a:rPr lang="en-GB" sz="5100" dirty="0">
                <a:latin typeface="Comic Sans MS" panose="030F0702030302020204" pitchFamily="66" charset="0"/>
              </a:rPr>
              <a:t>Thursday 25</a:t>
            </a:r>
            <a:r>
              <a:rPr lang="en-GB" sz="5100" baseline="30000" dirty="0">
                <a:latin typeface="Comic Sans MS" panose="030F0702030302020204" pitchFamily="66" charset="0"/>
              </a:rPr>
              <a:t>th</a:t>
            </a:r>
            <a:r>
              <a:rPr lang="en-GB" sz="5100" dirty="0">
                <a:latin typeface="Comic Sans MS" panose="030F0702030302020204" pitchFamily="66" charset="0"/>
              </a:rPr>
              <a:t> November 2021</a:t>
            </a:r>
          </a:p>
        </p:txBody>
      </p:sp>
      <p:sp>
        <p:nvSpPr>
          <p:cNvPr id="5" name="Subtitle 4">
            <a:extLst>
              <a:ext uri="{FF2B5EF4-FFF2-40B4-BE49-F238E27FC236}">
                <a16:creationId xmlns:a16="http://schemas.microsoft.com/office/drawing/2014/main" id="{6EB6AD7A-36DB-495E-BE76-B0916C96D275}"/>
              </a:ext>
            </a:extLst>
          </p:cNvPr>
          <p:cNvSpPr>
            <a:spLocks noGrp="1"/>
          </p:cNvSpPr>
          <p:nvPr>
            <p:ph type="subTitle" idx="1"/>
          </p:nvPr>
        </p:nvSpPr>
        <p:spPr>
          <a:xfrm>
            <a:off x="233916" y="4050833"/>
            <a:ext cx="9040087" cy="1646302"/>
          </a:xfrm>
        </p:spPr>
        <p:txBody>
          <a:bodyPr>
            <a:norm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punctuate accurately</a:t>
            </a:r>
          </a:p>
          <a:p>
            <a:pPr algn="l"/>
            <a:r>
              <a:rPr lang="en-GB" sz="2100" dirty="0">
                <a:latin typeface="Comic Sans MS" panose="030F0702030302020204" pitchFamily="66" charset="0"/>
              </a:rPr>
              <a:t>C: Persuasive Writing</a:t>
            </a:r>
          </a:p>
          <a:p>
            <a:endParaRPr lang="en-GB" sz="2100" dirty="0"/>
          </a:p>
        </p:txBody>
      </p:sp>
    </p:spTree>
    <p:extLst>
      <p:ext uri="{BB962C8B-B14F-4D97-AF65-F5344CB8AC3E}">
        <p14:creationId xmlns:p14="http://schemas.microsoft.com/office/powerpoint/2010/main" val="22282297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2F682-8ED9-4412-9599-93829AEA1906}"/>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E842B348-C5B4-466C-A056-74751C76EAFB}"/>
              </a:ext>
            </a:extLst>
          </p:cNvPr>
          <p:cNvSpPr>
            <a:spLocks noGrp="1"/>
          </p:cNvSpPr>
          <p:nvPr>
            <p:ph idx="1"/>
          </p:nvPr>
        </p:nvSpPr>
        <p:spPr>
          <a:xfrm>
            <a:off x="677334" y="2160589"/>
            <a:ext cx="8596668" cy="4289638"/>
          </a:xfrm>
        </p:spPr>
        <p:txBody>
          <a:bodyPr>
            <a:normAutofit/>
          </a:bodyPr>
          <a:lstStyle/>
          <a:p>
            <a:r>
              <a:rPr lang="en-GB" sz="2100" dirty="0">
                <a:latin typeface="Comic Sans MS" panose="030F0702030302020204" pitchFamily="66" charset="0"/>
              </a:rPr>
              <a:t>Conjunctions can be used to shift attention. </a:t>
            </a:r>
          </a:p>
          <a:p>
            <a:r>
              <a:rPr lang="en-GB" sz="2100" dirty="0">
                <a:latin typeface="Comic Sans MS" panose="030F0702030302020204" pitchFamily="66" charset="0"/>
              </a:rPr>
              <a:t>Example:</a:t>
            </a:r>
            <a:r>
              <a:rPr lang="en-GB" sz="2100" i="1" dirty="0">
                <a:latin typeface="Comic Sans MS" panose="030F0702030302020204" pitchFamily="66" charset="0"/>
              </a:rPr>
              <a:t> however, nevertheless, on the other hand, in contrast, whereas, in addition to this, besides, moreover, furthermore</a:t>
            </a:r>
          </a:p>
          <a:p>
            <a:endParaRPr lang="en-GB" sz="2100" dirty="0">
              <a:latin typeface="Comic Sans MS" panose="030F0702030302020204" pitchFamily="66" charset="0"/>
            </a:endParaRPr>
          </a:p>
          <a:p>
            <a:r>
              <a:rPr lang="en-GB" sz="2100" dirty="0">
                <a:latin typeface="Comic Sans MS" panose="030F0702030302020204" pitchFamily="66" charset="0"/>
              </a:rPr>
              <a:t>Can you use any of these conjunctions to shift attention in a sentence for your letter?</a:t>
            </a:r>
          </a:p>
          <a:p>
            <a:endParaRPr lang="en-GB" sz="2100" dirty="0">
              <a:latin typeface="Comic Sans MS" panose="030F0702030302020204" pitchFamily="66" charset="0"/>
            </a:endParaRPr>
          </a:p>
          <a:p>
            <a:r>
              <a:rPr lang="en-GB" sz="2100" dirty="0">
                <a:latin typeface="Comic Sans MS" panose="030F0702030302020204" pitchFamily="66" charset="0"/>
              </a:rPr>
              <a:t>Write a list of conjunctions to shift attention that you would like to use in your writing. </a:t>
            </a:r>
          </a:p>
        </p:txBody>
      </p:sp>
      <p:grpSp>
        <p:nvGrpSpPr>
          <p:cNvPr id="5" name="Group 4">
            <a:extLst>
              <a:ext uri="{FF2B5EF4-FFF2-40B4-BE49-F238E27FC236}">
                <a16:creationId xmlns:a16="http://schemas.microsoft.com/office/drawing/2014/main" id="{936080F6-DCB2-4631-97BD-BB934D1EF09B}"/>
              </a:ext>
            </a:extLst>
          </p:cNvPr>
          <p:cNvGrpSpPr/>
          <p:nvPr/>
        </p:nvGrpSpPr>
        <p:grpSpPr>
          <a:xfrm>
            <a:off x="9093135" y="75416"/>
            <a:ext cx="3004597" cy="2160589"/>
            <a:chOff x="5982290" y="292231"/>
            <a:chExt cx="3004597" cy="2160589"/>
          </a:xfrm>
        </p:grpSpPr>
        <p:sp>
          <p:nvSpPr>
            <p:cNvPr id="4" name="Rectangle 3">
              <a:extLst>
                <a:ext uri="{FF2B5EF4-FFF2-40B4-BE49-F238E27FC236}">
                  <a16:creationId xmlns:a16="http://schemas.microsoft.com/office/drawing/2014/main" id="{6DEA38EA-2CB2-4627-AD3D-3604513DF989}"/>
                </a:ext>
              </a:extLst>
            </p:cNvPr>
            <p:cNvSpPr/>
            <p:nvPr/>
          </p:nvSpPr>
          <p:spPr>
            <a:xfrm>
              <a:off x="6900421" y="754144"/>
              <a:ext cx="1725105" cy="11762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530" name="Picture 2" descr="1,115,386 Attention Stock Photos, Pictures &amp;amp; Royalty-Free Images - iStock">
              <a:extLst>
                <a:ext uri="{FF2B5EF4-FFF2-40B4-BE49-F238E27FC236}">
                  <a16:creationId xmlns:a16="http://schemas.microsoft.com/office/drawing/2014/main" id="{45815611-F31F-495F-9E82-5C2A8C73867D}"/>
                </a:ext>
              </a:extLst>
            </p:cNvPr>
            <p:cNvPicPr>
              <a:picLocks noChangeAspect="1" noChangeArrowheads="1"/>
            </p:cNvPicPr>
            <p:nvPr/>
          </p:nvPicPr>
          <p:blipFill rotWithShape="1">
            <a:blip r:embed="rId2">
              <a:clrChange>
                <a:clrFrom>
                  <a:srgbClr val="F2F2F2"/>
                </a:clrFrom>
                <a:clrTo>
                  <a:srgbClr val="F2F2F2">
                    <a:alpha val="0"/>
                  </a:srgbClr>
                </a:clrTo>
              </a:clrChange>
              <a:extLst>
                <a:ext uri="{28A0092B-C50C-407E-A947-70E740481C1C}">
                  <a14:useLocalDpi xmlns:a14="http://schemas.microsoft.com/office/drawing/2010/main" val="0"/>
                </a:ext>
              </a:extLst>
            </a:blip>
            <a:srcRect l="12698" t="26412" r="21161" b="26026"/>
            <a:stretch/>
          </p:blipFill>
          <p:spPr bwMode="auto">
            <a:xfrm>
              <a:off x="5982290" y="292231"/>
              <a:ext cx="3004597" cy="216058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5327976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6FD85D-06BB-4442-BE5D-9A3BC33B91CF}"/>
              </a:ext>
            </a:extLst>
          </p:cNvPr>
          <p:cNvSpPr>
            <a:spLocks noGrp="1"/>
          </p:cNvSpPr>
          <p:nvPr>
            <p:ph idx="1"/>
          </p:nvPr>
        </p:nvSpPr>
        <p:spPr>
          <a:xfrm>
            <a:off x="677334" y="2160589"/>
            <a:ext cx="4120909" cy="3880773"/>
          </a:xfrm>
        </p:spPr>
        <p:txBody>
          <a:bodyPr>
            <a:normAutofit/>
          </a:bodyPr>
          <a:lstStyle/>
          <a:p>
            <a:r>
              <a:rPr lang="en-GB" sz="2100" dirty="0">
                <a:latin typeface="Comic Sans MS" panose="030F0702030302020204" pitchFamily="66" charset="0"/>
              </a:rPr>
              <a:t>You are going to plan your letter to Mrs Bell today!</a:t>
            </a:r>
          </a:p>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42305F8B-521E-45C9-A62B-61DD84D142B0}"/>
              </a:ext>
            </a:extLst>
          </p:cNvPr>
          <p:cNvPicPr>
            <a:picLocks noChangeAspect="1"/>
          </p:cNvPicPr>
          <p:nvPr/>
        </p:nvPicPr>
        <p:blipFill rotWithShape="1">
          <a:blip r:embed="rId2"/>
          <a:srcRect l="42733" t="24496" r="34418" b="17519"/>
          <a:stretch/>
        </p:blipFill>
        <p:spPr>
          <a:xfrm>
            <a:off x="7123814" y="0"/>
            <a:ext cx="5068186" cy="6855290"/>
          </a:xfrm>
          <a:prstGeom prst="rect">
            <a:avLst/>
          </a:prstGeom>
        </p:spPr>
      </p:pic>
    </p:spTree>
    <p:extLst>
      <p:ext uri="{BB962C8B-B14F-4D97-AF65-F5344CB8AC3E}">
        <p14:creationId xmlns:p14="http://schemas.microsoft.com/office/powerpoint/2010/main" val="292256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1C1B2-4A8F-44D6-AD11-6B7E6EBEF28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095A199-05C8-4373-B879-39E12A91D9BE}"/>
              </a:ext>
            </a:extLst>
          </p:cNvPr>
          <p:cNvSpPr>
            <a:spLocks noGrp="1"/>
          </p:cNvSpPr>
          <p:nvPr>
            <p:ph idx="1"/>
          </p:nvPr>
        </p:nvSpPr>
        <p:spPr/>
        <p:txBody>
          <a:bodyPr>
            <a:normAutofit/>
          </a:bodyPr>
          <a:lstStyle/>
          <a:p>
            <a:r>
              <a:rPr lang="en-GB" sz="2100" dirty="0">
                <a:latin typeface="Comic Sans MS" panose="030F0702030302020204" pitchFamily="66" charset="0"/>
              </a:rPr>
              <a:t>What does a formal letter look like?</a:t>
            </a:r>
          </a:p>
          <a:p>
            <a:r>
              <a:rPr lang="en-GB" sz="2100" dirty="0">
                <a:latin typeface="Comic Sans MS" panose="030F0702030302020204" pitchFamily="66" charset="0"/>
              </a:rPr>
              <a:t>What do you need to include in your formal letter?</a:t>
            </a:r>
          </a:p>
        </p:txBody>
      </p:sp>
      <p:pic>
        <p:nvPicPr>
          <p:cNvPr id="4" name="Picture 2" descr="Thinking brain clipart - ClipArt Best - ClipArt Best">
            <a:extLst>
              <a:ext uri="{FF2B5EF4-FFF2-40B4-BE49-F238E27FC236}">
                <a16:creationId xmlns:a16="http://schemas.microsoft.com/office/drawing/2014/main" id="{FB981CFE-2B23-4603-B68D-B5EE9E60A6FE}"/>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96975" y="3159315"/>
            <a:ext cx="3464110" cy="3324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44504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6D7B798-F518-45D5-AF3B-11B0162DE511}"/>
              </a:ext>
            </a:extLst>
          </p:cNvPr>
          <p:cNvPicPr>
            <a:picLocks noChangeAspect="1"/>
          </p:cNvPicPr>
          <p:nvPr/>
        </p:nvPicPr>
        <p:blipFill rotWithShape="1">
          <a:blip r:embed="rId2"/>
          <a:srcRect l="37809" t="34639" r="22526" b="20550"/>
          <a:stretch/>
        </p:blipFill>
        <p:spPr>
          <a:xfrm>
            <a:off x="-1" y="0"/>
            <a:ext cx="12192001" cy="6859148"/>
          </a:xfrm>
          <a:prstGeom prst="rect">
            <a:avLst/>
          </a:prstGeom>
        </p:spPr>
      </p:pic>
    </p:spTree>
    <p:extLst>
      <p:ext uri="{BB962C8B-B14F-4D97-AF65-F5344CB8AC3E}">
        <p14:creationId xmlns:p14="http://schemas.microsoft.com/office/powerpoint/2010/main" val="15658480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5E94A3-0E66-4C09-9105-4AF70008865F}"/>
              </a:ext>
            </a:extLst>
          </p:cNvPr>
          <p:cNvSpPr>
            <a:spLocks noGrp="1"/>
          </p:cNvSpPr>
          <p:nvPr>
            <p:ph idx="1"/>
          </p:nvPr>
        </p:nvSpPr>
        <p:spPr>
          <a:xfrm>
            <a:off x="469944" y="1246190"/>
            <a:ext cx="8596668" cy="3880773"/>
          </a:xfrm>
        </p:spPr>
        <p:txBody>
          <a:bodyPr>
            <a:normAutofit/>
          </a:bodyPr>
          <a:lstStyle/>
          <a:p>
            <a:r>
              <a:rPr lang="en-GB" sz="2100" dirty="0">
                <a:latin typeface="Comic Sans MS" panose="030F0702030302020204" pitchFamily="66" charset="0"/>
              </a:rPr>
              <a:t>The greeting depends on who the recipient is. If you don’t know who will eb reading your letter, write ‘</a:t>
            </a:r>
            <a:r>
              <a:rPr lang="en-GB" sz="2100" i="1" dirty="0">
                <a:latin typeface="Comic Sans MS" panose="030F0702030302020204" pitchFamily="66" charset="0"/>
              </a:rPr>
              <a:t>Dear Sir or Madam</a:t>
            </a:r>
            <a:r>
              <a:rPr lang="en-GB" sz="2100" dirty="0">
                <a:latin typeface="Comic Sans MS" panose="030F0702030302020204" pitchFamily="66" charset="0"/>
              </a:rPr>
              <a:t>.’</a:t>
            </a:r>
          </a:p>
          <a:p>
            <a:r>
              <a:rPr lang="en-GB" sz="2100" dirty="0">
                <a:latin typeface="Comic Sans MS" panose="030F0702030302020204" pitchFamily="66" charset="0"/>
              </a:rPr>
              <a:t>Once the letter is finished, you will need to sign off your letter with either: ‘</a:t>
            </a:r>
            <a:r>
              <a:rPr lang="en-GB" sz="2100" i="1" dirty="0">
                <a:latin typeface="Comic Sans MS" panose="030F0702030302020204" pitchFamily="66" charset="0"/>
              </a:rPr>
              <a:t>Yours Sincerely</a:t>
            </a:r>
            <a:r>
              <a:rPr lang="en-GB" sz="2100" dirty="0">
                <a:latin typeface="Comic Sans MS" panose="030F0702030302020204" pitchFamily="66" charset="0"/>
              </a:rPr>
              <a:t>’ (if you know the person’s name) or ‘</a:t>
            </a:r>
            <a:r>
              <a:rPr lang="en-GB" sz="2100" i="1" dirty="0">
                <a:latin typeface="Comic Sans MS" panose="030F0702030302020204" pitchFamily="66" charset="0"/>
              </a:rPr>
              <a:t>Yours Faithfully</a:t>
            </a:r>
            <a:r>
              <a:rPr lang="en-GB" sz="2100" dirty="0">
                <a:latin typeface="Comic Sans MS" panose="030F0702030302020204" pitchFamily="66" charset="0"/>
              </a:rPr>
              <a:t>’ (if you used Sir or Madam)</a:t>
            </a:r>
          </a:p>
        </p:txBody>
      </p:sp>
      <p:pic>
        <p:nvPicPr>
          <p:cNvPr id="24578" name="Picture 2" descr="Writing a Letter clipart image - Clipart World">
            <a:extLst>
              <a:ext uri="{FF2B5EF4-FFF2-40B4-BE49-F238E27FC236}">
                <a16:creationId xmlns:a16="http://schemas.microsoft.com/office/drawing/2014/main" id="{13454E3F-EDFD-48F0-B27E-A942A70939B7}"/>
              </a:ext>
            </a:extLst>
          </p:cNvPr>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b="12298"/>
          <a:stretch/>
        </p:blipFill>
        <p:spPr bwMode="auto">
          <a:xfrm>
            <a:off x="4534293" y="2597650"/>
            <a:ext cx="4924621" cy="4331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84688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6FD85D-06BB-4442-BE5D-9A3BC33B91CF}"/>
              </a:ext>
            </a:extLst>
          </p:cNvPr>
          <p:cNvSpPr>
            <a:spLocks noGrp="1"/>
          </p:cNvSpPr>
          <p:nvPr>
            <p:ph idx="1"/>
          </p:nvPr>
        </p:nvSpPr>
        <p:spPr>
          <a:xfrm>
            <a:off x="894151" y="1488613"/>
            <a:ext cx="5418666" cy="3880773"/>
          </a:xfrm>
        </p:spPr>
        <p:txBody>
          <a:bodyPr>
            <a:normAutofit/>
          </a:bodyPr>
          <a:lstStyle/>
          <a:p>
            <a:r>
              <a:rPr lang="en-GB" sz="2100" dirty="0">
                <a:latin typeface="Comic Sans MS" panose="030F0702030302020204" pitchFamily="66" charset="0"/>
              </a:rPr>
              <a:t>The introductory paragraph of your letter should:</a:t>
            </a:r>
          </a:p>
          <a:p>
            <a:pPr lvl="1"/>
            <a:r>
              <a:rPr lang="en-GB" sz="2100" dirty="0">
                <a:latin typeface="Comic Sans MS" panose="030F0702030302020204" pitchFamily="66" charset="0"/>
              </a:rPr>
              <a:t>Explain why you are writing</a:t>
            </a:r>
          </a:p>
          <a:p>
            <a:pPr lvl="1"/>
            <a:r>
              <a:rPr lang="en-GB" sz="2100" dirty="0">
                <a:latin typeface="Comic Sans MS" panose="030F0702030302020204" pitchFamily="66" charset="0"/>
              </a:rPr>
              <a:t>Explain what you want the recipient to do</a:t>
            </a:r>
          </a:p>
          <a:p>
            <a:endParaRPr lang="en-GB" sz="2100" dirty="0">
              <a:latin typeface="Comic Sans MS" panose="030F0702030302020204" pitchFamily="66" charset="0"/>
            </a:endParaRPr>
          </a:p>
          <a:p>
            <a:r>
              <a:rPr lang="en-GB" sz="2100" dirty="0">
                <a:latin typeface="Comic Sans MS" panose="030F0702030302020204" pitchFamily="66" charset="0"/>
              </a:rPr>
              <a:t>Why are we writing to Mrs Bell?</a:t>
            </a:r>
          </a:p>
          <a:p>
            <a:r>
              <a:rPr lang="en-GB" sz="2100" dirty="0">
                <a:latin typeface="Comic Sans MS" panose="030F0702030302020204" pitchFamily="66" charset="0"/>
              </a:rPr>
              <a:t>What do we want her to do?</a:t>
            </a:r>
          </a:p>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42305F8B-521E-45C9-A62B-61DD84D142B0}"/>
              </a:ext>
            </a:extLst>
          </p:cNvPr>
          <p:cNvPicPr>
            <a:picLocks noChangeAspect="1"/>
          </p:cNvPicPr>
          <p:nvPr/>
        </p:nvPicPr>
        <p:blipFill rotWithShape="1">
          <a:blip r:embed="rId2"/>
          <a:srcRect l="42733" t="24496" r="34418" b="17519"/>
          <a:stretch/>
        </p:blipFill>
        <p:spPr>
          <a:xfrm>
            <a:off x="7123814" y="0"/>
            <a:ext cx="5068186" cy="6855290"/>
          </a:xfrm>
          <a:prstGeom prst="rect">
            <a:avLst/>
          </a:prstGeom>
        </p:spPr>
      </p:pic>
    </p:spTree>
    <p:extLst>
      <p:ext uri="{BB962C8B-B14F-4D97-AF65-F5344CB8AC3E}">
        <p14:creationId xmlns:p14="http://schemas.microsoft.com/office/powerpoint/2010/main" val="9934230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6FD85D-06BB-4442-BE5D-9A3BC33B91CF}"/>
              </a:ext>
            </a:extLst>
          </p:cNvPr>
          <p:cNvSpPr>
            <a:spLocks noGrp="1"/>
          </p:cNvSpPr>
          <p:nvPr>
            <p:ph idx="1"/>
          </p:nvPr>
        </p:nvSpPr>
        <p:spPr>
          <a:xfrm>
            <a:off x="894151" y="1488613"/>
            <a:ext cx="5418666" cy="3880773"/>
          </a:xfrm>
        </p:spPr>
        <p:txBody>
          <a:bodyPr>
            <a:normAutofit/>
          </a:bodyPr>
          <a:lstStyle/>
          <a:p>
            <a:r>
              <a:rPr lang="en-GB" sz="2100" dirty="0">
                <a:latin typeface="Comic Sans MS" panose="030F0702030302020204" pitchFamily="66" charset="0"/>
              </a:rPr>
              <a:t>Our letters should have one paragraph for each argument that we are presenting.</a:t>
            </a:r>
          </a:p>
          <a:p>
            <a:endParaRPr lang="en-GB" sz="2100" dirty="0">
              <a:latin typeface="Comic Sans MS" panose="030F0702030302020204" pitchFamily="66" charset="0"/>
            </a:endParaRPr>
          </a:p>
          <a:p>
            <a:r>
              <a:rPr lang="en-GB" sz="2100" dirty="0">
                <a:latin typeface="Comic Sans MS" panose="030F0702030302020204" pitchFamily="66" charset="0"/>
              </a:rPr>
              <a:t>What arguments are we presenting to Mrs Bell? </a:t>
            </a:r>
          </a:p>
        </p:txBody>
      </p:sp>
      <p:pic>
        <p:nvPicPr>
          <p:cNvPr id="4" name="Picture 3">
            <a:extLst>
              <a:ext uri="{FF2B5EF4-FFF2-40B4-BE49-F238E27FC236}">
                <a16:creationId xmlns:a16="http://schemas.microsoft.com/office/drawing/2014/main" id="{42305F8B-521E-45C9-A62B-61DD84D142B0}"/>
              </a:ext>
            </a:extLst>
          </p:cNvPr>
          <p:cNvPicPr>
            <a:picLocks noChangeAspect="1"/>
          </p:cNvPicPr>
          <p:nvPr/>
        </p:nvPicPr>
        <p:blipFill rotWithShape="1">
          <a:blip r:embed="rId2"/>
          <a:srcRect l="42733" t="24496" r="34418" b="17519"/>
          <a:stretch/>
        </p:blipFill>
        <p:spPr>
          <a:xfrm>
            <a:off x="7123814" y="0"/>
            <a:ext cx="5068186" cy="6855290"/>
          </a:xfrm>
          <a:prstGeom prst="rect">
            <a:avLst/>
          </a:prstGeom>
        </p:spPr>
      </p:pic>
    </p:spTree>
    <p:extLst>
      <p:ext uri="{BB962C8B-B14F-4D97-AF65-F5344CB8AC3E}">
        <p14:creationId xmlns:p14="http://schemas.microsoft.com/office/powerpoint/2010/main" val="18889473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6FD85D-06BB-4442-BE5D-9A3BC33B91CF}"/>
              </a:ext>
            </a:extLst>
          </p:cNvPr>
          <p:cNvSpPr>
            <a:spLocks noGrp="1"/>
          </p:cNvSpPr>
          <p:nvPr>
            <p:ph idx="1"/>
          </p:nvPr>
        </p:nvSpPr>
        <p:spPr>
          <a:xfrm>
            <a:off x="894151" y="1488613"/>
            <a:ext cx="5418666" cy="3880773"/>
          </a:xfrm>
        </p:spPr>
        <p:txBody>
          <a:bodyPr>
            <a:normAutofit/>
          </a:bodyPr>
          <a:lstStyle/>
          <a:p>
            <a:r>
              <a:rPr lang="en-GB" sz="2100" dirty="0">
                <a:latin typeface="Comic Sans MS" panose="030F0702030302020204" pitchFamily="66" charset="0"/>
              </a:rPr>
              <a:t>Our paragraph are the most important part of our letters – they will persuade Mrs Bell to agree with us!</a:t>
            </a:r>
          </a:p>
        </p:txBody>
      </p:sp>
      <p:pic>
        <p:nvPicPr>
          <p:cNvPr id="4" name="Picture 3">
            <a:extLst>
              <a:ext uri="{FF2B5EF4-FFF2-40B4-BE49-F238E27FC236}">
                <a16:creationId xmlns:a16="http://schemas.microsoft.com/office/drawing/2014/main" id="{42305F8B-521E-45C9-A62B-61DD84D142B0}"/>
              </a:ext>
            </a:extLst>
          </p:cNvPr>
          <p:cNvPicPr>
            <a:picLocks noChangeAspect="1"/>
          </p:cNvPicPr>
          <p:nvPr/>
        </p:nvPicPr>
        <p:blipFill rotWithShape="1">
          <a:blip r:embed="rId2"/>
          <a:srcRect l="42733" t="24496" r="34418" b="17519"/>
          <a:stretch/>
        </p:blipFill>
        <p:spPr>
          <a:xfrm>
            <a:off x="7123814" y="0"/>
            <a:ext cx="5068186" cy="6855290"/>
          </a:xfrm>
          <a:prstGeom prst="rect">
            <a:avLst/>
          </a:prstGeom>
        </p:spPr>
      </p:pic>
    </p:spTree>
    <p:extLst>
      <p:ext uri="{BB962C8B-B14F-4D97-AF65-F5344CB8AC3E}">
        <p14:creationId xmlns:p14="http://schemas.microsoft.com/office/powerpoint/2010/main" val="13402346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6FD85D-06BB-4442-BE5D-9A3BC33B91CF}"/>
              </a:ext>
            </a:extLst>
          </p:cNvPr>
          <p:cNvSpPr>
            <a:spLocks noGrp="1"/>
          </p:cNvSpPr>
          <p:nvPr>
            <p:ph idx="1"/>
          </p:nvPr>
        </p:nvSpPr>
        <p:spPr>
          <a:xfrm>
            <a:off x="894151" y="1062681"/>
            <a:ext cx="5418666" cy="5115697"/>
          </a:xfrm>
        </p:spPr>
        <p:txBody>
          <a:bodyPr>
            <a:normAutofit/>
          </a:bodyPr>
          <a:lstStyle/>
          <a:p>
            <a:r>
              <a:rPr lang="en-GB" sz="2100" dirty="0">
                <a:latin typeface="Comic Sans MS" panose="030F0702030302020204" pitchFamily="66" charset="0"/>
              </a:rPr>
              <a:t>To build a persuasive paragraph:</a:t>
            </a:r>
          </a:p>
          <a:p>
            <a:pPr lvl="1"/>
            <a:r>
              <a:rPr lang="en-GB" sz="2100" dirty="0">
                <a:latin typeface="Comic Sans MS" panose="030F0702030302020204" pitchFamily="66" charset="0"/>
              </a:rPr>
              <a:t>Introduce the argument</a:t>
            </a:r>
          </a:p>
          <a:p>
            <a:pPr lvl="1"/>
            <a:r>
              <a:rPr lang="en-GB" sz="2100" dirty="0">
                <a:latin typeface="Comic Sans MS" panose="030F0702030302020204" pitchFamily="66" charset="0"/>
              </a:rPr>
              <a:t>Explain what you mean in more detail, showing why your argument is important</a:t>
            </a:r>
          </a:p>
          <a:p>
            <a:pPr lvl="1"/>
            <a:r>
              <a:rPr lang="en-GB" sz="2100" dirty="0">
                <a:latin typeface="Comic Sans MS" panose="030F0702030302020204" pitchFamily="66" charset="0"/>
              </a:rPr>
              <a:t>Give some evidence to back up your argument</a:t>
            </a:r>
          </a:p>
          <a:p>
            <a:endParaRPr lang="en-GB" sz="2100" dirty="0">
              <a:latin typeface="Comic Sans MS" panose="030F0702030302020204" pitchFamily="66" charset="0"/>
            </a:endParaRPr>
          </a:p>
          <a:p>
            <a:r>
              <a:rPr lang="en-GB" sz="2100" dirty="0">
                <a:latin typeface="Comic Sans MS" panose="030F0702030302020204" pitchFamily="66" charset="0"/>
              </a:rPr>
              <a:t>Think about why each argument is important and what evidence you will provide.</a:t>
            </a:r>
          </a:p>
        </p:txBody>
      </p:sp>
      <p:pic>
        <p:nvPicPr>
          <p:cNvPr id="4" name="Picture 3">
            <a:extLst>
              <a:ext uri="{FF2B5EF4-FFF2-40B4-BE49-F238E27FC236}">
                <a16:creationId xmlns:a16="http://schemas.microsoft.com/office/drawing/2014/main" id="{42305F8B-521E-45C9-A62B-61DD84D142B0}"/>
              </a:ext>
            </a:extLst>
          </p:cNvPr>
          <p:cNvPicPr>
            <a:picLocks noChangeAspect="1"/>
          </p:cNvPicPr>
          <p:nvPr/>
        </p:nvPicPr>
        <p:blipFill rotWithShape="1">
          <a:blip r:embed="rId2"/>
          <a:srcRect l="42733" t="24496" r="34418" b="17519"/>
          <a:stretch/>
        </p:blipFill>
        <p:spPr>
          <a:xfrm>
            <a:off x="7123814" y="0"/>
            <a:ext cx="5068186" cy="6855290"/>
          </a:xfrm>
          <a:prstGeom prst="rect">
            <a:avLst/>
          </a:prstGeom>
        </p:spPr>
      </p:pic>
    </p:spTree>
    <p:extLst>
      <p:ext uri="{BB962C8B-B14F-4D97-AF65-F5344CB8AC3E}">
        <p14:creationId xmlns:p14="http://schemas.microsoft.com/office/powerpoint/2010/main" val="188405693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6FD85D-06BB-4442-BE5D-9A3BC33B91CF}"/>
              </a:ext>
            </a:extLst>
          </p:cNvPr>
          <p:cNvSpPr>
            <a:spLocks noGrp="1"/>
          </p:cNvSpPr>
          <p:nvPr>
            <p:ph idx="1"/>
          </p:nvPr>
        </p:nvSpPr>
        <p:spPr>
          <a:xfrm>
            <a:off x="894151" y="1062681"/>
            <a:ext cx="5418666" cy="5115697"/>
          </a:xfrm>
        </p:spPr>
        <p:txBody>
          <a:bodyPr>
            <a:normAutofit/>
          </a:bodyPr>
          <a:lstStyle/>
          <a:p>
            <a:r>
              <a:rPr lang="en-GB" sz="2100" dirty="0">
                <a:latin typeface="Comic Sans MS" panose="030F0702030302020204" pitchFamily="66" charset="0"/>
              </a:rPr>
              <a:t>The final paragraph will be a conclusion.</a:t>
            </a:r>
          </a:p>
          <a:p>
            <a:r>
              <a:rPr lang="en-GB" sz="2100" dirty="0">
                <a:latin typeface="Comic Sans MS" panose="030F0702030302020204" pitchFamily="66" charset="0"/>
              </a:rPr>
              <a:t>It will:</a:t>
            </a:r>
          </a:p>
          <a:p>
            <a:pPr lvl="1"/>
            <a:r>
              <a:rPr lang="en-GB" sz="2100" dirty="0">
                <a:latin typeface="Comic Sans MS" panose="030F0702030302020204" pitchFamily="66" charset="0"/>
              </a:rPr>
              <a:t>Summarise the points that you have made</a:t>
            </a:r>
          </a:p>
          <a:p>
            <a:pPr lvl="1"/>
            <a:r>
              <a:rPr lang="en-GB" sz="2100" dirty="0">
                <a:latin typeface="Comic Sans MS" panose="030F0702030302020204" pitchFamily="66" charset="0"/>
              </a:rPr>
              <a:t>Repeat the main argument from your introduction</a:t>
            </a:r>
          </a:p>
          <a:p>
            <a:pPr lvl="1"/>
            <a:r>
              <a:rPr lang="en-GB" sz="2100" dirty="0">
                <a:latin typeface="Comic Sans MS" panose="030F0702030302020204" pitchFamily="66" charset="0"/>
              </a:rPr>
              <a:t>Ask the reader to take some action </a:t>
            </a:r>
          </a:p>
          <a:p>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42305F8B-521E-45C9-A62B-61DD84D142B0}"/>
              </a:ext>
            </a:extLst>
          </p:cNvPr>
          <p:cNvPicPr>
            <a:picLocks noChangeAspect="1"/>
          </p:cNvPicPr>
          <p:nvPr/>
        </p:nvPicPr>
        <p:blipFill rotWithShape="1">
          <a:blip r:embed="rId2"/>
          <a:srcRect l="42733" t="24496" r="34418" b="17519"/>
          <a:stretch/>
        </p:blipFill>
        <p:spPr>
          <a:xfrm>
            <a:off x="7123814" y="0"/>
            <a:ext cx="5068186" cy="6855290"/>
          </a:xfrm>
          <a:prstGeom prst="rect">
            <a:avLst/>
          </a:prstGeom>
        </p:spPr>
      </p:pic>
    </p:spTree>
    <p:extLst>
      <p:ext uri="{BB962C8B-B14F-4D97-AF65-F5344CB8AC3E}">
        <p14:creationId xmlns:p14="http://schemas.microsoft.com/office/powerpoint/2010/main" val="241860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6FD85D-06BB-4442-BE5D-9A3BC33B91CF}"/>
              </a:ext>
            </a:extLst>
          </p:cNvPr>
          <p:cNvSpPr>
            <a:spLocks noGrp="1"/>
          </p:cNvSpPr>
          <p:nvPr>
            <p:ph idx="1"/>
          </p:nvPr>
        </p:nvSpPr>
        <p:spPr>
          <a:xfrm>
            <a:off x="894151" y="1062681"/>
            <a:ext cx="5418666" cy="5115697"/>
          </a:xfrm>
        </p:spPr>
        <p:txBody>
          <a:bodyPr>
            <a:normAutofit/>
          </a:bodyPr>
          <a:lstStyle/>
          <a:p>
            <a:r>
              <a:rPr lang="en-GB" sz="2100" dirty="0">
                <a:latin typeface="Comic Sans MS" panose="030F0702030302020204" pitchFamily="66" charset="0"/>
              </a:rPr>
              <a:t>Which arguments will you use in your letter?</a:t>
            </a:r>
          </a:p>
        </p:txBody>
      </p:sp>
      <p:pic>
        <p:nvPicPr>
          <p:cNvPr id="4" name="Picture 3">
            <a:extLst>
              <a:ext uri="{FF2B5EF4-FFF2-40B4-BE49-F238E27FC236}">
                <a16:creationId xmlns:a16="http://schemas.microsoft.com/office/drawing/2014/main" id="{42305F8B-521E-45C9-A62B-61DD84D142B0}"/>
              </a:ext>
            </a:extLst>
          </p:cNvPr>
          <p:cNvPicPr>
            <a:picLocks noChangeAspect="1"/>
          </p:cNvPicPr>
          <p:nvPr/>
        </p:nvPicPr>
        <p:blipFill rotWithShape="1">
          <a:blip r:embed="rId2"/>
          <a:srcRect l="42733" t="24496" r="34418" b="17519"/>
          <a:stretch/>
        </p:blipFill>
        <p:spPr>
          <a:xfrm>
            <a:off x="7123814" y="0"/>
            <a:ext cx="5068186" cy="6855290"/>
          </a:xfrm>
          <a:prstGeom prst="rect">
            <a:avLst/>
          </a:prstGeom>
        </p:spPr>
      </p:pic>
    </p:spTree>
    <p:extLst>
      <p:ext uri="{BB962C8B-B14F-4D97-AF65-F5344CB8AC3E}">
        <p14:creationId xmlns:p14="http://schemas.microsoft.com/office/powerpoint/2010/main" val="391156897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2C835-7091-4829-8160-837441FB1CAE}"/>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766FD85D-06BB-4442-BE5D-9A3BC33B91CF}"/>
              </a:ext>
            </a:extLst>
          </p:cNvPr>
          <p:cNvSpPr>
            <a:spLocks noGrp="1"/>
          </p:cNvSpPr>
          <p:nvPr>
            <p:ph idx="1"/>
          </p:nvPr>
        </p:nvSpPr>
        <p:spPr>
          <a:xfrm>
            <a:off x="677334" y="1772239"/>
            <a:ext cx="6446480" cy="4703975"/>
          </a:xfrm>
        </p:spPr>
        <p:txBody>
          <a:bodyPr>
            <a:normAutofit/>
          </a:bodyPr>
          <a:lstStyle/>
          <a:p>
            <a:r>
              <a:rPr lang="en-GB" sz="2100" dirty="0">
                <a:latin typeface="Comic Sans MS" panose="030F0702030302020204" pitchFamily="66" charset="0"/>
              </a:rPr>
              <a:t>Complete the planning sheet.</a:t>
            </a:r>
          </a:p>
          <a:p>
            <a:endParaRPr lang="en-GB" sz="2100" dirty="0">
              <a:latin typeface="Comic Sans MS" panose="030F0702030302020204" pitchFamily="66" charset="0"/>
            </a:endParaRPr>
          </a:p>
          <a:p>
            <a:r>
              <a:rPr lang="en-GB" sz="2100" b="1">
                <a:solidFill>
                  <a:srgbClr val="FF0000"/>
                </a:solidFill>
                <a:latin typeface="Comic Sans MS" panose="030F0702030302020204" pitchFamily="66" charset="0"/>
              </a:rPr>
              <a:t>Red </a:t>
            </a:r>
            <a:r>
              <a:rPr lang="en-GB" sz="2100" b="1" dirty="0">
                <a:solidFill>
                  <a:srgbClr val="FF0000"/>
                </a:solidFill>
                <a:latin typeface="Comic Sans MS" panose="030F0702030302020204" pitchFamily="66" charset="0"/>
              </a:rPr>
              <a:t>Pen: </a:t>
            </a:r>
            <a:r>
              <a:rPr lang="en-GB" sz="2100" dirty="0">
                <a:solidFill>
                  <a:srgbClr val="FF0000"/>
                </a:solidFill>
                <a:latin typeface="Comic Sans MS" panose="030F0702030302020204" pitchFamily="66" charset="0"/>
              </a:rPr>
              <a:t>practise writing one of your paragraphs. </a:t>
            </a:r>
          </a:p>
          <a:p>
            <a:r>
              <a:rPr lang="en-GB" sz="2100" dirty="0">
                <a:solidFill>
                  <a:srgbClr val="FF0000"/>
                </a:solidFill>
                <a:latin typeface="Comic Sans MS" panose="030F0702030302020204" pitchFamily="66" charset="0"/>
              </a:rPr>
              <a:t>Remember to:</a:t>
            </a:r>
          </a:p>
          <a:p>
            <a:pPr lvl="1"/>
            <a:r>
              <a:rPr lang="en-GB" sz="2100" dirty="0">
                <a:solidFill>
                  <a:srgbClr val="FF0000"/>
                </a:solidFill>
                <a:latin typeface="Comic Sans MS" panose="030F0702030302020204" pitchFamily="66" charset="0"/>
              </a:rPr>
              <a:t>Introduce the argument</a:t>
            </a:r>
          </a:p>
          <a:p>
            <a:pPr lvl="1"/>
            <a:r>
              <a:rPr lang="en-GB" sz="2100" dirty="0">
                <a:solidFill>
                  <a:srgbClr val="FF0000"/>
                </a:solidFill>
                <a:latin typeface="Comic Sans MS" panose="030F0702030302020204" pitchFamily="66" charset="0"/>
              </a:rPr>
              <a:t>Explain what you mean in more detail, showing why your argument is important</a:t>
            </a:r>
          </a:p>
          <a:p>
            <a:pPr lvl="1"/>
            <a:r>
              <a:rPr lang="en-GB" sz="2100" dirty="0">
                <a:solidFill>
                  <a:srgbClr val="FF0000"/>
                </a:solidFill>
                <a:latin typeface="Comic Sans MS" panose="030F0702030302020204" pitchFamily="66" charset="0"/>
              </a:rPr>
              <a:t>Give some evidence to back up your argument</a:t>
            </a:r>
          </a:p>
          <a:p>
            <a:endParaRPr lang="en-GB" sz="2100"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42305F8B-521E-45C9-A62B-61DD84D142B0}"/>
              </a:ext>
            </a:extLst>
          </p:cNvPr>
          <p:cNvPicPr>
            <a:picLocks noChangeAspect="1"/>
          </p:cNvPicPr>
          <p:nvPr/>
        </p:nvPicPr>
        <p:blipFill rotWithShape="1">
          <a:blip r:embed="rId2"/>
          <a:srcRect l="42733" t="24496" r="34418" b="17519"/>
          <a:stretch/>
        </p:blipFill>
        <p:spPr>
          <a:xfrm>
            <a:off x="7123814" y="0"/>
            <a:ext cx="5068186" cy="6855290"/>
          </a:xfrm>
          <a:prstGeom prst="rect">
            <a:avLst/>
          </a:prstGeom>
        </p:spPr>
      </p:pic>
    </p:spTree>
    <p:extLst>
      <p:ext uri="{BB962C8B-B14F-4D97-AF65-F5344CB8AC3E}">
        <p14:creationId xmlns:p14="http://schemas.microsoft.com/office/powerpoint/2010/main" val="402625905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2751</TotalTime>
  <Words>2107</Words>
  <Application>Microsoft Office PowerPoint</Application>
  <PresentationFormat>Widescreen</PresentationFormat>
  <Paragraphs>350</Paragraphs>
  <Slides>51</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51</vt:i4>
      </vt:variant>
    </vt:vector>
  </HeadingPairs>
  <TitlesOfParts>
    <vt:vector size="61" baseType="lpstr">
      <vt:lpstr>MS PGothic</vt:lpstr>
      <vt:lpstr>Arial</vt:lpstr>
      <vt:lpstr>Calibri</vt:lpstr>
      <vt:lpstr>Cambria</vt:lpstr>
      <vt:lpstr>Comic Sans MS</vt:lpstr>
      <vt:lpstr>Open Sans</vt:lpstr>
      <vt:lpstr>Times New Roman</vt:lpstr>
      <vt:lpstr>Trebuchet MS</vt:lpstr>
      <vt:lpstr>Wingdings 3</vt:lpstr>
      <vt:lpstr>Facet</vt:lpstr>
      <vt:lpstr>Monday 22nd November 2021</vt:lpstr>
      <vt:lpstr>Starter </vt:lpstr>
      <vt:lpstr>PowerPoint Presentation</vt:lpstr>
      <vt:lpstr>PowerPoint Presentation</vt:lpstr>
      <vt:lpstr>PowerPoint Presentation</vt:lpstr>
      <vt:lpstr>PowerPoint Presentation</vt:lpstr>
      <vt:lpstr>A good way to make your writing more persuasive is to think of the following: </vt:lpstr>
      <vt:lpstr>Activity </vt:lpstr>
      <vt:lpstr>Red Pen Example</vt:lpstr>
      <vt:lpstr>Tuesday 23rd November 2021</vt:lpstr>
      <vt:lpstr>Starter </vt:lpstr>
      <vt:lpstr>Sensory Description</vt:lpstr>
      <vt:lpstr>PowerPoint Presentation</vt:lpstr>
      <vt:lpstr>Rhetorical Questions</vt:lpstr>
      <vt:lpstr>Rhetorical Questions</vt:lpstr>
      <vt:lpstr>Statistics </vt:lpstr>
      <vt:lpstr>Undermining </vt:lpstr>
      <vt:lpstr>Activity </vt:lpstr>
      <vt:lpstr>Wednesday 24th November 2021</vt:lpstr>
      <vt:lpstr>Starter </vt:lpstr>
      <vt:lpstr>PowerPoint Presentation</vt:lpstr>
      <vt:lpstr>Emotive Language</vt:lpstr>
      <vt:lpstr>What emotive language can you see here?</vt:lpstr>
      <vt:lpstr>What emotive language can you see here?</vt:lpstr>
      <vt:lpstr>PowerPoint Presentation</vt:lpstr>
      <vt:lpstr>Anecdotes </vt:lpstr>
      <vt:lpstr>PowerPoint Presentation</vt:lpstr>
      <vt:lpstr>PowerPoint Presentation</vt:lpstr>
      <vt:lpstr>PowerPoint Presentation</vt:lpstr>
      <vt:lpstr>Exaggeration</vt:lpstr>
      <vt:lpstr>What exaggeration can you see here?</vt:lpstr>
      <vt:lpstr>What exaggeration can you see here?</vt:lpstr>
      <vt:lpstr>PowerPoint Presentation</vt:lpstr>
      <vt:lpstr>Repetition </vt:lpstr>
      <vt:lpstr>Rule of Three</vt:lpstr>
      <vt:lpstr>Rule of Three</vt:lpstr>
      <vt:lpstr>PowerPoint Presentation</vt:lpstr>
      <vt:lpstr>Activity </vt:lpstr>
      <vt:lpstr>Thursday 25th November 2021</vt:lpstr>
      <vt:lpstr>Starter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22nd November 2021</dc:title>
  <dc:creator>Emily Fenner</dc:creator>
  <cp:lastModifiedBy>Emily Fenner</cp:lastModifiedBy>
  <cp:revision>26</cp:revision>
  <dcterms:created xsi:type="dcterms:W3CDTF">2021-11-17T17:00:02Z</dcterms:created>
  <dcterms:modified xsi:type="dcterms:W3CDTF">2021-11-19T14:59:23Z</dcterms:modified>
</cp:coreProperties>
</file>