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4"/>
  </p:sldMasterIdLst>
  <p:notesMasterIdLst>
    <p:notesMasterId r:id="rId21"/>
  </p:notesMasterIdLst>
  <p:handoutMasterIdLst>
    <p:handoutMasterId r:id="rId22"/>
  </p:handoutMasterIdLst>
  <p:sldIdLst>
    <p:sldId id="258" r:id="rId5"/>
    <p:sldId id="264" r:id="rId6"/>
    <p:sldId id="268" r:id="rId7"/>
    <p:sldId id="269" r:id="rId8"/>
    <p:sldId id="270" r:id="rId9"/>
    <p:sldId id="271" r:id="rId10"/>
    <p:sldId id="272" r:id="rId11"/>
    <p:sldId id="273" r:id="rId12"/>
    <p:sldId id="274" r:id="rId13"/>
    <p:sldId id="275" r:id="rId14"/>
    <p:sldId id="281" r:id="rId15"/>
    <p:sldId id="276" r:id="rId16"/>
    <p:sldId id="277" r:id="rId17"/>
    <p:sldId id="278" r:id="rId18"/>
    <p:sldId id="279" r:id="rId19"/>
    <p:sldId id="280" r:id="rId20"/>
  </p:sldIdLst>
  <p:sldSz cx="9144000" cy="6858000" type="screen4x3"/>
  <p:notesSz cx="6858000" cy="9144000"/>
  <p:embeddedFontLst>
    <p:embeddedFont>
      <p:font typeface="Calibri" panose="020F0502020204030204" pitchFamily="34" charset="0"/>
      <p:regular r:id="rId23"/>
      <p:bold r:id="rId24"/>
      <p:italic r:id="rId25"/>
      <p:boldItalic r:id="rId26"/>
    </p:embeddedFont>
    <p:embeddedFont>
      <p:font typeface="Twinkl" panose="020B0604020202020204" charset="0"/>
      <p:regular r:id="rId27"/>
      <p:bold r:id="rId28"/>
    </p:embeddedFont>
    <p:embeddedFont>
      <p:font typeface="Twinkl SemiBold" charset="0"/>
      <p:bold r:id="rId29"/>
    </p:embeddedFont>
  </p:embeddedFontLst>
  <p:defaultTextStyle>
    <a:defPPr>
      <a:defRPr lang="en-US"/>
    </a:defPPr>
    <a:lvl1pPr algn="l" rtl="0" eaLnBrk="0" fontAlgn="base" hangingPunct="0">
      <a:spcBef>
        <a:spcPct val="0"/>
      </a:spcBef>
      <a:spcAft>
        <a:spcPct val="0"/>
      </a:spcAft>
      <a:defRPr kern="1200">
        <a:solidFill>
          <a:schemeClr val="tx1"/>
        </a:solidFill>
        <a:latin typeface="Twinkl" charset="0"/>
        <a:ea typeface="+mn-ea"/>
        <a:cs typeface="+mn-cs"/>
      </a:defRPr>
    </a:lvl1pPr>
    <a:lvl2pPr marL="457200" algn="l" rtl="0" eaLnBrk="0" fontAlgn="base" hangingPunct="0">
      <a:spcBef>
        <a:spcPct val="0"/>
      </a:spcBef>
      <a:spcAft>
        <a:spcPct val="0"/>
      </a:spcAft>
      <a:defRPr kern="1200">
        <a:solidFill>
          <a:schemeClr val="tx1"/>
        </a:solidFill>
        <a:latin typeface="Twinkl" charset="0"/>
        <a:ea typeface="+mn-ea"/>
        <a:cs typeface="+mn-cs"/>
      </a:defRPr>
    </a:lvl2pPr>
    <a:lvl3pPr marL="914400" algn="l" rtl="0" eaLnBrk="0" fontAlgn="base" hangingPunct="0">
      <a:spcBef>
        <a:spcPct val="0"/>
      </a:spcBef>
      <a:spcAft>
        <a:spcPct val="0"/>
      </a:spcAft>
      <a:defRPr kern="1200">
        <a:solidFill>
          <a:schemeClr val="tx1"/>
        </a:solidFill>
        <a:latin typeface="Twinkl" charset="0"/>
        <a:ea typeface="+mn-ea"/>
        <a:cs typeface="+mn-cs"/>
      </a:defRPr>
    </a:lvl3pPr>
    <a:lvl4pPr marL="1371600" algn="l" rtl="0" eaLnBrk="0" fontAlgn="base" hangingPunct="0">
      <a:spcBef>
        <a:spcPct val="0"/>
      </a:spcBef>
      <a:spcAft>
        <a:spcPct val="0"/>
      </a:spcAft>
      <a:defRPr kern="1200">
        <a:solidFill>
          <a:schemeClr val="tx1"/>
        </a:solidFill>
        <a:latin typeface="Twinkl" charset="0"/>
        <a:ea typeface="+mn-ea"/>
        <a:cs typeface="+mn-cs"/>
      </a:defRPr>
    </a:lvl4pPr>
    <a:lvl5pPr marL="1828800" algn="l" rtl="0" eaLnBrk="0" fontAlgn="base" hangingPunct="0">
      <a:spcBef>
        <a:spcPct val="0"/>
      </a:spcBef>
      <a:spcAft>
        <a:spcPct val="0"/>
      </a:spcAft>
      <a:defRPr kern="1200">
        <a:solidFill>
          <a:schemeClr val="tx1"/>
        </a:solidFill>
        <a:latin typeface="Twinkl" charset="0"/>
        <a:ea typeface="+mn-ea"/>
        <a:cs typeface="+mn-cs"/>
      </a:defRPr>
    </a:lvl5pPr>
    <a:lvl6pPr marL="2286000" algn="l" defTabSz="914400" rtl="0" eaLnBrk="1" latinLnBrk="0" hangingPunct="1">
      <a:defRPr kern="1200">
        <a:solidFill>
          <a:schemeClr val="tx1"/>
        </a:solidFill>
        <a:latin typeface="Twinkl" charset="0"/>
        <a:ea typeface="+mn-ea"/>
        <a:cs typeface="+mn-cs"/>
      </a:defRPr>
    </a:lvl6pPr>
    <a:lvl7pPr marL="2743200" algn="l" defTabSz="914400" rtl="0" eaLnBrk="1" latinLnBrk="0" hangingPunct="1">
      <a:defRPr kern="1200">
        <a:solidFill>
          <a:schemeClr val="tx1"/>
        </a:solidFill>
        <a:latin typeface="Twinkl" charset="0"/>
        <a:ea typeface="+mn-ea"/>
        <a:cs typeface="+mn-cs"/>
      </a:defRPr>
    </a:lvl7pPr>
    <a:lvl8pPr marL="3200400" algn="l" defTabSz="914400" rtl="0" eaLnBrk="1" latinLnBrk="0" hangingPunct="1">
      <a:defRPr kern="1200">
        <a:solidFill>
          <a:schemeClr val="tx1"/>
        </a:solidFill>
        <a:latin typeface="Twinkl" charset="0"/>
        <a:ea typeface="+mn-ea"/>
        <a:cs typeface="+mn-cs"/>
      </a:defRPr>
    </a:lvl8pPr>
    <a:lvl9pPr marL="3657600" algn="l" defTabSz="914400" rtl="0" eaLnBrk="1" latinLnBrk="0" hangingPunct="1">
      <a:defRPr kern="1200">
        <a:solidFill>
          <a:schemeClr val="tx1"/>
        </a:solidFill>
        <a:latin typeface="Twinkl"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pos="340">
          <p15:clr>
            <a:srgbClr val="A4A3A4"/>
          </p15:clr>
        </p15:guide>
        <p15:guide id="4" orient="horz" pos="3974">
          <p15:clr>
            <a:srgbClr val="A4A3A4"/>
          </p15:clr>
        </p15:guide>
        <p15:guide id="5" pos="5420">
          <p15:clr>
            <a:srgbClr val="A4A3A4"/>
          </p15:clr>
        </p15:guide>
        <p15:guide id="6" orient="horz" pos="346">
          <p15:clr>
            <a:srgbClr val="A4A3A4"/>
          </p15:clr>
        </p15:guide>
        <p15:guide id="7" pos="476">
          <p15:clr>
            <a:srgbClr val="A4A3A4"/>
          </p15:clr>
        </p15:guide>
        <p15:guide id="8" orient="horz" pos="482">
          <p15:clr>
            <a:srgbClr val="A4A3A4"/>
          </p15:clr>
        </p15:guide>
        <p15:guide id="9" orient="horz" pos="3838">
          <p15:clr>
            <a:srgbClr val="A4A3A4"/>
          </p15:clr>
        </p15:guide>
        <p15:guide id="10" pos="5284">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E1E5A"/>
    <a:srgbClr val="18A0DB"/>
    <a:srgbClr val="BC0105"/>
    <a:srgbClr val="4DB1E3"/>
    <a:srgbClr val="80C1EB"/>
    <a:srgbClr val="ACDDFC"/>
    <a:srgbClr val="FFFFFF"/>
    <a:srgbClr val="4AA1D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7F818C3-E3C8-7190-9D50-EAFC85A2A120}" v="6" dt="2020-09-24T12:59:04.24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14" autoAdjust="0"/>
    <p:restoredTop sz="94660"/>
  </p:normalViewPr>
  <p:slideViewPr>
    <p:cSldViewPr snapToGrid="0">
      <p:cViewPr varScale="1">
        <p:scale>
          <a:sx n="73" d="100"/>
          <a:sy n="73" d="100"/>
        </p:scale>
        <p:origin x="1320" y="72"/>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font" Target="fonts/font4.fntdata"/><Relationship Id="rId3" Type="http://schemas.openxmlformats.org/officeDocument/2006/relationships/customXml" Target="../customXml/item3.xml"/><Relationship Id="rId21" Type="http://schemas.openxmlformats.org/officeDocument/2006/relationships/notesMaster" Target="notesMasters/notesMaster1.xml"/><Relationship Id="rId34" Type="http://schemas.microsoft.com/office/2016/11/relationships/changesInfo" Target="changesInfos/changesInfo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font" Target="fonts/font3.fntdata"/><Relationship Id="rId33"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font" Target="fonts/font7.fntdata"/><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font" Target="fonts/font2.fntdata"/><Relationship Id="rId32"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font" Target="fonts/font1.fntdata"/><Relationship Id="rId28" Type="http://schemas.openxmlformats.org/officeDocument/2006/relationships/font" Target="fonts/font6.fntdata"/><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handoutMaster" Target="handoutMasters/handoutMaster1.xml"/><Relationship Id="rId27" Type="http://schemas.openxmlformats.org/officeDocument/2006/relationships/font" Target="fonts/font5.fntdata"/><Relationship Id="rId30" Type="http://schemas.openxmlformats.org/officeDocument/2006/relationships/presProps" Target="presProps.xml"/><Relationship Id="rId35" Type="http://schemas.microsoft.com/office/2015/10/relationships/revisionInfo" Target="revisionInfo.xml"/><Relationship Id="rId8"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achael Norman" userId="S::rachael.norman@binfieldschool.com::fe833d76-2705-4ac1-beac-5db7ad3d5fba" providerId="AD" clId="Web-{97F818C3-E3C8-7190-9D50-EAFC85A2A120}"/>
    <pc:docChg chg="modSld">
      <pc:chgData name="Rachael Norman" userId="S::rachael.norman@binfieldschool.com::fe833d76-2705-4ac1-beac-5db7ad3d5fba" providerId="AD" clId="Web-{97F818C3-E3C8-7190-9D50-EAFC85A2A120}" dt="2020-09-24T12:59:04.248" v="5"/>
      <pc:docMkLst>
        <pc:docMk/>
      </pc:docMkLst>
      <pc:sldChg chg="delSp">
        <pc:chgData name="Rachael Norman" userId="S::rachael.norman@binfieldschool.com::fe833d76-2705-4ac1-beac-5db7ad3d5fba" providerId="AD" clId="Web-{97F818C3-E3C8-7190-9D50-EAFC85A2A120}" dt="2020-09-24T12:59:04.248" v="5"/>
        <pc:sldMkLst>
          <pc:docMk/>
          <pc:sldMk cId="0" sldId="280"/>
        </pc:sldMkLst>
        <pc:spChg chg="del">
          <ac:chgData name="Rachael Norman" userId="S::rachael.norman@binfieldschool.com::fe833d76-2705-4ac1-beac-5db7ad3d5fba" providerId="AD" clId="Web-{97F818C3-E3C8-7190-9D50-EAFC85A2A120}" dt="2020-09-24T12:59:04.248" v="5"/>
          <ac:spMkLst>
            <pc:docMk/>
            <pc:sldMk cId="0" sldId="280"/>
            <ac:spMk id="23554" creationId="{A84A9442-A8D2-4A0C-8AF1-08C37D1E5720}"/>
          </ac:spMkLst>
        </pc:spChg>
      </pc:sldChg>
      <pc:sldChg chg="addSp delSp modSp">
        <pc:chgData name="Rachael Norman" userId="S::rachael.norman@binfieldschool.com::fe833d76-2705-4ac1-beac-5db7ad3d5fba" providerId="AD" clId="Web-{97F818C3-E3C8-7190-9D50-EAFC85A2A120}" dt="2020-09-24T12:53:12.510" v="4"/>
        <pc:sldMkLst>
          <pc:docMk/>
          <pc:sldMk cId="0" sldId="281"/>
        </pc:sldMkLst>
        <pc:spChg chg="add del mod">
          <ac:chgData name="Rachael Norman" userId="S::rachael.norman@binfieldschool.com::fe833d76-2705-4ac1-beac-5db7ad3d5fba" providerId="AD" clId="Web-{97F818C3-E3C8-7190-9D50-EAFC85A2A120}" dt="2020-09-24T12:53:12.510" v="4"/>
          <ac:spMkLst>
            <pc:docMk/>
            <pc:sldMk cId="0" sldId="281"/>
            <ac:spMk id="2" creationId="{EECA388A-18DA-4B1F-B978-D27CBB078FBC}"/>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3F8913D9-541D-454C-A469-9E0259ACFA5D}"/>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28823E27-3BD9-40F1-B183-1CEBBF7219DA}"/>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8DCE35E4-D58A-4A3E-875E-6CC4617CF7B4}" type="datetimeFigureOut">
              <a:rPr lang="en-GB"/>
              <a:pPr>
                <a:defRPr/>
              </a:pPr>
              <a:t>24/09/2020</a:t>
            </a:fld>
            <a:endParaRPr lang="en-GB"/>
          </a:p>
        </p:txBody>
      </p:sp>
      <p:sp>
        <p:nvSpPr>
          <p:cNvPr id="4" name="Footer Placeholder 3">
            <a:extLst>
              <a:ext uri="{FF2B5EF4-FFF2-40B4-BE49-F238E27FC236}">
                <a16:creationId xmlns:a16="http://schemas.microsoft.com/office/drawing/2014/main" id="{1E97E6C2-CAA0-4EAA-9D45-91D1EE75CB74}"/>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a:extLst>
              <a:ext uri="{FF2B5EF4-FFF2-40B4-BE49-F238E27FC236}">
                <a16:creationId xmlns:a16="http://schemas.microsoft.com/office/drawing/2014/main" id="{7C27CFAF-A9AD-41B1-A549-E3989E0B83EB}"/>
              </a:ext>
            </a:extLst>
          </p:cNvPr>
          <p:cNvSpPr>
            <a:spLocks noGrp="1"/>
          </p:cNvSpPr>
          <p:nvPr>
            <p:ph type="sldNum" sz="quarter" idx="3"/>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anose="020F0502020204030204" pitchFamily="34" charset="0"/>
              </a:defRPr>
            </a:lvl1pPr>
          </a:lstStyle>
          <a:p>
            <a:fld id="{3C007262-1A31-484C-9E9C-89D2BD333225}" type="slidenum">
              <a:rPr lang="en-GB" altLang="en-US"/>
              <a:pPr/>
              <a:t>‹#›</a:t>
            </a:fld>
            <a:endParaRPr lang="en-GB"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74B01345-F884-47BB-8598-EC18548A9C6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1689D7DB-374A-4B1B-9FDC-BF6593A5CD53}"/>
              </a:ext>
            </a:extLst>
          </p:cNvPr>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35363A21-86CB-44E1-BBD2-E9D0B514D785}" type="datetimeFigureOut">
              <a:rPr lang="en-GB"/>
              <a:pPr>
                <a:defRPr/>
              </a:pPr>
              <a:t>24/09/2020</a:t>
            </a:fld>
            <a:endParaRPr lang="en-GB"/>
          </a:p>
        </p:txBody>
      </p:sp>
      <p:sp>
        <p:nvSpPr>
          <p:cNvPr id="4" name="Slide Image Placeholder 3">
            <a:extLst>
              <a:ext uri="{FF2B5EF4-FFF2-40B4-BE49-F238E27FC236}">
                <a16:creationId xmlns:a16="http://schemas.microsoft.com/office/drawing/2014/main" id="{CE7AEA04-7F6D-4FB2-B15C-4593D1147EC7}"/>
              </a:ext>
            </a:extLst>
          </p:cNvPr>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a:ext uri="{FF2B5EF4-FFF2-40B4-BE49-F238E27FC236}">
                <a16:creationId xmlns:a16="http://schemas.microsoft.com/office/drawing/2014/main" id="{967810D5-CCDD-4A73-BE8B-155EADF848BA}"/>
              </a:ext>
            </a:extLst>
          </p:cNvPr>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005058D2-1C0C-4600-93DE-4F10BFF24EFE}"/>
              </a:ext>
            </a:extLst>
          </p:cNvPr>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7" name="Slide Number Placeholder 6">
            <a:extLst>
              <a:ext uri="{FF2B5EF4-FFF2-40B4-BE49-F238E27FC236}">
                <a16:creationId xmlns:a16="http://schemas.microsoft.com/office/drawing/2014/main" id="{07C884B6-50B0-4042-BDF8-FC1E1C04FB69}"/>
              </a:ext>
            </a:extLst>
          </p:cNvPr>
          <p:cNvSpPr>
            <a:spLocks noGrp="1"/>
          </p:cNvSpPr>
          <p:nvPr>
            <p:ph type="sldNum" sz="quarter" idx="5"/>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anose="020F0502020204030204" pitchFamily="34" charset="0"/>
              </a:defRPr>
            </a:lvl1pPr>
          </a:lstStyle>
          <a:p>
            <a:fld id="{23D2A305-0AD2-4C91-90A1-54FA53229A08}" type="slidenum">
              <a:rPr lang="en-GB" altLang="en-US"/>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a:extLst>
              <a:ext uri="{FF2B5EF4-FFF2-40B4-BE49-F238E27FC236}">
                <a16:creationId xmlns:a16="http://schemas.microsoft.com/office/drawing/2014/main" id="{1B30EAE6-F0EF-433D-983B-157029526024}"/>
              </a:ext>
            </a:extLst>
          </p:cNvPr>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107933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2" name="Rounded Rectangle 3">
            <a:extLst>
              <a:ext uri="{FF2B5EF4-FFF2-40B4-BE49-F238E27FC236}">
                <a16:creationId xmlns:a16="http://schemas.microsoft.com/office/drawing/2014/main" id="{AD20C7FE-438A-4DFA-8110-DC31DFF78F81}"/>
              </a:ext>
            </a:extLst>
          </p:cNvPr>
          <p:cNvSpPr/>
          <p:nvPr userDrawn="1"/>
        </p:nvSpPr>
        <p:spPr bwMode="auto">
          <a:xfrm>
            <a:off x="457200" y="438150"/>
            <a:ext cx="8220075" cy="5957888"/>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Picture 4">
            <a:extLst>
              <a:ext uri="{FF2B5EF4-FFF2-40B4-BE49-F238E27FC236}">
                <a16:creationId xmlns:a16="http://schemas.microsoft.com/office/drawing/2014/main" id="{704F5F5B-D460-4D17-9FDD-9B0DEB8F3867}"/>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072438" y="5734050"/>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983362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Rounded Rectangle 3">
            <a:extLst>
              <a:ext uri="{FF2B5EF4-FFF2-40B4-BE49-F238E27FC236}">
                <a16:creationId xmlns:a16="http://schemas.microsoft.com/office/drawing/2014/main" id="{16B1EA29-71D2-44B4-90D0-0BEE6F75EA7C}"/>
              </a:ext>
            </a:extLst>
          </p:cNvPr>
          <p:cNvSpPr/>
          <p:nvPr userDrawn="1"/>
        </p:nvSpPr>
        <p:spPr bwMode="auto">
          <a:xfrm>
            <a:off x="457200" y="438150"/>
            <a:ext cx="8220075" cy="5957888"/>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4964621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3" name="Rounded Rectangle 3">
            <a:extLst>
              <a:ext uri="{FF2B5EF4-FFF2-40B4-BE49-F238E27FC236}">
                <a16:creationId xmlns:a16="http://schemas.microsoft.com/office/drawing/2014/main" id="{30EBB60A-071E-427F-9A0F-D8C01346689F}"/>
              </a:ext>
            </a:extLst>
          </p:cNvPr>
          <p:cNvSpPr/>
          <p:nvPr userDrawn="1"/>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4" name="Rounded Rectangle 4">
            <a:extLst>
              <a:ext uri="{FF2B5EF4-FFF2-40B4-BE49-F238E27FC236}">
                <a16:creationId xmlns:a16="http://schemas.microsoft.com/office/drawing/2014/main" id="{C25394DF-2958-4705-8E37-A7955D808206}"/>
              </a:ext>
            </a:extLst>
          </p:cNvPr>
          <p:cNvSpPr/>
          <p:nvPr userDrawn="1"/>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5" name="Title 1">
            <a:extLst>
              <a:ext uri="{FF2B5EF4-FFF2-40B4-BE49-F238E27FC236}">
                <a16:creationId xmlns:a16="http://schemas.microsoft.com/office/drawing/2014/main" id="{547CE31C-3E6A-45D5-9983-E1C5F2C2358E}"/>
              </a:ext>
            </a:extLst>
          </p:cNvPr>
          <p:cNvSpPr txBox="1">
            <a:spLocks/>
          </p:cNvSpPr>
          <p:nvPr userDrawn="1"/>
        </p:nvSpPr>
        <p:spPr>
          <a:xfrm>
            <a:off x="628650" y="30718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Success Criteria</a:t>
            </a:r>
          </a:p>
        </p:txBody>
      </p:sp>
      <p:sp>
        <p:nvSpPr>
          <p:cNvPr id="6" name="Title 1">
            <a:extLst>
              <a:ext uri="{FF2B5EF4-FFF2-40B4-BE49-F238E27FC236}">
                <a16:creationId xmlns:a16="http://schemas.microsoft.com/office/drawing/2014/main" id="{49A81C29-7285-45A1-8413-EAA3CCC21C83}"/>
              </a:ext>
            </a:extLst>
          </p:cNvPr>
          <p:cNvSpPr txBox="1">
            <a:spLocks/>
          </p:cNvSpPr>
          <p:nvPr userDrawn="1"/>
        </p:nvSpPr>
        <p:spPr>
          <a:xfrm>
            <a:off x="628650" y="7350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Aim</a:t>
            </a:r>
          </a:p>
        </p:txBody>
      </p:sp>
      <p:sp>
        <p:nvSpPr>
          <p:cNvPr id="7" name="Content Placeholder 15">
            <a:extLst>
              <a:ext uri="{FF2B5EF4-FFF2-40B4-BE49-F238E27FC236}">
                <a16:creationId xmlns:a16="http://schemas.microsoft.com/office/drawing/2014/main" id="{E07C5C1C-C033-441E-B5BB-9BC9504C58C1}"/>
              </a:ext>
            </a:extLst>
          </p:cNvPr>
          <p:cNvSpPr txBox="1">
            <a:spLocks/>
          </p:cNvSpPr>
          <p:nvPr userDrawn="1"/>
        </p:nvSpPr>
        <p:spPr>
          <a:xfrm>
            <a:off x="628650" y="3467100"/>
            <a:ext cx="7886700" cy="1409700"/>
          </a:xfrm>
          <a:prstGeom prst="rect">
            <a:avLst/>
          </a:prstGeom>
          <a:noFill/>
          <a:ln w="25400">
            <a:noFill/>
          </a:ln>
        </p:spPr>
        <p:txBody>
          <a:bodyPr lIns="180000" tIns="252000" rIns="252000" bIns="180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defRPr/>
            </a:pPr>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pPr fontAlgn="auto">
              <a:spcAft>
                <a:spcPts val="0"/>
              </a:spcAft>
              <a:defRPr/>
            </a:pPr>
            <a:r>
              <a:rPr lang="en-GB" dirty="0">
                <a:latin typeface="Twinkl" pitchFamily="50" charset="0"/>
              </a:rPr>
              <a:t>Statement 2</a:t>
            </a:r>
          </a:p>
          <a:p>
            <a:pPr lvl="1" fontAlgn="auto">
              <a:spcAft>
                <a:spcPts val="0"/>
              </a:spcAft>
              <a:defRPr/>
            </a:pPr>
            <a:r>
              <a:rPr lang="en-GB" dirty="0">
                <a:latin typeface="Twinkl" pitchFamily="50" charset="0"/>
              </a:rPr>
              <a:t>Sub statement</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24423646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a:extLst>
              <a:ext uri="{FF2B5EF4-FFF2-40B4-BE49-F238E27FC236}">
                <a16:creationId xmlns:a16="http://schemas.microsoft.com/office/drawing/2014/main" id="{2840E700-6C5C-4E45-B09E-D9143961F858}"/>
              </a:ext>
            </a:extLst>
          </p:cNvPr>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7090271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7"/>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73DAF629-8B6E-4679-82FA-BABB7C4E54FB}"/>
              </a:ext>
            </a:extLst>
          </p:cNvPr>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a:t>Click to edit Master title style</a:t>
            </a:r>
          </a:p>
        </p:txBody>
      </p:sp>
      <p:sp>
        <p:nvSpPr>
          <p:cNvPr id="1027" name="Text Placeholder 2">
            <a:extLst>
              <a:ext uri="{FF2B5EF4-FFF2-40B4-BE49-F238E27FC236}">
                <a16:creationId xmlns:a16="http://schemas.microsoft.com/office/drawing/2014/main" id="{841EF917-0AF1-4783-840B-C8C6D6C4D133}"/>
              </a:ext>
            </a:extLst>
          </p:cNvPr>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Tree>
  </p:cSld>
  <p:clrMap bg1="lt1" tx1="dk1" bg2="lt2" tx2="dk2" accent1="accent1" accent2="accent2" accent3="accent3" accent4="accent4" accent5="accent5" accent6="accent6" hlink="hlink" folHlink="folHlink"/>
  <p:sldLayoutIdLst>
    <p:sldLayoutId id="2147483723" r:id="rId1"/>
    <p:sldLayoutId id="2147483724" r:id="rId2"/>
    <p:sldLayoutId id="2147483725" r:id="rId3"/>
    <p:sldLayoutId id="2147483726" r:id="rId4"/>
    <p:sldLayoutId id="2147483727" r:id="rId5"/>
  </p:sldLayoutIdLst>
  <p:txStyles>
    <p:titleStyle>
      <a:lvl1pPr algn="l" rtl="0" eaLnBrk="0" fontAlgn="base" hangingPunct="0">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0" fontAlgn="base" hangingPunct="0">
        <a:lnSpc>
          <a:spcPct val="90000"/>
        </a:lnSpc>
        <a:spcBef>
          <a:spcPct val="0"/>
        </a:spcBef>
        <a:spcAft>
          <a:spcPct val="0"/>
        </a:spcAft>
        <a:defRPr sz="4000" b="1">
          <a:solidFill>
            <a:srgbClr val="1C1C1C"/>
          </a:solidFill>
          <a:latin typeface="Twinkl" panose="020B0604020202020204" charset="0"/>
        </a:defRPr>
      </a:lvl2pPr>
      <a:lvl3pPr algn="l" rtl="0" eaLnBrk="0" fontAlgn="base" hangingPunct="0">
        <a:lnSpc>
          <a:spcPct val="90000"/>
        </a:lnSpc>
        <a:spcBef>
          <a:spcPct val="0"/>
        </a:spcBef>
        <a:spcAft>
          <a:spcPct val="0"/>
        </a:spcAft>
        <a:defRPr sz="4000" b="1">
          <a:solidFill>
            <a:srgbClr val="1C1C1C"/>
          </a:solidFill>
          <a:latin typeface="Twinkl" panose="020B0604020202020204" charset="0"/>
        </a:defRPr>
      </a:lvl3pPr>
      <a:lvl4pPr algn="l" rtl="0" eaLnBrk="0" fontAlgn="base" hangingPunct="0">
        <a:lnSpc>
          <a:spcPct val="90000"/>
        </a:lnSpc>
        <a:spcBef>
          <a:spcPct val="0"/>
        </a:spcBef>
        <a:spcAft>
          <a:spcPct val="0"/>
        </a:spcAft>
        <a:defRPr sz="4000" b="1">
          <a:solidFill>
            <a:srgbClr val="1C1C1C"/>
          </a:solidFill>
          <a:latin typeface="Twinkl" panose="020B0604020202020204" charset="0"/>
        </a:defRPr>
      </a:lvl4pPr>
      <a:lvl5pPr algn="l" rtl="0" eaLnBrk="0" fontAlgn="base" hangingPunct="0">
        <a:lnSpc>
          <a:spcPct val="90000"/>
        </a:lnSpc>
        <a:spcBef>
          <a:spcPct val="0"/>
        </a:spcBef>
        <a:spcAft>
          <a:spcPct val="0"/>
        </a:spcAft>
        <a:defRPr sz="4000" b="1">
          <a:solidFill>
            <a:srgbClr val="1C1C1C"/>
          </a:solidFill>
          <a:latin typeface="Twinkl" panose="020B0604020202020204" charset="0"/>
        </a:defRPr>
      </a:lvl5pPr>
      <a:lvl6pPr marL="457200" algn="l" rtl="0" fontAlgn="base">
        <a:lnSpc>
          <a:spcPct val="90000"/>
        </a:lnSpc>
        <a:spcBef>
          <a:spcPct val="0"/>
        </a:spcBef>
        <a:spcAft>
          <a:spcPct val="0"/>
        </a:spcAft>
        <a:defRPr sz="4000" b="1">
          <a:solidFill>
            <a:srgbClr val="1C1C1C"/>
          </a:solidFill>
          <a:latin typeface="Twinkl" panose="020B0604020202020204" charset="0"/>
        </a:defRPr>
      </a:lvl6pPr>
      <a:lvl7pPr marL="914400" algn="l" rtl="0" fontAlgn="base">
        <a:lnSpc>
          <a:spcPct val="90000"/>
        </a:lnSpc>
        <a:spcBef>
          <a:spcPct val="0"/>
        </a:spcBef>
        <a:spcAft>
          <a:spcPct val="0"/>
        </a:spcAft>
        <a:defRPr sz="4000" b="1">
          <a:solidFill>
            <a:srgbClr val="1C1C1C"/>
          </a:solidFill>
          <a:latin typeface="Twinkl" panose="020B0604020202020204" charset="0"/>
        </a:defRPr>
      </a:lvl7pPr>
      <a:lvl8pPr marL="1371600" algn="l" rtl="0" fontAlgn="base">
        <a:lnSpc>
          <a:spcPct val="90000"/>
        </a:lnSpc>
        <a:spcBef>
          <a:spcPct val="0"/>
        </a:spcBef>
        <a:spcAft>
          <a:spcPct val="0"/>
        </a:spcAft>
        <a:defRPr sz="4000" b="1">
          <a:solidFill>
            <a:srgbClr val="1C1C1C"/>
          </a:solidFill>
          <a:latin typeface="Twinkl" panose="020B0604020202020204" charset="0"/>
        </a:defRPr>
      </a:lvl8pPr>
      <a:lvl9pPr marL="1828800" algn="l" rtl="0" fontAlgn="base">
        <a:lnSpc>
          <a:spcPct val="90000"/>
        </a:lnSpc>
        <a:spcBef>
          <a:spcPct val="0"/>
        </a:spcBef>
        <a:spcAft>
          <a:spcPct val="0"/>
        </a:spcAft>
        <a:defRPr sz="4000" b="1">
          <a:solidFill>
            <a:srgbClr val="1C1C1C"/>
          </a:solidFill>
          <a:latin typeface="Twinkl" panose="020B060402020202020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Sassoon Infant Rg" panose="02000503030000020003" pitchFamily="50" charset="0"/>
          <a:cs typeface="Sassoon Infant Rg" panose="02000503030000020003"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Sassoon Infant Rg" panose="02000503030000020003"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3.xml"/><Relationship Id="rId4" Type="http://schemas.openxmlformats.org/officeDocument/2006/relationships/image" Target="../media/image16.png"/></Relationships>
</file>

<file path=ppt/slides/_rels/slide11.xml.rels><?xml version="1.0" encoding="UTF-8" standalone="yes"?>
<Relationships xmlns="http://schemas.openxmlformats.org/package/2006/relationships"><Relationship Id="rId3" Type="http://schemas.openxmlformats.org/officeDocument/2006/relationships/hyperlink" Target="https://www.nationalgeographic.com/news/2017/09/ancient-roman-mosaic-discovered-video-spd/" TargetMode="External"/><Relationship Id="rId2" Type="http://schemas.openxmlformats.org/officeDocument/2006/relationships/hyperlink" Target="https://www.bbc.co.uk/news/uk-england-gloucestershire-45625115" TargetMode="Externa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20">
            <a:extLst>
              <a:ext uri="{FF2B5EF4-FFF2-40B4-BE49-F238E27FC236}">
                <a16:creationId xmlns:a16="http://schemas.microsoft.com/office/drawing/2014/main" id="{7173E695-C40A-466A-A975-12B6E3815BEB}"/>
              </a:ext>
            </a:extLst>
          </p:cNvPr>
          <p:cNvSpPr>
            <a:spLocks noGrp="1"/>
          </p:cNvSpPr>
          <p:nvPr>
            <p:ph type="title"/>
          </p:nvPr>
        </p:nvSpPr>
        <p:spPr>
          <a:xfrm>
            <a:off x="457200" y="479425"/>
            <a:ext cx="8220075" cy="993775"/>
          </a:xfrm>
        </p:spPr>
        <p:txBody>
          <a:bodyPr/>
          <a:lstStyle/>
          <a:p>
            <a:pPr eaLnBrk="1" hangingPunct="1"/>
            <a:r>
              <a:rPr lang="en-GB" altLang="en-US" sz="3600">
                <a:latin typeface="Twinkl SemiBold" charset="0"/>
              </a:rPr>
              <a:t>Mosaics</a:t>
            </a:r>
          </a:p>
        </p:txBody>
      </p:sp>
      <p:sp>
        <p:nvSpPr>
          <p:cNvPr id="9219" name="Rectangle 4">
            <a:extLst>
              <a:ext uri="{FF2B5EF4-FFF2-40B4-BE49-F238E27FC236}">
                <a16:creationId xmlns:a16="http://schemas.microsoft.com/office/drawing/2014/main" id="{79F3BD7B-A581-4561-AB37-E788B7D02B7C}"/>
              </a:ext>
            </a:extLst>
          </p:cNvPr>
          <p:cNvSpPr>
            <a:spLocks noChangeArrowheads="1"/>
          </p:cNvSpPr>
          <p:nvPr/>
        </p:nvSpPr>
        <p:spPr bwMode="auto">
          <a:xfrm>
            <a:off x="755650" y="1231900"/>
            <a:ext cx="7632700" cy="700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charset="0"/>
                <a:cs typeface="Sassoon Infant Rg"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9pPr>
          </a:lstStyle>
          <a:p>
            <a:pPr algn="ctr" eaLnBrk="1" hangingPunct="1">
              <a:lnSpc>
                <a:spcPct val="100000"/>
              </a:lnSpc>
              <a:spcBef>
                <a:spcPct val="0"/>
              </a:spcBef>
              <a:buFontTx/>
              <a:buNone/>
            </a:pPr>
            <a:r>
              <a:rPr lang="en-GB" altLang="en-US">
                <a:solidFill>
                  <a:schemeClr val="tx1"/>
                </a:solidFill>
              </a:rPr>
              <a:t>The floors of Roman buildings were often richly decorated with mosaics. Mosaics were made from tiny coloured stones which they called tesserae.</a:t>
            </a:r>
          </a:p>
        </p:txBody>
      </p:sp>
      <p:pic>
        <p:nvPicPr>
          <p:cNvPr id="9220" name="Picture 1">
            <a:extLst>
              <a:ext uri="{FF2B5EF4-FFF2-40B4-BE49-F238E27FC236}">
                <a16:creationId xmlns:a16="http://schemas.microsoft.com/office/drawing/2014/main" id="{DA396AFC-F38A-42A0-8A1D-CE60A6FB2C5B}"/>
              </a:ext>
            </a:extLst>
          </p:cNvPr>
          <p:cNvPicPr>
            <a:picLocks noChangeAspect="1"/>
          </p:cNvPicPr>
          <p:nvPr/>
        </p:nvPicPr>
        <p:blipFill>
          <a:blip r:embed="rId2">
            <a:extLst>
              <a:ext uri="{28A0092B-C50C-407E-A947-70E740481C1C}">
                <a14:useLocalDpi xmlns:a14="http://schemas.microsoft.com/office/drawing/2010/main" val="0"/>
              </a:ext>
            </a:extLst>
          </a:blip>
          <a:srcRect t="19707"/>
          <a:stretch>
            <a:fillRect/>
          </a:stretch>
        </p:blipFill>
        <p:spPr bwMode="auto">
          <a:xfrm>
            <a:off x="755650" y="1993900"/>
            <a:ext cx="7654925" cy="4098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1">
            <a:extLst>
              <a:ext uri="{FF2B5EF4-FFF2-40B4-BE49-F238E27FC236}">
                <a16:creationId xmlns:a16="http://schemas.microsoft.com/office/drawing/2014/main" id="{BD52ADBE-1C47-4049-A74F-5B1CA5FBA4FB}"/>
              </a:ext>
            </a:extLst>
          </p:cNvPr>
          <p:cNvSpPr txBox="1">
            <a:spLocks/>
          </p:cNvSpPr>
          <p:nvPr/>
        </p:nvSpPr>
        <p:spPr>
          <a:xfrm>
            <a:off x="742950" y="6092825"/>
            <a:ext cx="7654925" cy="323850"/>
          </a:xfrm>
          <a:prstGeom prst="rect">
            <a:avLst/>
          </a:prstGeom>
          <a:noFill/>
          <a:ln>
            <a:noFill/>
          </a:ln>
        </p:spPr>
        <p:txBody>
          <a:bodyPr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fontAlgn="auto">
              <a:spcAft>
                <a:spcPts val="0"/>
              </a:spcAft>
              <a:defRPr/>
            </a:pPr>
            <a:r>
              <a:rPr lang="en-GB" sz="600" dirty="0">
                <a:solidFill>
                  <a:schemeClr val="bg1">
                    <a:lumMod val="65000"/>
                  </a:schemeClr>
                </a:solidFill>
                <a:latin typeface="Arial" pitchFamily="34" charset="0"/>
                <a:cs typeface="Arial" pitchFamily="34" charset="0"/>
              </a:rPr>
              <a:t>Photo courtesy of  </a:t>
            </a:r>
            <a:r>
              <a:rPr lang="en-GB" sz="600" dirty="0" err="1">
                <a:solidFill>
                  <a:schemeClr val="bg1">
                    <a:lumMod val="65000"/>
                  </a:schemeClr>
                </a:solidFill>
                <a:latin typeface="Arial" pitchFamily="34" charset="0"/>
                <a:cs typeface="Arial" pitchFamily="34" charset="0"/>
              </a:rPr>
              <a:t>zeeweez</a:t>
            </a:r>
            <a:r>
              <a:rPr lang="en-GB" sz="600" dirty="0">
                <a:solidFill>
                  <a:schemeClr val="bg1">
                    <a:lumMod val="65000"/>
                  </a:schemeClr>
                </a:solidFill>
                <a:latin typeface="Arial" pitchFamily="34" charset="0"/>
                <a:cs typeface="Arial" pitchFamily="34" charset="0"/>
              </a:rPr>
              <a:t> (@flickr.com) - granted under creative commons licence - attribution</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20">
            <a:extLst>
              <a:ext uri="{FF2B5EF4-FFF2-40B4-BE49-F238E27FC236}">
                <a16:creationId xmlns:a16="http://schemas.microsoft.com/office/drawing/2014/main" id="{5BF5203E-36FE-47B2-80F1-5AFDFBA0319B}"/>
              </a:ext>
            </a:extLst>
          </p:cNvPr>
          <p:cNvSpPr>
            <a:spLocks noGrp="1"/>
          </p:cNvSpPr>
          <p:nvPr>
            <p:ph type="title"/>
          </p:nvPr>
        </p:nvSpPr>
        <p:spPr>
          <a:xfrm>
            <a:off x="457200" y="479425"/>
            <a:ext cx="8220075" cy="993775"/>
          </a:xfrm>
        </p:spPr>
        <p:txBody>
          <a:bodyPr/>
          <a:lstStyle/>
          <a:p>
            <a:pPr eaLnBrk="1" hangingPunct="1"/>
            <a:r>
              <a:rPr lang="en-GB" altLang="en-US" sz="3600">
                <a:latin typeface="Twinkl SemiBold" charset="0"/>
              </a:rPr>
              <a:t>Mosaics</a:t>
            </a:r>
          </a:p>
        </p:txBody>
      </p:sp>
      <p:sp>
        <p:nvSpPr>
          <p:cNvPr id="10243" name="Rectangle 4">
            <a:extLst>
              <a:ext uri="{FF2B5EF4-FFF2-40B4-BE49-F238E27FC236}">
                <a16:creationId xmlns:a16="http://schemas.microsoft.com/office/drawing/2014/main" id="{0E17584C-2B17-4BC6-8888-208209C03F4D}"/>
              </a:ext>
            </a:extLst>
          </p:cNvPr>
          <p:cNvSpPr>
            <a:spLocks noChangeArrowheads="1"/>
          </p:cNvSpPr>
          <p:nvPr/>
        </p:nvSpPr>
        <p:spPr bwMode="auto">
          <a:xfrm>
            <a:off x="755650" y="1231900"/>
            <a:ext cx="7632700" cy="700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charset="0"/>
                <a:cs typeface="Sassoon Infant Rg"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9pPr>
          </a:lstStyle>
          <a:p>
            <a:pPr algn="ctr" eaLnBrk="1" hangingPunct="1">
              <a:lnSpc>
                <a:spcPct val="100000"/>
              </a:lnSpc>
              <a:spcBef>
                <a:spcPct val="0"/>
              </a:spcBef>
              <a:buFontTx/>
              <a:buNone/>
            </a:pPr>
            <a:r>
              <a:rPr lang="en-GB" altLang="en-US">
                <a:solidFill>
                  <a:schemeClr val="tx1"/>
                </a:solidFill>
              </a:rPr>
              <a:t>Mosaics have been found that show scenes of history, as well as everyday Roman life.</a:t>
            </a:r>
          </a:p>
        </p:txBody>
      </p:sp>
      <p:sp>
        <p:nvSpPr>
          <p:cNvPr id="8" name="Title 1">
            <a:extLst>
              <a:ext uri="{FF2B5EF4-FFF2-40B4-BE49-F238E27FC236}">
                <a16:creationId xmlns:a16="http://schemas.microsoft.com/office/drawing/2014/main" id="{0C71E252-A2CC-4CA6-BB28-B7D79F34E0BE}"/>
              </a:ext>
            </a:extLst>
          </p:cNvPr>
          <p:cNvSpPr txBox="1">
            <a:spLocks/>
          </p:cNvSpPr>
          <p:nvPr/>
        </p:nvSpPr>
        <p:spPr>
          <a:xfrm>
            <a:off x="742950" y="6092825"/>
            <a:ext cx="7654925" cy="323850"/>
          </a:xfrm>
          <a:prstGeom prst="rect">
            <a:avLst/>
          </a:prstGeom>
          <a:noFill/>
          <a:ln>
            <a:noFill/>
          </a:ln>
        </p:spPr>
        <p:txBody>
          <a:bodyPr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fontAlgn="auto">
              <a:spcAft>
                <a:spcPts val="0"/>
              </a:spcAft>
              <a:defRPr/>
            </a:pPr>
            <a:r>
              <a:rPr lang="en-GB" sz="600" dirty="0">
                <a:solidFill>
                  <a:schemeClr val="bg1">
                    <a:lumMod val="65000"/>
                  </a:schemeClr>
                </a:solidFill>
                <a:latin typeface="Arial" pitchFamily="34" charset="0"/>
                <a:cs typeface="Arial" pitchFamily="34" charset="0"/>
              </a:rPr>
              <a:t>Photo courtesy of  </a:t>
            </a:r>
            <a:r>
              <a:rPr lang="en-GB" sz="600" dirty="0" err="1">
                <a:solidFill>
                  <a:schemeClr val="bg1">
                    <a:lumMod val="65000"/>
                  </a:schemeClr>
                </a:solidFill>
                <a:latin typeface="Arial" pitchFamily="34" charset="0"/>
                <a:cs typeface="Arial" pitchFamily="34" charset="0"/>
              </a:rPr>
              <a:t>xuan</a:t>
            </a:r>
            <a:r>
              <a:rPr lang="en-GB" sz="600" dirty="0">
                <a:solidFill>
                  <a:schemeClr val="bg1">
                    <a:lumMod val="65000"/>
                  </a:schemeClr>
                </a:solidFill>
                <a:latin typeface="Arial" pitchFamily="34" charset="0"/>
                <a:cs typeface="Arial" pitchFamily="34" charset="0"/>
              </a:rPr>
              <a:t> </a:t>
            </a:r>
            <a:r>
              <a:rPr lang="en-GB" sz="600" dirty="0" err="1">
                <a:solidFill>
                  <a:schemeClr val="bg1">
                    <a:lumMod val="65000"/>
                  </a:schemeClr>
                </a:solidFill>
                <a:latin typeface="Arial" pitchFamily="34" charset="0"/>
                <a:cs typeface="Arial" pitchFamily="34" charset="0"/>
              </a:rPr>
              <a:t>che</a:t>
            </a:r>
            <a:r>
              <a:rPr lang="en-GB" sz="600" dirty="0">
                <a:solidFill>
                  <a:schemeClr val="bg1">
                    <a:lumMod val="65000"/>
                  </a:schemeClr>
                </a:solidFill>
                <a:latin typeface="Arial" pitchFamily="34" charset="0"/>
                <a:cs typeface="Arial" pitchFamily="34" charset="0"/>
              </a:rPr>
              <a:t> (@flickr.com) - granted under creative commons licence - attribution</a:t>
            </a:r>
          </a:p>
        </p:txBody>
      </p:sp>
      <p:pic>
        <p:nvPicPr>
          <p:cNvPr id="10245" name="Picture 2">
            <a:extLst>
              <a:ext uri="{FF2B5EF4-FFF2-40B4-BE49-F238E27FC236}">
                <a16:creationId xmlns:a16="http://schemas.microsoft.com/office/drawing/2014/main" id="{70696364-F657-46B8-90EF-ACB6FEAC8CD6}"/>
              </a:ext>
            </a:extLst>
          </p:cNvPr>
          <p:cNvPicPr>
            <a:picLocks noChangeAspect="1"/>
          </p:cNvPicPr>
          <p:nvPr/>
        </p:nvPicPr>
        <p:blipFill>
          <a:blip r:embed="rId2">
            <a:extLst>
              <a:ext uri="{28A0092B-C50C-407E-A947-70E740481C1C}">
                <a14:useLocalDpi xmlns:a14="http://schemas.microsoft.com/office/drawing/2010/main" val="0"/>
              </a:ext>
            </a:extLst>
          </a:blip>
          <a:srcRect t="28819" b="6793"/>
          <a:stretch>
            <a:fillRect/>
          </a:stretch>
        </p:blipFill>
        <p:spPr bwMode="auto">
          <a:xfrm>
            <a:off x="755650" y="1931988"/>
            <a:ext cx="7642225" cy="4160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20">
            <a:extLst>
              <a:ext uri="{FF2B5EF4-FFF2-40B4-BE49-F238E27FC236}">
                <a16:creationId xmlns:a16="http://schemas.microsoft.com/office/drawing/2014/main" id="{08BA5107-893C-4F4D-A6F8-7658DC428E57}"/>
              </a:ext>
            </a:extLst>
          </p:cNvPr>
          <p:cNvSpPr>
            <a:spLocks noGrp="1"/>
          </p:cNvSpPr>
          <p:nvPr>
            <p:ph type="title"/>
          </p:nvPr>
        </p:nvSpPr>
        <p:spPr>
          <a:xfrm>
            <a:off x="457200" y="479425"/>
            <a:ext cx="8220075" cy="993775"/>
          </a:xfrm>
        </p:spPr>
        <p:txBody>
          <a:bodyPr/>
          <a:lstStyle/>
          <a:p>
            <a:pPr eaLnBrk="1" hangingPunct="1"/>
            <a:r>
              <a:rPr lang="en-GB" altLang="en-US" sz="3600">
                <a:latin typeface="Twinkl SemiBold" charset="0"/>
              </a:rPr>
              <a:t>Mosaics</a:t>
            </a:r>
          </a:p>
        </p:txBody>
      </p:sp>
      <p:sp>
        <p:nvSpPr>
          <p:cNvPr id="11267" name="Rectangle 4">
            <a:extLst>
              <a:ext uri="{FF2B5EF4-FFF2-40B4-BE49-F238E27FC236}">
                <a16:creationId xmlns:a16="http://schemas.microsoft.com/office/drawing/2014/main" id="{C73F61CD-E97A-4BC0-85A2-B1F3C070C8A2}"/>
              </a:ext>
            </a:extLst>
          </p:cNvPr>
          <p:cNvSpPr>
            <a:spLocks noChangeArrowheads="1"/>
          </p:cNvSpPr>
          <p:nvPr/>
        </p:nvSpPr>
        <p:spPr bwMode="auto">
          <a:xfrm>
            <a:off x="755650" y="1231900"/>
            <a:ext cx="7632700" cy="976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charset="0"/>
                <a:cs typeface="Sassoon Infant Rg"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9pPr>
          </a:lstStyle>
          <a:p>
            <a:pPr algn="ctr" eaLnBrk="1" hangingPunct="1">
              <a:lnSpc>
                <a:spcPct val="100000"/>
              </a:lnSpc>
              <a:spcBef>
                <a:spcPct val="0"/>
              </a:spcBef>
              <a:buFontTx/>
              <a:buNone/>
            </a:pPr>
            <a:r>
              <a:rPr lang="en-GB" altLang="en-US">
                <a:solidFill>
                  <a:schemeClr val="tx1"/>
                </a:solidFill>
              </a:rPr>
              <a:t>Mosaic floors were a statement of how wealthy and important you were. Poor people would not be able to afford them. The bigger and more detailed the mosaic, the more impressive.</a:t>
            </a:r>
          </a:p>
        </p:txBody>
      </p:sp>
      <p:sp>
        <p:nvSpPr>
          <p:cNvPr id="8" name="Title 1">
            <a:extLst>
              <a:ext uri="{FF2B5EF4-FFF2-40B4-BE49-F238E27FC236}">
                <a16:creationId xmlns:a16="http://schemas.microsoft.com/office/drawing/2014/main" id="{F6C35B9E-171E-4F03-B04A-4C30BB46208C}"/>
              </a:ext>
            </a:extLst>
          </p:cNvPr>
          <p:cNvSpPr txBox="1">
            <a:spLocks/>
          </p:cNvSpPr>
          <p:nvPr/>
        </p:nvSpPr>
        <p:spPr>
          <a:xfrm>
            <a:off x="742950" y="6092825"/>
            <a:ext cx="7654925" cy="323850"/>
          </a:xfrm>
          <a:prstGeom prst="rect">
            <a:avLst/>
          </a:prstGeom>
          <a:noFill/>
          <a:ln>
            <a:noFill/>
          </a:ln>
        </p:spPr>
        <p:txBody>
          <a:bodyPr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fontAlgn="auto">
              <a:spcAft>
                <a:spcPts val="0"/>
              </a:spcAft>
              <a:defRPr/>
            </a:pPr>
            <a:r>
              <a:rPr lang="en-GB" sz="600" dirty="0">
                <a:solidFill>
                  <a:schemeClr val="bg1">
                    <a:lumMod val="65000"/>
                  </a:schemeClr>
                </a:solidFill>
                <a:latin typeface="Arial" pitchFamily="34" charset="0"/>
                <a:cs typeface="Arial" pitchFamily="34" charset="0"/>
              </a:rPr>
              <a:t>Photo courtesy of  </a:t>
            </a:r>
            <a:r>
              <a:rPr lang="en-GB" sz="600" dirty="0" err="1">
                <a:solidFill>
                  <a:schemeClr val="bg1">
                    <a:lumMod val="65000"/>
                  </a:schemeClr>
                </a:solidFill>
                <a:latin typeface="Arial" pitchFamily="34" charset="0"/>
                <a:cs typeface="Arial" pitchFamily="34" charset="0"/>
              </a:rPr>
              <a:t>JacobEnos</a:t>
            </a:r>
            <a:r>
              <a:rPr lang="en-GB" sz="600" dirty="0">
                <a:solidFill>
                  <a:schemeClr val="bg1">
                    <a:lumMod val="65000"/>
                  </a:schemeClr>
                </a:solidFill>
                <a:latin typeface="Arial" pitchFamily="34" charset="0"/>
                <a:cs typeface="Arial" pitchFamily="34" charset="0"/>
              </a:rPr>
              <a:t> (@flickr.com) - granted under creative commons licence - attribution</a:t>
            </a:r>
          </a:p>
        </p:txBody>
      </p:sp>
      <p:pic>
        <p:nvPicPr>
          <p:cNvPr id="11269" name="Picture 2">
            <a:extLst>
              <a:ext uri="{FF2B5EF4-FFF2-40B4-BE49-F238E27FC236}">
                <a16:creationId xmlns:a16="http://schemas.microsoft.com/office/drawing/2014/main" id="{F79DE1EE-BBED-438B-9FF6-99EF2A2E9EB9}"/>
              </a:ext>
            </a:extLst>
          </p:cNvPr>
          <p:cNvPicPr>
            <a:picLocks noChangeAspect="1"/>
          </p:cNvPicPr>
          <p:nvPr/>
        </p:nvPicPr>
        <p:blipFill>
          <a:blip r:embed="rId2">
            <a:extLst>
              <a:ext uri="{28A0092B-C50C-407E-A947-70E740481C1C}">
                <a14:useLocalDpi xmlns:a14="http://schemas.microsoft.com/office/drawing/2010/main" val="0"/>
              </a:ext>
            </a:extLst>
          </a:blip>
          <a:srcRect t="32542"/>
          <a:stretch>
            <a:fillRect/>
          </a:stretch>
        </p:blipFill>
        <p:spPr bwMode="auto">
          <a:xfrm>
            <a:off x="755650" y="2227263"/>
            <a:ext cx="7642225" cy="3865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20">
            <a:extLst>
              <a:ext uri="{FF2B5EF4-FFF2-40B4-BE49-F238E27FC236}">
                <a16:creationId xmlns:a16="http://schemas.microsoft.com/office/drawing/2014/main" id="{F42575C6-0F13-4CCE-8671-081CD023B77C}"/>
              </a:ext>
            </a:extLst>
          </p:cNvPr>
          <p:cNvSpPr>
            <a:spLocks noGrp="1"/>
          </p:cNvSpPr>
          <p:nvPr>
            <p:ph type="title"/>
          </p:nvPr>
        </p:nvSpPr>
        <p:spPr>
          <a:xfrm>
            <a:off x="457200" y="479425"/>
            <a:ext cx="8220075" cy="993775"/>
          </a:xfrm>
        </p:spPr>
        <p:txBody>
          <a:bodyPr/>
          <a:lstStyle/>
          <a:p>
            <a:pPr eaLnBrk="1" hangingPunct="1"/>
            <a:r>
              <a:rPr lang="en-GB" altLang="en-US" sz="3600">
                <a:latin typeface="Twinkl SemiBold" charset="0"/>
              </a:rPr>
              <a:t>Mosaics</a:t>
            </a:r>
          </a:p>
        </p:txBody>
      </p:sp>
      <p:sp>
        <p:nvSpPr>
          <p:cNvPr id="12291" name="Rectangle 4">
            <a:extLst>
              <a:ext uri="{FF2B5EF4-FFF2-40B4-BE49-F238E27FC236}">
                <a16:creationId xmlns:a16="http://schemas.microsoft.com/office/drawing/2014/main" id="{69A445E8-76CB-4B56-9CDA-5082335115F2}"/>
              </a:ext>
            </a:extLst>
          </p:cNvPr>
          <p:cNvSpPr>
            <a:spLocks noChangeArrowheads="1"/>
          </p:cNvSpPr>
          <p:nvPr/>
        </p:nvSpPr>
        <p:spPr bwMode="auto">
          <a:xfrm>
            <a:off x="755650" y="1231900"/>
            <a:ext cx="7632700" cy="700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charset="0"/>
                <a:cs typeface="Sassoon Infant Rg"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9pPr>
          </a:lstStyle>
          <a:p>
            <a:pPr algn="ctr" eaLnBrk="1" hangingPunct="1">
              <a:lnSpc>
                <a:spcPct val="100000"/>
              </a:lnSpc>
              <a:spcBef>
                <a:spcPct val="0"/>
              </a:spcBef>
              <a:buFontTx/>
              <a:buNone/>
            </a:pPr>
            <a:r>
              <a:rPr lang="en-GB" altLang="en-US">
                <a:solidFill>
                  <a:schemeClr val="tx1"/>
                </a:solidFill>
              </a:rPr>
              <a:t>The mosaic would decorate the floor of the main room. These were stuck to the floor with mortar, a type of cement. </a:t>
            </a:r>
          </a:p>
        </p:txBody>
      </p:sp>
      <p:pic>
        <p:nvPicPr>
          <p:cNvPr id="12292" name="Picture 1">
            <a:extLst>
              <a:ext uri="{FF2B5EF4-FFF2-40B4-BE49-F238E27FC236}">
                <a16:creationId xmlns:a16="http://schemas.microsoft.com/office/drawing/2014/main" id="{9326C758-44B9-4FA9-8A80-7651385EEB20}"/>
              </a:ext>
            </a:extLst>
          </p:cNvPr>
          <p:cNvPicPr>
            <a:picLocks noChangeAspect="1"/>
          </p:cNvPicPr>
          <p:nvPr/>
        </p:nvPicPr>
        <p:blipFill>
          <a:blip r:embed="rId2">
            <a:extLst>
              <a:ext uri="{28A0092B-C50C-407E-A947-70E740481C1C}">
                <a14:useLocalDpi xmlns:a14="http://schemas.microsoft.com/office/drawing/2010/main" val="0"/>
              </a:ext>
            </a:extLst>
          </a:blip>
          <a:srcRect t="18735" b="4268"/>
          <a:stretch>
            <a:fillRect/>
          </a:stretch>
        </p:blipFill>
        <p:spPr bwMode="auto">
          <a:xfrm>
            <a:off x="755650" y="1931988"/>
            <a:ext cx="7642225" cy="4160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Oval 3">
            <a:extLst>
              <a:ext uri="{FF2B5EF4-FFF2-40B4-BE49-F238E27FC236}">
                <a16:creationId xmlns:a16="http://schemas.microsoft.com/office/drawing/2014/main" id="{35FB2415-925E-44D8-A927-F10944255FED}"/>
              </a:ext>
            </a:extLst>
          </p:cNvPr>
          <p:cNvSpPr/>
          <p:nvPr/>
        </p:nvSpPr>
        <p:spPr>
          <a:xfrm>
            <a:off x="1152525" y="3154363"/>
            <a:ext cx="2662238" cy="2662237"/>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a:t>Each mosaic used thousands of pieces to make a pattern.</a:t>
            </a:r>
          </a:p>
        </p:txBody>
      </p:sp>
      <p:pic>
        <p:nvPicPr>
          <p:cNvPr id="12294" name="Picture 5">
            <a:extLst>
              <a:ext uri="{FF2B5EF4-FFF2-40B4-BE49-F238E27FC236}">
                <a16:creationId xmlns:a16="http://schemas.microsoft.com/office/drawing/2014/main" id="{87C13DC4-6E28-406A-85A9-9227AC666397}"/>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060575" y="2949575"/>
            <a:ext cx="990600" cy="958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20">
            <a:extLst>
              <a:ext uri="{FF2B5EF4-FFF2-40B4-BE49-F238E27FC236}">
                <a16:creationId xmlns:a16="http://schemas.microsoft.com/office/drawing/2014/main" id="{E6A085F8-BFA1-4268-B0BD-BDAC34C95735}"/>
              </a:ext>
            </a:extLst>
          </p:cNvPr>
          <p:cNvSpPr>
            <a:spLocks noGrp="1"/>
          </p:cNvSpPr>
          <p:nvPr>
            <p:ph type="title"/>
          </p:nvPr>
        </p:nvSpPr>
        <p:spPr>
          <a:xfrm>
            <a:off x="457200" y="479425"/>
            <a:ext cx="8220075" cy="993775"/>
          </a:xfrm>
        </p:spPr>
        <p:txBody>
          <a:bodyPr/>
          <a:lstStyle/>
          <a:p>
            <a:pPr eaLnBrk="1" hangingPunct="1"/>
            <a:r>
              <a:rPr lang="en-GB" altLang="en-US" sz="3600">
                <a:latin typeface="Twinkl SemiBold" charset="0"/>
              </a:rPr>
              <a:t>Mosaics</a:t>
            </a:r>
          </a:p>
        </p:txBody>
      </p:sp>
      <p:sp>
        <p:nvSpPr>
          <p:cNvPr id="13315" name="Rectangle 4">
            <a:extLst>
              <a:ext uri="{FF2B5EF4-FFF2-40B4-BE49-F238E27FC236}">
                <a16:creationId xmlns:a16="http://schemas.microsoft.com/office/drawing/2014/main" id="{5DA43542-2885-4BB1-AB60-3E4674E8A3B4}"/>
              </a:ext>
            </a:extLst>
          </p:cNvPr>
          <p:cNvSpPr>
            <a:spLocks noChangeArrowheads="1"/>
          </p:cNvSpPr>
          <p:nvPr/>
        </p:nvSpPr>
        <p:spPr bwMode="auto">
          <a:xfrm>
            <a:off x="755650" y="1231900"/>
            <a:ext cx="7632700" cy="700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charset="0"/>
                <a:cs typeface="Sassoon Infant Rg"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9pPr>
          </a:lstStyle>
          <a:p>
            <a:pPr algn="ctr" eaLnBrk="1" hangingPunct="1">
              <a:lnSpc>
                <a:spcPct val="100000"/>
              </a:lnSpc>
              <a:spcBef>
                <a:spcPct val="0"/>
              </a:spcBef>
              <a:buFontTx/>
              <a:buNone/>
            </a:pPr>
            <a:r>
              <a:rPr lang="en-GB" altLang="en-US">
                <a:solidFill>
                  <a:schemeClr val="tx1"/>
                </a:solidFill>
              </a:rPr>
              <a:t>The Greeks were the first to make mosaics. They started by using pebbles and then also began to use cut stone with pebbles.</a:t>
            </a:r>
          </a:p>
        </p:txBody>
      </p:sp>
      <p:pic>
        <p:nvPicPr>
          <p:cNvPr id="13316" name="Picture 2">
            <a:extLst>
              <a:ext uri="{FF2B5EF4-FFF2-40B4-BE49-F238E27FC236}">
                <a16:creationId xmlns:a16="http://schemas.microsoft.com/office/drawing/2014/main" id="{BF845177-B950-4C7C-B364-702605983B8F}"/>
              </a:ext>
            </a:extLst>
          </p:cNvPr>
          <p:cNvPicPr>
            <a:picLocks noChangeAspect="1"/>
          </p:cNvPicPr>
          <p:nvPr/>
        </p:nvPicPr>
        <p:blipFill>
          <a:blip r:embed="rId2">
            <a:extLst>
              <a:ext uri="{28A0092B-C50C-407E-A947-70E740481C1C}">
                <a14:useLocalDpi xmlns:a14="http://schemas.microsoft.com/office/drawing/2010/main" val="0"/>
              </a:ext>
            </a:extLst>
          </a:blip>
          <a:srcRect r="27582"/>
          <a:stretch>
            <a:fillRect/>
          </a:stretch>
        </p:blipFill>
        <p:spPr bwMode="auto">
          <a:xfrm>
            <a:off x="755650" y="2009775"/>
            <a:ext cx="4244975" cy="4083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6">
            <a:extLst>
              <a:ext uri="{FF2B5EF4-FFF2-40B4-BE49-F238E27FC236}">
                <a16:creationId xmlns:a16="http://schemas.microsoft.com/office/drawing/2014/main" id="{A14AFBE6-69E0-430C-BBC5-040E5CCB9523}"/>
              </a:ext>
            </a:extLst>
          </p:cNvPr>
          <p:cNvSpPr/>
          <p:nvPr/>
        </p:nvSpPr>
        <p:spPr>
          <a:xfrm>
            <a:off x="5075238" y="2009775"/>
            <a:ext cx="3313112" cy="408305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The Romans copied their method but just used cut stone instead of pebbles. Villas and bath houses had mosaic floors and some office signs were even made of mosaics.</a:t>
            </a:r>
          </a:p>
          <a:p>
            <a:pPr algn="ctr" eaLnBrk="1" fontAlgn="auto" hangingPunct="1">
              <a:spcBef>
                <a:spcPts val="0"/>
              </a:spcBef>
              <a:spcAft>
                <a:spcPts val="0"/>
              </a:spcAft>
              <a:defRPr/>
            </a:pPr>
            <a:endParaRPr lang="en-GB" dirty="0"/>
          </a:p>
          <a:p>
            <a:pPr algn="ctr" eaLnBrk="1" fontAlgn="auto" hangingPunct="1">
              <a:spcBef>
                <a:spcPts val="0"/>
              </a:spcBef>
              <a:spcAft>
                <a:spcPts val="0"/>
              </a:spcAft>
              <a:defRPr/>
            </a:pPr>
            <a:r>
              <a:rPr lang="en-GB" dirty="0"/>
              <a:t>Temples and public areas usually had patterned floors made with the larger cut stone tiles, a method known as Opus Sectile.</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20">
            <a:extLst>
              <a:ext uri="{FF2B5EF4-FFF2-40B4-BE49-F238E27FC236}">
                <a16:creationId xmlns:a16="http://schemas.microsoft.com/office/drawing/2014/main" id="{3BBCBFDC-8ED4-430B-A048-D1D7487D0EF1}"/>
              </a:ext>
            </a:extLst>
          </p:cNvPr>
          <p:cNvSpPr>
            <a:spLocks noGrp="1"/>
          </p:cNvSpPr>
          <p:nvPr>
            <p:ph type="title"/>
          </p:nvPr>
        </p:nvSpPr>
        <p:spPr>
          <a:xfrm>
            <a:off x="457200" y="479425"/>
            <a:ext cx="8220075" cy="993775"/>
          </a:xfrm>
        </p:spPr>
        <p:txBody>
          <a:bodyPr/>
          <a:lstStyle/>
          <a:p>
            <a:pPr eaLnBrk="1" hangingPunct="1"/>
            <a:r>
              <a:rPr lang="en-GB" altLang="en-US" sz="3600">
                <a:latin typeface="Twinkl SemiBold" charset="0"/>
              </a:rPr>
              <a:t>Mosaics</a:t>
            </a:r>
          </a:p>
        </p:txBody>
      </p:sp>
      <p:sp>
        <p:nvSpPr>
          <p:cNvPr id="14339" name="Rectangle 4">
            <a:extLst>
              <a:ext uri="{FF2B5EF4-FFF2-40B4-BE49-F238E27FC236}">
                <a16:creationId xmlns:a16="http://schemas.microsoft.com/office/drawing/2014/main" id="{1C115258-8D41-4CCB-BC5A-5FE839AE2FA2}"/>
              </a:ext>
            </a:extLst>
          </p:cNvPr>
          <p:cNvSpPr>
            <a:spLocks noChangeArrowheads="1"/>
          </p:cNvSpPr>
          <p:nvPr/>
        </p:nvSpPr>
        <p:spPr bwMode="auto">
          <a:xfrm>
            <a:off x="755650" y="1231900"/>
            <a:ext cx="7632700" cy="976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charset="0"/>
                <a:cs typeface="Sassoon Infant Rg"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9pPr>
          </a:lstStyle>
          <a:p>
            <a:pPr algn="ctr" eaLnBrk="1" hangingPunct="1">
              <a:lnSpc>
                <a:spcPct val="100000"/>
              </a:lnSpc>
              <a:spcBef>
                <a:spcPct val="0"/>
              </a:spcBef>
              <a:buFontTx/>
              <a:buNone/>
            </a:pPr>
            <a:r>
              <a:rPr lang="en-GB" altLang="en-US">
                <a:solidFill>
                  <a:schemeClr val="tx1"/>
                </a:solidFill>
              </a:rPr>
              <a:t>The Romans used a hammer and hardie to cut the stones to approximately 8-12mm. A hardie (on the left) is like a chisel, this would be stuck into a block of wood.</a:t>
            </a:r>
          </a:p>
        </p:txBody>
      </p:sp>
      <p:sp>
        <p:nvSpPr>
          <p:cNvPr id="8" name="Title 1">
            <a:extLst>
              <a:ext uri="{FF2B5EF4-FFF2-40B4-BE49-F238E27FC236}">
                <a16:creationId xmlns:a16="http://schemas.microsoft.com/office/drawing/2014/main" id="{59811707-A606-4DFA-97DB-A3BB9F3BE455}"/>
              </a:ext>
            </a:extLst>
          </p:cNvPr>
          <p:cNvSpPr txBox="1">
            <a:spLocks/>
          </p:cNvSpPr>
          <p:nvPr/>
        </p:nvSpPr>
        <p:spPr>
          <a:xfrm>
            <a:off x="742950" y="6092825"/>
            <a:ext cx="7654925" cy="323850"/>
          </a:xfrm>
          <a:prstGeom prst="rect">
            <a:avLst/>
          </a:prstGeom>
          <a:noFill/>
          <a:ln>
            <a:noFill/>
          </a:ln>
        </p:spPr>
        <p:txBody>
          <a:bodyPr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fontAlgn="auto">
              <a:spcAft>
                <a:spcPts val="0"/>
              </a:spcAft>
              <a:defRPr/>
            </a:pPr>
            <a:r>
              <a:rPr lang="en-GB" sz="600" dirty="0">
                <a:solidFill>
                  <a:schemeClr val="bg1">
                    <a:lumMod val="65000"/>
                  </a:schemeClr>
                </a:solidFill>
                <a:latin typeface="Arial" pitchFamily="34" charset="0"/>
                <a:cs typeface="Arial" pitchFamily="34" charset="0"/>
              </a:rPr>
              <a:t>Photo courtesy of  Verity </a:t>
            </a:r>
            <a:r>
              <a:rPr lang="en-GB" sz="600" dirty="0" err="1">
                <a:solidFill>
                  <a:schemeClr val="bg1">
                    <a:lumMod val="65000"/>
                  </a:schemeClr>
                </a:solidFill>
                <a:latin typeface="Arial" pitchFamily="34" charset="0"/>
                <a:cs typeface="Arial" pitchFamily="34" charset="0"/>
              </a:rPr>
              <a:t>Cridland</a:t>
            </a:r>
            <a:r>
              <a:rPr lang="en-GB" sz="600" dirty="0">
                <a:solidFill>
                  <a:schemeClr val="bg1">
                    <a:lumMod val="65000"/>
                  </a:schemeClr>
                </a:solidFill>
                <a:latin typeface="Arial" pitchFamily="34" charset="0"/>
                <a:cs typeface="Arial" pitchFamily="34" charset="0"/>
              </a:rPr>
              <a:t> (@flickr.com) - granted under creative commons licence - attribution</a:t>
            </a:r>
          </a:p>
        </p:txBody>
      </p:sp>
      <p:pic>
        <p:nvPicPr>
          <p:cNvPr id="14341" name="Picture 5">
            <a:extLst>
              <a:ext uri="{FF2B5EF4-FFF2-40B4-BE49-F238E27FC236}">
                <a16:creationId xmlns:a16="http://schemas.microsoft.com/office/drawing/2014/main" id="{B8147A05-E46C-46EE-B290-1DAD284C6DAD}"/>
              </a:ext>
            </a:extLst>
          </p:cNvPr>
          <p:cNvPicPr>
            <a:picLocks noChangeAspect="1"/>
          </p:cNvPicPr>
          <p:nvPr/>
        </p:nvPicPr>
        <p:blipFill>
          <a:blip r:embed="rId2">
            <a:extLst>
              <a:ext uri="{28A0092B-C50C-407E-A947-70E740481C1C}">
                <a14:useLocalDpi xmlns:a14="http://schemas.microsoft.com/office/drawing/2010/main" val="0"/>
              </a:ext>
            </a:extLst>
          </a:blip>
          <a:srcRect t="12213" b="11501"/>
          <a:stretch>
            <a:fillRect/>
          </a:stretch>
        </p:blipFill>
        <p:spPr bwMode="auto">
          <a:xfrm>
            <a:off x="755650" y="2208213"/>
            <a:ext cx="7632700" cy="3884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42" name="Rectangle 1">
            <a:extLst>
              <a:ext uri="{FF2B5EF4-FFF2-40B4-BE49-F238E27FC236}">
                <a16:creationId xmlns:a16="http://schemas.microsoft.com/office/drawing/2014/main" id="{DE5C2AA5-F7DD-48F1-A766-533A4003C781}"/>
              </a:ext>
            </a:extLst>
          </p:cNvPr>
          <p:cNvSpPr>
            <a:spLocks noChangeArrowheads="1"/>
          </p:cNvSpPr>
          <p:nvPr/>
        </p:nvSpPr>
        <p:spPr bwMode="auto">
          <a:xfrm>
            <a:off x="3475038" y="3681413"/>
            <a:ext cx="86518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charset="0"/>
                <a:cs typeface="Sassoon Infant Rg"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9pPr>
          </a:lstStyle>
          <a:p>
            <a:pPr eaLnBrk="1" hangingPunct="1">
              <a:lnSpc>
                <a:spcPct val="100000"/>
              </a:lnSpc>
              <a:spcBef>
                <a:spcPct val="0"/>
              </a:spcBef>
              <a:buFontTx/>
              <a:buNone/>
            </a:pPr>
            <a:r>
              <a:rPr lang="en-GB" altLang="en-US" b="1">
                <a:solidFill>
                  <a:schemeClr val="tx1"/>
                </a:solidFill>
              </a:rPr>
              <a:t>hardie</a:t>
            </a:r>
          </a:p>
        </p:txBody>
      </p:sp>
      <p:sp>
        <p:nvSpPr>
          <p:cNvPr id="14343" name="Rectangle 8">
            <a:extLst>
              <a:ext uri="{FF2B5EF4-FFF2-40B4-BE49-F238E27FC236}">
                <a16:creationId xmlns:a16="http://schemas.microsoft.com/office/drawing/2014/main" id="{35B36E58-39DF-4AF2-A90D-FB8D9AB957DF}"/>
              </a:ext>
            </a:extLst>
          </p:cNvPr>
          <p:cNvSpPr>
            <a:spLocks noChangeArrowheads="1"/>
          </p:cNvSpPr>
          <p:nvPr/>
        </p:nvSpPr>
        <p:spPr bwMode="auto">
          <a:xfrm>
            <a:off x="5522913" y="4483100"/>
            <a:ext cx="78263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charset="0"/>
                <a:cs typeface="Sassoon Infant Rg"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9pPr>
          </a:lstStyle>
          <a:p>
            <a:pPr eaLnBrk="1" hangingPunct="1">
              <a:lnSpc>
                <a:spcPct val="100000"/>
              </a:lnSpc>
              <a:spcBef>
                <a:spcPct val="0"/>
              </a:spcBef>
              <a:buFontTx/>
              <a:buNone/>
            </a:pPr>
            <a:r>
              <a:rPr lang="en-GB" altLang="en-US" b="1">
                <a:solidFill>
                  <a:schemeClr val="tx1"/>
                </a:solidFill>
              </a:rPr>
              <a:t>chisel</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20">
            <a:extLst>
              <a:ext uri="{FF2B5EF4-FFF2-40B4-BE49-F238E27FC236}">
                <a16:creationId xmlns:a16="http://schemas.microsoft.com/office/drawing/2014/main" id="{EB1432AD-BBF2-4155-829A-660FA1EFB8F9}"/>
              </a:ext>
            </a:extLst>
          </p:cNvPr>
          <p:cNvSpPr>
            <a:spLocks noGrp="1"/>
          </p:cNvSpPr>
          <p:nvPr>
            <p:ph type="title"/>
          </p:nvPr>
        </p:nvSpPr>
        <p:spPr>
          <a:xfrm>
            <a:off x="457200" y="479425"/>
            <a:ext cx="8220075" cy="993775"/>
          </a:xfrm>
        </p:spPr>
        <p:txBody>
          <a:bodyPr/>
          <a:lstStyle/>
          <a:p>
            <a:pPr eaLnBrk="1" hangingPunct="1"/>
            <a:r>
              <a:rPr lang="en-GB" altLang="en-US" sz="3600">
                <a:latin typeface="Twinkl SemiBold" charset="0"/>
              </a:rPr>
              <a:t>Mosaics</a:t>
            </a:r>
          </a:p>
        </p:txBody>
      </p:sp>
      <p:sp>
        <p:nvSpPr>
          <p:cNvPr id="15363" name="Rectangle 4">
            <a:extLst>
              <a:ext uri="{FF2B5EF4-FFF2-40B4-BE49-F238E27FC236}">
                <a16:creationId xmlns:a16="http://schemas.microsoft.com/office/drawing/2014/main" id="{95017378-08EA-4DEE-810F-5ADDE7A465FC}"/>
              </a:ext>
            </a:extLst>
          </p:cNvPr>
          <p:cNvSpPr>
            <a:spLocks noChangeArrowheads="1"/>
          </p:cNvSpPr>
          <p:nvPr/>
        </p:nvSpPr>
        <p:spPr bwMode="auto">
          <a:xfrm>
            <a:off x="755650" y="1231900"/>
            <a:ext cx="7632700" cy="700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charset="0"/>
                <a:cs typeface="Sassoon Infant Rg"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9pPr>
          </a:lstStyle>
          <a:p>
            <a:pPr algn="ctr" eaLnBrk="1" hangingPunct="1">
              <a:lnSpc>
                <a:spcPct val="100000"/>
              </a:lnSpc>
              <a:spcBef>
                <a:spcPct val="0"/>
              </a:spcBef>
              <a:buFontTx/>
              <a:buNone/>
            </a:pPr>
            <a:r>
              <a:rPr lang="en-GB" altLang="en-US">
                <a:solidFill>
                  <a:schemeClr val="tx1"/>
                </a:solidFill>
              </a:rPr>
              <a:t>Some mosaics had pieces cut down to 1-2mm for very intricate patterns. This is the Alexander mosaic that you can still see today in Pompeii, Italy.</a:t>
            </a:r>
          </a:p>
        </p:txBody>
      </p:sp>
      <p:sp>
        <p:nvSpPr>
          <p:cNvPr id="8" name="Title 1">
            <a:extLst>
              <a:ext uri="{FF2B5EF4-FFF2-40B4-BE49-F238E27FC236}">
                <a16:creationId xmlns:a16="http://schemas.microsoft.com/office/drawing/2014/main" id="{A30E93B7-2261-4323-A680-0C496CE54ED7}"/>
              </a:ext>
            </a:extLst>
          </p:cNvPr>
          <p:cNvSpPr txBox="1">
            <a:spLocks/>
          </p:cNvSpPr>
          <p:nvPr/>
        </p:nvSpPr>
        <p:spPr>
          <a:xfrm>
            <a:off x="742950" y="6092825"/>
            <a:ext cx="7654925" cy="323850"/>
          </a:xfrm>
          <a:prstGeom prst="rect">
            <a:avLst/>
          </a:prstGeom>
          <a:noFill/>
          <a:ln>
            <a:noFill/>
          </a:ln>
        </p:spPr>
        <p:txBody>
          <a:bodyPr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fontAlgn="auto">
              <a:spcAft>
                <a:spcPts val="0"/>
              </a:spcAft>
              <a:defRPr/>
            </a:pPr>
            <a:r>
              <a:rPr lang="en-GB" sz="600" dirty="0">
                <a:solidFill>
                  <a:schemeClr val="bg1">
                    <a:lumMod val="65000"/>
                  </a:schemeClr>
                </a:solidFill>
                <a:latin typeface="Arial" pitchFamily="34" charset="0"/>
                <a:cs typeface="Arial" pitchFamily="34" charset="0"/>
              </a:rPr>
              <a:t>Photo courtesy of  </a:t>
            </a:r>
            <a:r>
              <a:rPr lang="en-GB" sz="600" dirty="0" err="1">
                <a:solidFill>
                  <a:schemeClr val="bg1">
                    <a:lumMod val="65000"/>
                  </a:schemeClr>
                </a:solidFill>
                <a:latin typeface="Arial" pitchFamily="34" charset="0"/>
                <a:cs typeface="Arial" pitchFamily="34" charset="0"/>
              </a:rPr>
              <a:t>kudumomo</a:t>
            </a:r>
            <a:r>
              <a:rPr lang="en-GB" sz="600" dirty="0">
                <a:solidFill>
                  <a:schemeClr val="bg1">
                    <a:lumMod val="65000"/>
                  </a:schemeClr>
                </a:solidFill>
                <a:latin typeface="Arial" pitchFamily="34" charset="0"/>
                <a:cs typeface="Arial" pitchFamily="34" charset="0"/>
              </a:rPr>
              <a:t> (@flickr.com) - granted under creative commons licence - attribution</a:t>
            </a:r>
          </a:p>
        </p:txBody>
      </p:sp>
      <p:pic>
        <p:nvPicPr>
          <p:cNvPr id="15365" name="Picture 2">
            <a:extLst>
              <a:ext uri="{FF2B5EF4-FFF2-40B4-BE49-F238E27FC236}">
                <a16:creationId xmlns:a16="http://schemas.microsoft.com/office/drawing/2014/main" id="{AD386B52-8085-4C73-8E6C-0C404CF5E885}"/>
              </a:ext>
            </a:extLst>
          </p:cNvPr>
          <p:cNvPicPr>
            <a:picLocks noChangeAspect="1"/>
          </p:cNvPicPr>
          <p:nvPr/>
        </p:nvPicPr>
        <p:blipFill>
          <a:blip r:embed="rId2">
            <a:extLst>
              <a:ext uri="{28A0092B-C50C-407E-A947-70E740481C1C}">
                <a14:useLocalDpi xmlns:a14="http://schemas.microsoft.com/office/drawing/2010/main" val="0"/>
              </a:ext>
            </a:extLst>
          </a:blip>
          <a:srcRect l="1051" t="17380" r="1270" b="5812"/>
          <a:stretch>
            <a:fillRect/>
          </a:stretch>
        </p:blipFill>
        <p:spPr bwMode="auto">
          <a:xfrm>
            <a:off x="755650" y="2001838"/>
            <a:ext cx="7632700" cy="4090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EF9EC31-F466-43EB-9BAD-35B901D89CC3}"/>
              </a:ext>
            </a:extLst>
          </p:cNvPr>
          <p:cNvSpPr/>
          <p:nvPr/>
        </p:nvSpPr>
        <p:spPr>
          <a:xfrm>
            <a:off x="3838575" y="2298700"/>
            <a:ext cx="4549775" cy="3484563"/>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endParaRPr lang="en-GB" dirty="0"/>
          </a:p>
        </p:txBody>
      </p:sp>
      <p:sp>
        <p:nvSpPr>
          <p:cNvPr id="16387" name="Title 20">
            <a:extLst>
              <a:ext uri="{FF2B5EF4-FFF2-40B4-BE49-F238E27FC236}">
                <a16:creationId xmlns:a16="http://schemas.microsoft.com/office/drawing/2014/main" id="{76CC3849-68F1-426B-B4C6-EB7DB326DDB2}"/>
              </a:ext>
            </a:extLst>
          </p:cNvPr>
          <p:cNvSpPr>
            <a:spLocks noGrp="1"/>
          </p:cNvSpPr>
          <p:nvPr>
            <p:ph type="title"/>
          </p:nvPr>
        </p:nvSpPr>
        <p:spPr>
          <a:xfrm>
            <a:off x="457200" y="479425"/>
            <a:ext cx="8220075" cy="993775"/>
          </a:xfrm>
        </p:spPr>
        <p:txBody>
          <a:bodyPr/>
          <a:lstStyle/>
          <a:p>
            <a:pPr eaLnBrk="1" hangingPunct="1"/>
            <a:r>
              <a:rPr lang="en-GB" altLang="en-US" sz="3600">
                <a:latin typeface="Twinkl SemiBold" charset="0"/>
              </a:rPr>
              <a:t>Mosaics</a:t>
            </a:r>
          </a:p>
        </p:txBody>
      </p:sp>
      <p:sp>
        <p:nvSpPr>
          <p:cNvPr id="16388" name="Rectangle 4">
            <a:extLst>
              <a:ext uri="{FF2B5EF4-FFF2-40B4-BE49-F238E27FC236}">
                <a16:creationId xmlns:a16="http://schemas.microsoft.com/office/drawing/2014/main" id="{A7E52A21-DC4E-4B83-A592-138F538A1A64}"/>
              </a:ext>
            </a:extLst>
          </p:cNvPr>
          <p:cNvSpPr>
            <a:spLocks noChangeArrowheads="1"/>
          </p:cNvSpPr>
          <p:nvPr/>
        </p:nvSpPr>
        <p:spPr bwMode="auto">
          <a:xfrm>
            <a:off x="755650" y="1231900"/>
            <a:ext cx="7632700" cy="700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charset="0"/>
                <a:cs typeface="Sassoon Infant Rg"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9pPr>
          </a:lstStyle>
          <a:p>
            <a:pPr algn="ctr" eaLnBrk="1" hangingPunct="1">
              <a:lnSpc>
                <a:spcPct val="100000"/>
              </a:lnSpc>
              <a:spcBef>
                <a:spcPct val="0"/>
              </a:spcBef>
              <a:buFontTx/>
              <a:buNone/>
            </a:pPr>
            <a:r>
              <a:rPr lang="en-GB" altLang="en-US">
                <a:solidFill>
                  <a:schemeClr val="tx1"/>
                </a:solidFill>
              </a:rPr>
              <a:t>Imagine the length of a metre stick, then a square metre. Just 1m</a:t>
            </a:r>
            <a:r>
              <a:rPr lang="en-GB" altLang="en-US" baseline="30000">
                <a:solidFill>
                  <a:schemeClr val="tx1"/>
                </a:solidFill>
              </a:rPr>
              <a:t>2</a:t>
            </a:r>
            <a:r>
              <a:rPr lang="en-GB" altLang="en-US">
                <a:solidFill>
                  <a:schemeClr val="tx1"/>
                </a:solidFill>
              </a:rPr>
              <a:t> of mosaic on the floor might take 10 000 pieces of tesserae!</a:t>
            </a:r>
          </a:p>
        </p:txBody>
      </p:sp>
      <p:pic>
        <p:nvPicPr>
          <p:cNvPr id="16389" name="Picture 1">
            <a:extLst>
              <a:ext uri="{FF2B5EF4-FFF2-40B4-BE49-F238E27FC236}">
                <a16:creationId xmlns:a16="http://schemas.microsoft.com/office/drawing/2014/main" id="{BBB0CE89-0B57-484C-8A21-B21A8265F7BB}"/>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119563" y="2684463"/>
            <a:ext cx="4178300" cy="2954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a:extLst>
              <a:ext uri="{FF2B5EF4-FFF2-40B4-BE49-F238E27FC236}">
                <a16:creationId xmlns:a16="http://schemas.microsoft.com/office/drawing/2014/main" id="{60AA9C8B-A48D-41E7-952B-F633A37EB6B4}"/>
              </a:ext>
            </a:extLst>
          </p:cNvPr>
          <p:cNvSpPr/>
          <p:nvPr/>
        </p:nvSpPr>
        <p:spPr>
          <a:xfrm>
            <a:off x="823913" y="2298700"/>
            <a:ext cx="3014662" cy="3484563"/>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dirty="0"/>
              <a:t>You don’t see lots of bright colours in Roman mosaics. This is because they mainly used natural stones. The red, used particularly in Britain, was from cut brick or tile. Occasionally, they might use bits of glass for a particular effect.</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20">
            <a:extLst>
              <a:ext uri="{FF2B5EF4-FFF2-40B4-BE49-F238E27FC236}">
                <a16:creationId xmlns:a16="http://schemas.microsoft.com/office/drawing/2014/main" id="{85D66EBA-A0F8-47D1-83EB-7445EE0AD191}"/>
              </a:ext>
            </a:extLst>
          </p:cNvPr>
          <p:cNvSpPr>
            <a:spLocks noGrp="1"/>
          </p:cNvSpPr>
          <p:nvPr>
            <p:ph type="title"/>
          </p:nvPr>
        </p:nvSpPr>
        <p:spPr>
          <a:xfrm>
            <a:off x="457200" y="479425"/>
            <a:ext cx="8220075" cy="993775"/>
          </a:xfrm>
        </p:spPr>
        <p:txBody>
          <a:bodyPr/>
          <a:lstStyle/>
          <a:p>
            <a:pPr eaLnBrk="1" hangingPunct="1"/>
            <a:r>
              <a:rPr lang="en-GB" altLang="en-US" sz="3600">
                <a:latin typeface="Twinkl SemiBold" charset="0"/>
              </a:rPr>
              <a:t>Mosaics</a:t>
            </a:r>
          </a:p>
        </p:txBody>
      </p:sp>
      <p:sp>
        <p:nvSpPr>
          <p:cNvPr id="17411" name="Rectangle 4">
            <a:extLst>
              <a:ext uri="{FF2B5EF4-FFF2-40B4-BE49-F238E27FC236}">
                <a16:creationId xmlns:a16="http://schemas.microsoft.com/office/drawing/2014/main" id="{4A41703F-C90E-4B9B-B72A-2897BCA25C25}"/>
              </a:ext>
            </a:extLst>
          </p:cNvPr>
          <p:cNvSpPr>
            <a:spLocks noChangeArrowheads="1"/>
          </p:cNvSpPr>
          <p:nvPr/>
        </p:nvSpPr>
        <p:spPr bwMode="auto">
          <a:xfrm>
            <a:off x="755650" y="1231900"/>
            <a:ext cx="7632700" cy="1254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charset="0"/>
                <a:cs typeface="Sassoon Infant Rg"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9pPr>
          </a:lstStyle>
          <a:p>
            <a:pPr algn="ctr" eaLnBrk="1" hangingPunct="1">
              <a:lnSpc>
                <a:spcPct val="100000"/>
              </a:lnSpc>
              <a:spcBef>
                <a:spcPct val="0"/>
              </a:spcBef>
              <a:buFontTx/>
              <a:buNone/>
            </a:pPr>
            <a:r>
              <a:rPr lang="en-GB" altLang="en-US">
                <a:solidFill>
                  <a:schemeClr val="tx1"/>
                </a:solidFill>
              </a:rPr>
              <a:t>You can probably imagine that a floor made from thousands of tiny stones would not be comfortable to walk on, but this wasn’t a problem when you had slaves to work hard for you. The slaves would have to use hard stones, sand and water to grind the stones down so they were smooth to walk on.</a:t>
            </a:r>
          </a:p>
        </p:txBody>
      </p:sp>
      <p:pic>
        <p:nvPicPr>
          <p:cNvPr id="17412" name="Picture 2">
            <a:extLst>
              <a:ext uri="{FF2B5EF4-FFF2-40B4-BE49-F238E27FC236}">
                <a16:creationId xmlns:a16="http://schemas.microsoft.com/office/drawing/2014/main" id="{FA40927C-0639-4762-90C1-B4D25BC8754E}"/>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816350" y="3843338"/>
            <a:ext cx="4572000" cy="2249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3" name="Picture 3">
            <a:extLst>
              <a:ext uri="{FF2B5EF4-FFF2-40B4-BE49-F238E27FC236}">
                <a16:creationId xmlns:a16="http://schemas.microsoft.com/office/drawing/2014/main" id="{E5C3F4C8-8F63-44BE-8C37-76470337FA6E}"/>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981075" y="4291013"/>
            <a:ext cx="3097213" cy="1585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4" name="Picture 6">
            <a:extLst>
              <a:ext uri="{FF2B5EF4-FFF2-40B4-BE49-F238E27FC236}">
                <a16:creationId xmlns:a16="http://schemas.microsoft.com/office/drawing/2014/main" id="{A5247F01-2FE6-45F5-B49C-8DD0C897DFA0}"/>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227263" y="2620963"/>
            <a:ext cx="4005262" cy="198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a:extLst>
              <a:ext uri="{FF2B5EF4-FFF2-40B4-BE49-F238E27FC236}">
                <a16:creationId xmlns:a16="http://schemas.microsoft.com/office/drawing/2014/main" id="{74B4D233-06F4-45D2-9246-A6D3BC126822}"/>
              </a:ext>
            </a:extLst>
          </p:cNvPr>
          <p:cNvSpPr>
            <a:spLocks noGrp="1"/>
          </p:cNvSpPr>
          <p:nvPr>
            <p:ph type="title"/>
          </p:nvPr>
        </p:nvSpPr>
        <p:spPr>
          <a:xfrm>
            <a:off x="457200" y="479425"/>
            <a:ext cx="8220075" cy="993775"/>
          </a:xfrm>
        </p:spPr>
        <p:txBody>
          <a:bodyPr/>
          <a:lstStyle/>
          <a:p>
            <a:br>
              <a:rPr lang="en-GB" altLang="en-US">
                <a:latin typeface="Twinkl SemiBold" charset="0"/>
                <a:hlinkClick r:id="rId2"/>
              </a:rPr>
            </a:br>
            <a:br>
              <a:rPr lang="en-GB" altLang="en-US">
                <a:latin typeface="Twinkl SemiBold" charset="0"/>
                <a:hlinkClick r:id="rId2"/>
              </a:rPr>
            </a:br>
            <a:br>
              <a:rPr lang="en-GB" altLang="en-US">
                <a:latin typeface="Twinkl SemiBold" charset="0"/>
                <a:hlinkClick r:id="rId2"/>
              </a:rPr>
            </a:br>
            <a:br>
              <a:rPr lang="en-GB" altLang="en-US">
                <a:latin typeface="Twinkl SemiBold" charset="0"/>
                <a:hlinkClick r:id="rId2"/>
              </a:rPr>
            </a:br>
            <a:br>
              <a:rPr lang="en-GB" altLang="en-US">
                <a:latin typeface="Twinkl SemiBold" charset="0"/>
                <a:hlinkClick r:id="rId2"/>
              </a:rPr>
            </a:br>
            <a:br>
              <a:rPr lang="en-GB" altLang="en-US">
                <a:latin typeface="Twinkl SemiBold" charset="0"/>
                <a:hlinkClick r:id="rId2"/>
              </a:rPr>
            </a:br>
            <a:r>
              <a:rPr lang="en-GB" altLang="en-US">
                <a:latin typeface="Twinkl SemiBold" charset="0"/>
                <a:hlinkClick r:id="rId2"/>
              </a:rPr>
              <a:t>https://www.bbc.co.uk/news/uk-england-gloucestershire-45625115</a:t>
            </a:r>
            <a:br>
              <a:rPr lang="en-GB" altLang="en-US">
                <a:latin typeface="Twinkl SemiBold" charset="0"/>
              </a:rPr>
            </a:br>
            <a:br>
              <a:rPr lang="en-GB" altLang="en-US">
                <a:latin typeface="Twinkl SemiBold" charset="0"/>
              </a:rPr>
            </a:br>
            <a:br>
              <a:rPr lang="en-GB" altLang="en-US">
                <a:latin typeface="Twinkl SemiBold" charset="0"/>
              </a:rPr>
            </a:br>
            <a:endParaRPr lang="en-GB" altLang="en-US">
              <a:latin typeface="Twinkl SemiBold" charset="0"/>
            </a:endParaRPr>
          </a:p>
        </p:txBody>
      </p:sp>
      <p:sp>
        <p:nvSpPr>
          <p:cNvPr id="18435" name="Rectangle 2">
            <a:extLst>
              <a:ext uri="{FF2B5EF4-FFF2-40B4-BE49-F238E27FC236}">
                <a16:creationId xmlns:a16="http://schemas.microsoft.com/office/drawing/2014/main" id="{257742E5-5DD3-455D-9651-A2E4B57A1D4B}"/>
              </a:ext>
            </a:extLst>
          </p:cNvPr>
          <p:cNvSpPr>
            <a:spLocks noChangeArrowheads="1"/>
          </p:cNvSpPr>
          <p:nvPr/>
        </p:nvSpPr>
        <p:spPr bwMode="auto">
          <a:xfrm>
            <a:off x="954088" y="2967038"/>
            <a:ext cx="7380287"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charset="0"/>
              </a:defRPr>
            </a:lvl1pPr>
            <a:lvl2pPr marL="742950" indent="-285750">
              <a:defRPr>
                <a:solidFill>
                  <a:schemeClr val="tx1"/>
                </a:solidFill>
                <a:latin typeface="Twinkl" charset="0"/>
              </a:defRPr>
            </a:lvl2pPr>
            <a:lvl3pPr marL="1143000" indent="-228600">
              <a:defRPr>
                <a:solidFill>
                  <a:schemeClr val="tx1"/>
                </a:solidFill>
                <a:latin typeface="Twinkl" charset="0"/>
              </a:defRPr>
            </a:lvl3pPr>
            <a:lvl4pPr marL="1600200" indent="-228600">
              <a:defRPr>
                <a:solidFill>
                  <a:schemeClr val="tx1"/>
                </a:solidFill>
                <a:latin typeface="Twinkl" charset="0"/>
              </a:defRPr>
            </a:lvl4pPr>
            <a:lvl5pPr marL="2057400" indent="-228600">
              <a:defRPr>
                <a:solidFill>
                  <a:schemeClr val="tx1"/>
                </a:solidFill>
                <a:latin typeface="Twinkl" charset="0"/>
              </a:defRPr>
            </a:lvl5pPr>
            <a:lvl6pPr marL="2514600" indent="-228600" eaLnBrk="0" fontAlgn="base" hangingPunct="0">
              <a:spcBef>
                <a:spcPct val="0"/>
              </a:spcBef>
              <a:spcAft>
                <a:spcPct val="0"/>
              </a:spcAft>
              <a:defRPr>
                <a:solidFill>
                  <a:schemeClr val="tx1"/>
                </a:solidFill>
                <a:latin typeface="Twinkl" charset="0"/>
              </a:defRPr>
            </a:lvl6pPr>
            <a:lvl7pPr marL="2971800" indent="-228600" eaLnBrk="0" fontAlgn="base" hangingPunct="0">
              <a:spcBef>
                <a:spcPct val="0"/>
              </a:spcBef>
              <a:spcAft>
                <a:spcPct val="0"/>
              </a:spcAft>
              <a:defRPr>
                <a:solidFill>
                  <a:schemeClr val="tx1"/>
                </a:solidFill>
                <a:latin typeface="Twinkl" charset="0"/>
              </a:defRPr>
            </a:lvl7pPr>
            <a:lvl8pPr marL="3429000" indent="-228600" eaLnBrk="0" fontAlgn="base" hangingPunct="0">
              <a:spcBef>
                <a:spcPct val="0"/>
              </a:spcBef>
              <a:spcAft>
                <a:spcPct val="0"/>
              </a:spcAft>
              <a:defRPr>
                <a:solidFill>
                  <a:schemeClr val="tx1"/>
                </a:solidFill>
                <a:latin typeface="Twinkl" charset="0"/>
              </a:defRPr>
            </a:lvl8pPr>
            <a:lvl9pPr marL="3886200" indent="-228600" eaLnBrk="0" fontAlgn="base" hangingPunct="0">
              <a:spcBef>
                <a:spcPct val="0"/>
              </a:spcBef>
              <a:spcAft>
                <a:spcPct val="0"/>
              </a:spcAft>
              <a:defRPr>
                <a:solidFill>
                  <a:schemeClr val="tx1"/>
                </a:solidFill>
                <a:latin typeface="Twinkl" charset="0"/>
              </a:defRPr>
            </a:lvl9pPr>
          </a:lstStyle>
          <a:p>
            <a:r>
              <a:rPr lang="en-GB" altLang="en-US">
                <a:hlinkClick r:id="rId3"/>
              </a:rPr>
              <a:t>https://www.nationalgeographic.com/news/2017/09/ancient-roman-mosaic-discovered-video-spd/</a:t>
            </a:r>
            <a:endParaRPr lang="en-GB" altLang="en-US"/>
          </a:p>
          <a:p>
            <a:endParaRPr lang="en-GB" altLang="en-US"/>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20">
            <a:extLst>
              <a:ext uri="{FF2B5EF4-FFF2-40B4-BE49-F238E27FC236}">
                <a16:creationId xmlns:a16="http://schemas.microsoft.com/office/drawing/2014/main" id="{B2709DF1-4D00-424E-8F6F-4028714B1F45}"/>
              </a:ext>
            </a:extLst>
          </p:cNvPr>
          <p:cNvSpPr>
            <a:spLocks noGrp="1"/>
          </p:cNvSpPr>
          <p:nvPr>
            <p:ph type="title"/>
          </p:nvPr>
        </p:nvSpPr>
        <p:spPr>
          <a:xfrm>
            <a:off x="457200" y="479425"/>
            <a:ext cx="8220075" cy="993775"/>
          </a:xfrm>
        </p:spPr>
        <p:txBody>
          <a:bodyPr/>
          <a:lstStyle/>
          <a:p>
            <a:pPr eaLnBrk="1" hangingPunct="1"/>
            <a:r>
              <a:rPr lang="en-GB" altLang="en-US" sz="3600">
                <a:latin typeface="Twinkl SemiBold" charset="0"/>
              </a:rPr>
              <a:t>Mosaic Examples</a:t>
            </a:r>
          </a:p>
        </p:txBody>
      </p:sp>
      <p:sp>
        <p:nvSpPr>
          <p:cNvPr id="8" name="Title 1">
            <a:extLst>
              <a:ext uri="{FF2B5EF4-FFF2-40B4-BE49-F238E27FC236}">
                <a16:creationId xmlns:a16="http://schemas.microsoft.com/office/drawing/2014/main" id="{4A6265AE-2E54-4713-BC5F-9D4C7A5D1FAB}"/>
              </a:ext>
            </a:extLst>
          </p:cNvPr>
          <p:cNvSpPr txBox="1">
            <a:spLocks/>
          </p:cNvSpPr>
          <p:nvPr/>
        </p:nvSpPr>
        <p:spPr>
          <a:xfrm>
            <a:off x="742950" y="6092825"/>
            <a:ext cx="7654925" cy="323850"/>
          </a:xfrm>
          <a:prstGeom prst="rect">
            <a:avLst/>
          </a:prstGeom>
          <a:noFill/>
          <a:ln>
            <a:noFill/>
          </a:ln>
        </p:spPr>
        <p:txBody>
          <a:bodyPr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fontAlgn="auto">
              <a:spcAft>
                <a:spcPts val="0"/>
              </a:spcAft>
              <a:defRPr/>
            </a:pPr>
            <a:r>
              <a:rPr lang="en-GB" sz="600" dirty="0">
                <a:solidFill>
                  <a:schemeClr val="bg1">
                    <a:lumMod val="65000"/>
                  </a:schemeClr>
                </a:solidFill>
                <a:latin typeface="Arial" pitchFamily="34" charset="0"/>
                <a:cs typeface="Arial" pitchFamily="34" charset="0"/>
              </a:rPr>
              <a:t>Photo courtesy of  </a:t>
            </a:r>
            <a:r>
              <a:rPr lang="en-GB" sz="600" dirty="0" err="1">
                <a:solidFill>
                  <a:schemeClr val="bg1">
                    <a:lumMod val="65000"/>
                  </a:schemeClr>
                </a:solidFill>
                <a:latin typeface="Arial" pitchFamily="34" charset="0"/>
                <a:cs typeface="Arial" pitchFamily="34" charset="0"/>
              </a:rPr>
              <a:t>HumanSeeHumanDo</a:t>
            </a:r>
            <a:r>
              <a:rPr lang="en-GB" sz="600" dirty="0">
                <a:solidFill>
                  <a:schemeClr val="bg1">
                    <a:lumMod val="65000"/>
                  </a:schemeClr>
                </a:solidFill>
                <a:latin typeface="Arial" pitchFamily="34" charset="0"/>
                <a:cs typeface="Arial" pitchFamily="34" charset="0"/>
              </a:rPr>
              <a:t> (@flickr.com) - granted under creative commons licence - attribution</a:t>
            </a:r>
          </a:p>
        </p:txBody>
      </p:sp>
      <p:pic>
        <p:nvPicPr>
          <p:cNvPr id="19460" name="Picture 2" descr="http://farm3.staticflickr.com/2088/2108423733_f7df0ceeda_o.jpg">
            <a:extLst>
              <a:ext uri="{FF2B5EF4-FFF2-40B4-BE49-F238E27FC236}">
                <a16:creationId xmlns:a16="http://schemas.microsoft.com/office/drawing/2014/main" id="{ED18E011-104B-4D29-8B4F-A39A0D762DE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20975" y="1395413"/>
            <a:ext cx="3692525" cy="4697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20">
            <a:extLst>
              <a:ext uri="{FF2B5EF4-FFF2-40B4-BE49-F238E27FC236}">
                <a16:creationId xmlns:a16="http://schemas.microsoft.com/office/drawing/2014/main" id="{DA31A0E3-26E9-494E-BD77-16E2772A1264}"/>
              </a:ext>
            </a:extLst>
          </p:cNvPr>
          <p:cNvSpPr>
            <a:spLocks noGrp="1"/>
          </p:cNvSpPr>
          <p:nvPr>
            <p:ph type="title"/>
          </p:nvPr>
        </p:nvSpPr>
        <p:spPr>
          <a:xfrm>
            <a:off x="457200" y="479425"/>
            <a:ext cx="8220075" cy="993775"/>
          </a:xfrm>
        </p:spPr>
        <p:txBody>
          <a:bodyPr/>
          <a:lstStyle/>
          <a:p>
            <a:pPr eaLnBrk="1" hangingPunct="1"/>
            <a:r>
              <a:rPr lang="en-GB" altLang="en-US" sz="3600">
                <a:latin typeface="Twinkl SemiBold" charset="0"/>
              </a:rPr>
              <a:t>Mosaic Examples</a:t>
            </a:r>
          </a:p>
        </p:txBody>
      </p:sp>
      <p:sp>
        <p:nvSpPr>
          <p:cNvPr id="8" name="Title 1">
            <a:extLst>
              <a:ext uri="{FF2B5EF4-FFF2-40B4-BE49-F238E27FC236}">
                <a16:creationId xmlns:a16="http://schemas.microsoft.com/office/drawing/2014/main" id="{4C74F8C0-AA03-45C0-B93E-DF16C2B3946D}"/>
              </a:ext>
            </a:extLst>
          </p:cNvPr>
          <p:cNvSpPr txBox="1">
            <a:spLocks/>
          </p:cNvSpPr>
          <p:nvPr/>
        </p:nvSpPr>
        <p:spPr>
          <a:xfrm>
            <a:off x="742950" y="6092825"/>
            <a:ext cx="7654925" cy="323850"/>
          </a:xfrm>
          <a:prstGeom prst="rect">
            <a:avLst/>
          </a:prstGeom>
          <a:noFill/>
          <a:ln>
            <a:noFill/>
          </a:ln>
        </p:spPr>
        <p:txBody>
          <a:bodyPr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fontAlgn="auto">
              <a:spcAft>
                <a:spcPts val="0"/>
              </a:spcAft>
              <a:defRPr/>
            </a:pPr>
            <a:r>
              <a:rPr lang="en-GB" sz="600" dirty="0">
                <a:solidFill>
                  <a:schemeClr val="bg1">
                    <a:lumMod val="65000"/>
                  </a:schemeClr>
                </a:solidFill>
                <a:latin typeface="Arial" pitchFamily="34" charset="0"/>
                <a:cs typeface="Arial" pitchFamily="34" charset="0"/>
              </a:rPr>
              <a:t>Photo courtesy of  </a:t>
            </a:r>
            <a:r>
              <a:rPr lang="en-GB" sz="600" dirty="0" err="1">
                <a:solidFill>
                  <a:schemeClr val="bg1">
                    <a:lumMod val="65000"/>
                  </a:schemeClr>
                </a:solidFill>
                <a:latin typeface="Arial" pitchFamily="34" charset="0"/>
                <a:cs typeface="Arial" pitchFamily="34" charset="0"/>
              </a:rPr>
              <a:t>xJason.Rogersx</a:t>
            </a:r>
            <a:r>
              <a:rPr lang="en-GB" sz="600" dirty="0">
                <a:solidFill>
                  <a:schemeClr val="bg1">
                    <a:lumMod val="65000"/>
                  </a:schemeClr>
                </a:solidFill>
                <a:latin typeface="Arial" pitchFamily="34" charset="0"/>
                <a:cs typeface="Arial" pitchFamily="34" charset="0"/>
              </a:rPr>
              <a:t> (@flickr.com) - granted under creative commons licence - attribution</a:t>
            </a:r>
          </a:p>
        </p:txBody>
      </p:sp>
      <p:pic>
        <p:nvPicPr>
          <p:cNvPr id="20484" name="Picture 2">
            <a:extLst>
              <a:ext uri="{FF2B5EF4-FFF2-40B4-BE49-F238E27FC236}">
                <a16:creationId xmlns:a16="http://schemas.microsoft.com/office/drawing/2014/main" id="{57D6FEBB-A63D-49AC-A4B5-771D08EFF7AE}"/>
              </a:ext>
            </a:extLst>
          </p:cNvPr>
          <p:cNvPicPr>
            <a:picLocks noChangeAspect="1"/>
          </p:cNvPicPr>
          <p:nvPr/>
        </p:nvPicPr>
        <p:blipFill>
          <a:blip r:embed="rId2">
            <a:extLst>
              <a:ext uri="{28A0092B-C50C-407E-A947-70E740481C1C}">
                <a14:useLocalDpi xmlns:a14="http://schemas.microsoft.com/office/drawing/2010/main" val="0"/>
              </a:ext>
            </a:extLst>
          </a:blip>
          <a:srcRect t="6024"/>
          <a:stretch>
            <a:fillRect/>
          </a:stretch>
        </p:blipFill>
        <p:spPr bwMode="auto">
          <a:xfrm>
            <a:off x="762000" y="1325563"/>
            <a:ext cx="7626350" cy="4767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20">
            <a:extLst>
              <a:ext uri="{FF2B5EF4-FFF2-40B4-BE49-F238E27FC236}">
                <a16:creationId xmlns:a16="http://schemas.microsoft.com/office/drawing/2014/main" id="{E83C7B9D-1508-46A3-BBCC-364118A71421}"/>
              </a:ext>
            </a:extLst>
          </p:cNvPr>
          <p:cNvSpPr>
            <a:spLocks noGrp="1"/>
          </p:cNvSpPr>
          <p:nvPr>
            <p:ph type="title"/>
          </p:nvPr>
        </p:nvSpPr>
        <p:spPr>
          <a:xfrm>
            <a:off x="457200" y="479425"/>
            <a:ext cx="8220075" cy="993775"/>
          </a:xfrm>
        </p:spPr>
        <p:txBody>
          <a:bodyPr/>
          <a:lstStyle/>
          <a:p>
            <a:pPr eaLnBrk="1" hangingPunct="1"/>
            <a:r>
              <a:rPr lang="en-GB" altLang="en-US" sz="3600">
                <a:latin typeface="Twinkl SemiBold" charset="0"/>
              </a:rPr>
              <a:t>Mosaic Examples</a:t>
            </a:r>
          </a:p>
        </p:txBody>
      </p:sp>
      <p:sp>
        <p:nvSpPr>
          <p:cNvPr id="8" name="Title 1">
            <a:extLst>
              <a:ext uri="{FF2B5EF4-FFF2-40B4-BE49-F238E27FC236}">
                <a16:creationId xmlns:a16="http://schemas.microsoft.com/office/drawing/2014/main" id="{8E88E377-3D08-4BE9-8AA4-B139DAD03B64}"/>
              </a:ext>
            </a:extLst>
          </p:cNvPr>
          <p:cNvSpPr txBox="1">
            <a:spLocks/>
          </p:cNvSpPr>
          <p:nvPr/>
        </p:nvSpPr>
        <p:spPr>
          <a:xfrm>
            <a:off x="742950" y="6092825"/>
            <a:ext cx="7654925" cy="323850"/>
          </a:xfrm>
          <a:prstGeom prst="rect">
            <a:avLst/>
          </a:prstGeom>
          <a:noFill/>
          <a:ln>
            <a:noFill/>
          </a:ln>
        </p:spPr>
        <p:txBody>
          <a:bodyPr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fontAlgn="auto">
              <a:spcAft>
                <a:spcPts val="0"/>
              </a:spcAft>
              <a:defRPr/>
            </a:pPr>
            <a:r>
              <a:rPr lang="en-GB" sz="600" dirty="0">
                <a:solidFill>
                  <a:schemeClr val="bg1">
                    <a:lumMod val="65000"/>
                  </a:schemeClr>
                </a:solidFill>
                <a:latin typeface="Arial" pitchFamily="34" charset="0"/>
                <a:cs typeface="Arial" pitchFamily="34" charset="0"/>
              </a:rPr>
              <a:t>Photo courtesy of  Son of Groucho  (@flickr.com) - granted under creative commons licence - attribution</a:t>
            </a:r>
          </a:p>
        </p:txBody>
      </p:sp>
      <p:pic>
        <p:nvPicPr>
          <p:cNvPr id="21508" name="Picture 2">
            <a:extLst>
              <a:ext uri="{FF2B5EF4-FFF2-40B4-BE49-F238E27FC236}">
                <a16:creationId xmlns:a16="http://schemas.microsoft.com/office/drawing/2014/main" id="{35CF14DD-8527-4F2A-9C5D-2AF7255921F3}"/>
              </a:ext>
            </a:extLst>
          </p:cNvPr>
          <p:cNvPicPr>
            <a:picLocks noChangeAspect="1"/>
          </p:cNvPicPr>
          <p:nvPr/>
        </p:nvPicPr>
        <p:blipFill>
          <a:blip r:embed="rId2">
            <a:extLst>
              <a:ext uri="{28A0092B-C50C-407E-A947-70E740481C1C}">
                <a14:useLocalDpi xmlns:a14="http://schemas.microsoft.com/office/drawing/2010/main" val="0"/>
              </a:ext>
            </a:extLst>
          </a:blip>
          <a:srcRect t="6364"/>
          <a:stretch>
            <a:fillRect/>
          </a:stretch>
        </p:blipFill>
        <p:spPr bwMode="auto">
          <a:xfrm>
            <a:off x="773113" y="1350963"/>
            <a:ext cx="7627937" cy="4741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20">
            <a:extLst>
              <a:ext uri="{FF2B5EF4-FFF2-40B4-BE49-F238E27FC236}">
                <a16:creationId xmlns:a16="http://schemas.microsoft.com/office/drawing/2014/main" id="{B5520284-9347-43BB-9DC7-FC564AFF167E}"/>
              </a:ext>
            </a:extLst>
          </p:cNvPr>
          <p:cNvSpPr>
            <a:spLocks noGrp="1"/>
          </p:cNvSpPr>
          <p:nvPr>
            <p:ph type="title"/>
          </p:nvPr>
        </p:nvSpPr>
        <p:spPr>
          <a:xfrm>
            <a:off x="457200" y="479425"/>
            <a:ext cx="8220075" cy="993775"/>
          </a:xfrm>
        </p:spPr>
        <p:txBody>
          <a:bodyPr/>
          <a:lstStyle/>
          <a:p>
            <a:pPr eaLnBrk="1" hangingPunct="1"/>
            <a:r>
              <a:rPr lang="en-GB" altLang="en-US" sz="3600">
                <a:latin typeface="Twinkl SemiBold" charset="0"/>
              </a:rPr>
              <a:t>Mosaic Examples</a:t>
            </a:r>
          </a:p>
        </p:txBody>
      </p:sp>
      <p:sp>
        <p:nvSpPr>
          <p:cNvPr id="8" name="Title 1">
            <a:extLst>
              <a:ext uri="{FF2B5EF4-FFF2-40B4-BE49-F238E27FC236}">
                <a16:creationId xmlns:a16="http://schemas.microsoft.com/office/drawing/2014/main" id="{BEDAC236-5163-42B5-A5FD-6930E03ADA34}"/>
              </a:ext>
            </a:extLst>
          </p:cNvPr>
          <p:cNvSpPr txBox="1">
            <a:spLocks/>
          </p:cNvSpPr>
          <p:nvPr/>
        </p:nvSpPr>
        <p:spPr>
          <a:xfrm>
            <a:off x="742950" y="6092825"/>
            <a:ext cx="7654925" cy="323850"/>
          </a:xfrm>
          <a:prstGeom prst="rect">
            <a:avLst/>
          </a:prstGeom>
          <a:noFill/>
          <a:ln>
            <a:noFill/>
          </a:ln>
        </p:spPr>
        <p:txBody>
          <a:bodyPr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fontAlgn="auto">
              <a:spcAft>
                <a:spcPts val="0"/>
              </a:spcAft>
              <a:defRPr/>
            </a:pPr>
            <a:r>
              <a:rPr lang="en-GB" sz="600" dirty="0">
                <a:solidFill>
                  <a:schemeClr val="bg1">
                    <a:lumMod val="65000"/>
                  </a:schemeClr>
                </a:solidFill>
                <a:latin typeface="Arial" pitchFamily="34" charset="0"/>
                <a:cs typeface="Arial" pitchFamily="34" charset="0"/>
              </a:rPr>
              <a:t>Photo courtesy of  </a:t>
            </a:r>
            <a:r>
              <a:rPr lang="en-GB" sz="600" dirty="0" err="1">
                <a:solidFill>
                  <a:schemeClr val="bg1">
                    <a:lumMod val="65000"/>
                  </a:schemeClr>
                </a:solidFill>
                <a:latin typeface="Arial" pitchFamily="34" charset="0"/>
                <a:cs typeface="Arial" pitchFamily="34" charset="0"/>
              </a:rPr>
              <a:t>isawnyu</a:t>
            </a:r>
            <a:r>
              <a:rPr lang="en-GB" sz="600" dirty="0">
                <a:solidFill>
                  <a:schemeClr val="bg1">
                    <a:lumMod val="65000"/>
                  </a:schemeClr>
                </a:solidFill>
                <a:latin typeface="Arial" pitchFamily="34" charset="0"/>
                <a:cs typeface="Arial" pitchFamily="34" charset="0"/>
              </a:rPr>
              <a:t> (@flickr.com) - granted under creative commons licence - attribution</a:t>
            </a:r>
          </a:p>
        </p:txBody>
      </p:sp>
      <p:pic>
        <p:nvPicPr>
          <p:cNvPr id="22532" name="Picture 2">
            <a:extLst>
              <a:ext uri="{FF2B5EF4-FFF2-40B4-BE49-F238E27FC236}">
                <a16:creationId xmlns:a16="http://schemas.microsoft.com/office/drawing/2014/main" id="{6806F8C4-F64A-4DD2-BFAE-AE4B28914143}"/>
              </a:ext>
            </a:extLst>
          </p:cNvPr>
          <p:cNvPicPr>
            <a:picLocks noChangeAspect="1"/>
          </p:cNvPicPr>
          <p:nvPr/>
        </p:nvPicPr>
        <p:blipFill>
          <a:blip r:embed="rId2">
            <a:extLst>
              <a:ext uri="{28A0092B-C50C-407E-A947-70E740481C1C}">
                <a14:useLocalDpi xmlns:a14="http://schemas.microsoft.com/office/drawing/2010/main" val="0"/>
              </a:ext>
            </a:extLst>
          </a:blip>
          <a:srcRect t="6013"/>
          <a:stretch>
            <a:fillRect/>
          </a:stretch>
        </p:blipFill>
        <p:spPr bwMode="auto">
          <a:xfrm>
            <a:off x="742950" y="1325563"/>
            <a:ext cx="7645400" cy="4773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resentation1" id="{C2D07FF1-3EB1-4D9E-84F9-D2450425A22C}" vid="{819F8316-0E89-457C-B2A7-A168B6D0BF6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1443E85BA137C438EEAFD7FD4AD28F3" ma:contentTypeVersion="12" ma:contentTypeDescription="Create a new document." ma:contentTypeScope="" ma:versionID="c5ba1cee912d174a75ca8c55952b2079">
  <xsd:schema xmlns:xsd="http://www.w3.org/2001/XMLSchema" xmlns:xs="http://www.w3.org/2001/XMLSchema" xmlns:p="http://schemas.microsoft.com/office/2006/metadata/properties" xmlns:ns2="b7193443-4924-4c98-83f1-322a08f13154" xmlns:ns3="933c73ff-1f47-478d-836a-52d41c4c8390" targetNamespace="http://schemas.microsoft.com/office/2006/metadata/properties" ma:root="true" ma:fieldsID="4916f9fd2904eb9fc8da3ab81abd5bd2" ns2:_="" ns3:_="">
    <xsd:import namespace="b7193443-4924-4c98-83f1-322a08f13154"/>
    <xsd:import namespace="933c73ff-1f47-478d-836a-52d41c4c8390"/>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OCR" minOccurs="0"/>
                <xsd:element ref="ns2:MediaServiceLocation" minOccurs="0"/>
                <xsd:element ref="ns3:SharedWithUsers" minOccurs="0"/>
                <xsd:element ref="ns3:SharedWithDetails" minOccurs="0"/>
                <xsd:element ref="ns2:MediaServiceGenerationTime" minOccurs="0"/>
                <xsd:element ref="ns2:MediaServiceEventHashCode"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193443-4924-4c98-83f1-322a08f1315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OCR" ma:index="12" nillable="true" ma:displayName="Extracted Text" ma:internalName="MediaServiceOCR" ma:readOnly="true">
      <xsd:simpleType>
        <xsd:restriction base="dms:Note">
          <xsd:maxLength value="255"/>
        </xsd:restriction>
      </xsd:simpleType>
    </xsd:element>
    <xsd:element name="MediaServiceLocation" ma:index="13" nillable="true" ma:displayName="Location" ma:internalName="MediaServiceLocatio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933c73ff-1f47-478d-836a-52d41c4c8390"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2ABD43CE-A145-4527-9331-065D167FD8C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193443-4924-4c98-83f1-322a08f13154"/>
    <ds:schemaRef ds:uri="933c73ff-1f47-478d-836a-52d41c4c839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051A187B-B609-495C-A5EC-012FBB559CDA}">
  <ds:schemaRefs>
    <ds:schemaRef ds:uri="http://schemas.microsoft.com/sharepoint/v3/contenttype/forms"/>
  </ds:schemaRefs>
</ds:datastoreItem>
</file>

<file path=customXml/itemProps3.xml><?xml version="1.0" encoding="utf-8"?>
<ds:datastoreItem xmlns:ds="http://schemas.openxmlformats.org/officeDocument/2006/customXml" ds:itemID="{FCDFA7A5-6A19-4618-A7A5-5B513B5DEE20}">
  <ds:schemaRefs>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emplate/>
  <TotalTime>231</TotalTime>
  <Words>560</Words>
  <Application>Microsoft Office PowerPoint</Application>
  <PresentationFormat>On-screen Show (4:3)</PresentationFormat>
  <Paragraphs>41</Paragraphs>
  <Slides>16</Slides>
  <Notes>0</Notes>
  <HiddenSlides>0</HiddenSlides>
  <MMClips>0</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Office Theme</vt:lpstr>
      <vt:lpstr>PowerPoint Presentation</vt:lpstr>
      <vt:lpstr>Mosaics</vt:lpstr>
      <vt:lpstr>Mosaics</vt:lpstr>
      <vt:lpstr>Mosaics</vt:lpstr>
      <vt:lpstr>Mosaics</vt:lpstr>
      <vt:lpstr>Mosaics</vt:lpstr>
      <vt:lpstr>Mosaics</vt:lpstr>
      <vt:lpstr>Mosaics</vt:lpstr>
      <vt:lpstr>Mosaics</vt:lpstr>
      <vt:lpstr>Mosaics</vt:lpstr>
      <vt:lpstr>      https://www.bbc.co.uk/news/uk-england-gloucestershire-45625115   </vt:lpstr>
      <vt:lpstr>Mosaic Examples</vt:lpstr>
      <vt:lpstr>Mosaic Examples</vt:lpstr>
      <vt:lpstr>Mosaic Examples</vt:lpstr>
      <vt:lpstr>Mosaic Examples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Rachel Leather</dc:creator>
  <cp:lastModifiedBy>Rachael Norman</cp:lastModifiedBy>
  <cp:revision>14</cp:revision>
  <dcterms:created xsi:type="dcterms:W3CDTF">2018-03-07T11:04:34Z</dcterms:created>
  <dcterms:modified xsi:type="dcterms:W3CDTF">2020-09-24T12:59:04Z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0x01010041443E85BA137C438EEAFD7FD4AD28F3</vt:lpwstr>
  </property>
</Properties>
</file>