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9"/>
  </p:handoutMasterIdLst>
  <p:sldIdLst>
    <p:sldId id="258" r:id="rId2"/>
    <p:sldId id="265" r:id="rId3"/>
    <p:sldId id="266" r:id="rId4"/>
    <p:sldId id="268" r:id="rId5"/>
    <p:sldId id="269" r:id="rId6"/>
    <p:sldId id="274" r:id="rId7"/>
    <p:sldId id="273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Roboto" panose="02000000000000000000" pitchFamily="2" charset="0"/>
      <p:regular r:id="rId14"/>
      <p:bold r:id="rId15"/>
      <p:italic r:id="rId16"/>
      <p:boldItalic r:id="rId17"/>
    </p:embeddedFont>
    <p:embeddedFont>
      <p:font typeface="Sassoon Infant Md" panose="02000603050000020003" pitchFamily="2" charset="0"/>
      <p:regular r:id="rId18"/>
    </p:embeddedFont>
    <p:embeddedFont>
      <p:font typeface="Sassoon Infant Rg" panose="02000803050000020003" pitchFamily="2" charset="0"/>
      <p:regular r:id="rId19"/>
      <p:bold r:id="rId20"/>
      <p:italic r:id="rId21"/>
    </p:embeddedFont>
    <p:embeddedFont>
      <p:font typeface="Twinkl" panose="02000000000000000000" pitchFamily="2" charset="77"/>
      <p:regular r:id="rId22"/>
      <p:bold r:id="rId23"/>
      <p: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BDA"/>
    <a:srgbClr val="6A593F"/>
    <a:srgbClr val="E6226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3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1176" y="184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9A37A1-D106-4D3A-A2F6-0C06CC986E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0C29F0-7BF9-4BBC-82C8-80387098912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68168D-072E-4287-B3CD-DF85A24106C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7B04A1-0438-4D80-8C14-8038C7A200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8B0BC3-05C5-4F82-BE21-E99F534554E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823F82E-8D0C-4FBD-8C99-38AC39714C5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724827D-07A0-48B3-92A7-BC811FB2945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786A938F-F795-48DF-AEBB-1FE70DBB3E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53483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7AB6660-0D5E-48B5-895D-08FE1FC6262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048A41B-1D9F-4ACB-8156-C243EFDAA6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40652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FD83A57-B990-4EDF-A525-70A09AED1F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117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569EAC-7391-4590-90D7-48E8D5A8FF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38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15505C5-B13D-40F9-8C72-C997F53387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9224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3FCB0C-3A18-42D5-935D-754C9576D8B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7574D83-8961-4AB0-99CB-43616D911B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17" r:id="rId4"/>
    <p:sldLayoutId id="2147483718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C0B5EDE-C587-4A39-84B4-6DD685EE2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615950"/>
            <a:ext cx="7632700" cy="15954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How do we know about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the Great Fire?</a:t>
            </a:r>
            <a:br>
              <a:rPr lang="en-GB" dirty="0">
                <a:latin typeface="Twinkl" pitchFamily="2" charset="0"/>
              </a:rPr>
            </a:br>
            <a:r>
              <a:rPr lang="en-GB" sz="3100" b="0" dirty="0">
                <a:latin typeface="Twinkl" pitchFamily="2" charset="0"/>
              </a:rPr>
              <a:t>What is an eyewitness?</a:t>
            </a:r>
          </a:p>
        </p:txBody>
      </p:sp>
      <p:sp>
        <p:nvSpPr>
          <p:cNvPr id="10243" name="Content Placeholder 6">
            <a:extLst>
              <a:ext uri="{FF2B5EF4-FFF2-40B4-BE49-F238E27FC236}">
                <a16:creationId xmlns:a16="http://schemas.microsoft.com/office/drawing/2014/main" id="{D3F12DAF-7243-48D0-A163-5AD4D174CF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88" y="5422900"/>
            <a:ext cx="8220075" cy="42433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>
                <a:latin typeface="Twinkl" pitchFamily="2" charset="0"/>
              </a:rPr>
              <a:t>Imagine you are there: How would you feel? What would you do?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6C1505-40E3-4F11-BB80-1D027E40C2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2072" y="2334944"/>
            <a:ext cx="4859855" cy="32177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5400" cap="sq">
            <a:solidFill>
              <a:srgbClr val="6A593F"/>
            </a:solidFill>
            <a:miter lim="800000"/>
          </a:ln>
          <a:effectLst/>
        </p:spPr>
      </p:pic>
      <p:sp>
        <p:nvSpPr>
          <p:cNvPr id="10245" name="Text Box 2">
            <a:extLst>
              <a:ext uri="{FF2B5EF4-FFF2-40B4-BE49-F238E27FC236}">
                <a16:creationId xmlns:a16="http://schemas.microsoft.com/office/drawing/2014/main" id="{AC864027-13E4-4DA3-B420-D571A46FF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0050" y="5422900"/>
            <a:ext cx="3124573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500" dirty="0">
                <a:solidFill>
                  <a:schemeClr val="bg1">
                    <a:lumMod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Ben Sutherland(@flickr.com) - - granted under creative commons licence - attribution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3600" dirty="0">
              <a:solidFill>
                <a:schemeClr val="bg1">
                  <a:lumMod val="7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B17E7FD-1DBC-4E3B-83CD-C54E7C7FB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Samuel Pepys</a:t>
            </a:r>
            <a:br>
              <a:rPr lang="en-GB" dirty="0">
                <a:latin typeface="Twinkl" pitchFamily="2" charset="0"/>
              </a:rPr>
            </a:br>
            <a:endParaRPr lang="en-GB" sz="3100" b="0" dirty="0">
              <a:latin typeface="Twinkl" pitchFamily="2" charset="0"/>
            </a:endParaRPr>
          </a:p>
        </p:txBody>
      </p:sp>
      <p:sp>
        <p:nvSpPr>
          <p:cNvPr id="11267" name="Content Placeholder 6">
            <a:extLst>
              <a:ext uri="{FF2B5EF4-FFF2-40B4-BE49-F238E27FC236}">
                <a16:creationId xmlns:a16="http://schemas.microsoft.com/office/drawing/2014/main" id="{602AB349-07EC-47F0-990C-E4B71E135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2120900"/>
            <a:ext cx="3816350" cy="37211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Who is Samuel Pepys? What did he do?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What is a diary? What sort of information do people keep in diaries?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Why might diaries from the past be useful for us today?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2A5EE0-CFBF-41D2-856F-E0F7D0951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89867" y="1946320"/>
            <a:ext cx="3240734" cy="37977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5400" cap="sq">
            <a:solidFill>
              <a:srgbClr val="FF8400"/>
            </a:solidFill>
            <a:miter lim="800000"/>
          </a:ln>
          <a:effectLst/>
        </p:spPr>
      </p:pic>
      <p:sp>
        <p:nvSpPr>
          <p:cNvPr id="11269" name="Text Box 2">
            <a:extLst>
              <a:ext uri="{FF2B5EF4-FFF2-40B4-BE49-F238E27FC236}">
                <a16:creationId xmlns:a16="http://schemas.microsoft.com/office/drawing/2014/main" id="{6CE279BC-072F-441D-B3C2-B0DBE62D2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1725" y="5842000"/>
            <a:ext cx="321113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Robert </a:t>
            </a:r>
            <a:r>
              <a:rPr lang="en-GB" altLang="en-US" sz="500" dirty="0" err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Hoffstutter</a:t>
            </a: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(@flickr.com) - - granted under creative commons licence - attribution</a:t>
            </a:r>
          </a:p>
        </p:txBody>
      </p:sp>
      <p:pic>
        <p:nvPicPr>
          <p:cNvPr id="11270" name="Whole Class">
            <a:extLst>
              <a:ext uri="{FF2B5EF4-FFF2-40B4-BE49-F238E27FC236}">
                <a16:creationId xmlns:a16="http://schemas.microsoft.com/office/drawing/2014/main" id="{65857130-6A00-4707-B688-BAC0331E4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C9D212C-0A75-487F-9FE5-3F33EDD4C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858" y="580906"/>
            <a:ext cx="8386608" cy="15954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3100" b="0" dirty="0"/>
              <a:t>An object that helps </a:t>
            </a:r>
            <a:r>
              <a:rPr lang="en-GB" sz="3100" b="0" dirty="0"/>
              <a:t>historians to find out facts about the past is called a </a:t>
            </a:r>
            <a:r>
              <a:rPr lang="en-GB" sz="3100" b="0" dirty="0">
                <a:solidFill>
                  <a:srgbClr val="FF0000"/>
                </a:solidFill>
              </a:rPr>
              <a:t>source</a:t>
            </a:r>
            <a:r>
              <a:rPr lang="en-GB" sz="3100" b="0" dirty="0"/>
              <a:t>. </a:t>
            </a:r>
            <a:br>
              <a:rPr lang="en-GB" dirty="0">
                <a:latin typeface="Twinkl" pitchFamily="2" charset="0"/>
              </a:rPr>
            </a:br>
            <a:r>
              <a:rPr lang="en-GB" sz="3100" b="0" dirty="0">
                <a:latin typeface="Twinkl" pitchFamily="2" charset="0"/>
              </a:rPr>
              <a:t>Which of these sources help to let us </a:t>
            </a:r>
            <a:br>
              <a:rPr lang="en-GB" sz="3100" b="0" dirty="0">
                <a:latin typeface="Twinkl" pitchFamily="2" charset="0"/>
              </a:rPr>
            </a:br>
            <a:r>
              <a:rPr lang="en-GB" sz="3100" b="0" dirty="0">
                <a:latin typeface="Twinkl" pitchFamily="2" charset="0"/>
              </a:rPr>
              <a:t>know how the Great Fire started?</a:t>
            </a:r>
            <a:endParaRPr lang="en-GB" sz="2200" b="0" dirty="0">
              <a:latin typeface="Twinkl" pitchFamily="2" charset="0"/>
            </a:endParaRPr>
          </a:p>
        </p:txBody>
      </p:sp>
      <p:sp>
        <p:nvSpPr>
          <p:cNvPr id="13315" name="Content Placeholder 6">
            <a:extLst>
              <a:ext uri="{FF2B5EF4-FFF2-40B4-BE49-F238E27FC236}">
                <a16:creationId xmlns:a16="http://schemas.microsoft.com/office/drawing/2014/main" id="{400CB91A-2756-4BA0-9CDF-51629CE4F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6614" y="5073651"/>
            <a:ext cx="2436812" cy="849312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>
                <a:latin typeface="Twinkl" pitchFamily="2" charset="0"/>
              </a:rPr>
              <a:t>A portrait of King Charles II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FAA416F-FF9D-482D-80BD-453531B02268}"/>
              </a:ext>
            </a:extLst>
          </p:cNvPr>
          <p:cNvGrpSpPr/>
          <p:nvPr/>
        </p:nvGrpSpPr>
        <p:grpSpPr>
          <a:xfrm>
            <a:off x="3821574" y="2655437"/>
            <a:ext cx="1646892" cy="2541074"/>
            <a:chOff x="3836323" y="2326824"/>
            <a:chExt cx="1646892" cy="2541074"/>
          </a:xfrm>
        </p:grpSpPr>
        <p:pic>
          <p:nvPicPr>
            <p:cNvPr id="3" name="Picture 2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2195DE56-B75D-4742-9885-88FEB8A469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11" t="-25704" r="3658" b="-5068"/>
            <a:stretch/>
          </p:blipFill>
          <p:spPr>
            <a:xfrm>
              <a:off x="3926048" y="2639328"/>
              <a:ext cx="1490178" cy="1984375"/>
            </a:xfrm>
            <a:prstGeom prst="ellipse">
              <a:avLst/>
            </a:prstGeom>
            <a:solidFill>
              <a:srgbClr val="FEFBDA"/>
            </a:solidFill>
          </p:spPr>
        </p:pic>
        <p:pic>
          <p:nvPicPr>
            <p:cNvPr id="13316" name="Picture 1">
              <a:extLst>
                <a:ext uri="{FF2B5EF4-FFF2-40B4-BE49-F238E27FC236}">
                  <a16:creationId xmlns:a16="http://schemas.microsoft.com/office/drawing/2014/main" id="{825CE3D4-48DE-44CB-822C-2D0CED5A8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836323" y="2326824"/>
              <a:ext cx="1646892" cy="2541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7" name="Picture 2">
            <a:extLst>
              <a:ext uri="{FF2B5EF4-FFF2-40B4-BE49-F238E27FC236}">
                <a16:creationId xmlns:a16="http://schemas.microsoft.com/office/drawing/2014/main" id="{1E380D82-C81E-4548-AD51-23E338DF99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164" y="2760663"/>
            <a:ext cx="1433512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Content Placeholder 6">
            <a:extLst>
              <a:ext uri="{FF2B5EF4-FFF2-40B4-BE49-F238E27FC236}">
                <a16:creationId xmlns:a16="http://schemas.microsoft.com/office/drawing/2014/main" id="{26277E46-C6C1-4CF1-8370-ED9C8572E147}"/>
              </a:ext>
            </a:extLst>
          </p:cNvPr>
          <p:cNvSpPr>
            <a:spLocks/>
          </p:cNvSpPr>
          <p:nvPr/>
        </p:nvSpPr>
        <p:spPr bwMode="auto">
          <a:xfrm>
            <a:off x="5595941" y="4840288"/>
            <a:ext cx="3057525" cy="8493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An eyewitness statement detailing where the fire began, signed by John Morgan in 1668.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E2F0FFF-9516-4172-BAD5-928D2E3174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3754" y="3240137"/>
            <a:ext cx="2582860" cy="17531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25400" cap="sq">
            <a:solidFill>
              <a:schemeClr val="bg1"/>
            </a:solidFill>
            <a:miter lim="800000"/>
          </a:ln>
          <a:effectLst/>
        </p:spPr>
      </p:pic>
      <p:sp>
        <p:nvSpPr>
          <p:cNvPr id="13320" name="Content Placeholder 6">
            <a:extLst>
              <a:ext uri="{FF2B5EF4-FFF2-40B4-BE49-F238E27FC236}">
                <a16:creationId xmlns:a16="http://schemas.microsoft.com/office/drawing/2014/main" id="{F06F2B10-4EAB-47A7-B8E8-8ADE354789A0}"/>
              </a:ext>
            </a:extLst>
          </p:cNvPr>
          <p:cNvSpPr>
            <a:spLocks/>
          </p:cNvSpPr>
          <p:nvPr/>
        </p:nvSpPr>
        <p:spPr bwMode="auto">
          <a:xfrm>
            <a:off x="678989" y="4935538"/>
            <a:ext cx="2933700" cy="8493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>
                <a:latin typeface="Twinkl" pitchFamily="2" charset="0"/>
              </a:rPr>
              <a:t>A detailed drawing of the London skyline, before and after.</a:t>
            </a:r>
          </a:p>
        </p:txBody>
      </p:sp>
      <p:sp>
        <p:nvSpPr>
          <p:cNvPr id="13321" name="Text Box 2">
            <a:extLst>
              <a:ext uri="{FF2B5EF4-FFF2-40B4-BE49-F238E27FC236}">
                <a16:creationId xmlns:a16="http://schemas.microsoft.com/office/drawing/2014/main" id="{03F13992-BAC8-4AD2-8767-3E53AD745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1300" y="5922963"/>
            <a:ext cx="3656770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Photo courtesy of Thomas Fisher Rare Book Library (@flickr.com) - - granted under creative commons licence - attribution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3">
            <a:extLst>
              <a:ext uri="{FF2B5EF4-FFF2-40B4-BE49-F238E27FC236}">
                <a16:creationId xmlns:a16="http://schemas.microsoft.com/office/drawing/2014/main" id="{94283A9B-67F2-48DF-BBC6-1987466AF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52650"/>
            <a:ext cx="8220075" cy="424338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winkl" pitchFamily="2" charset="0"/>
              </a:rPr>
              <a:t>You are going to be history detectives!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Look at the pictures on your sheet. Which of these sources will help you to find out more about the Great Fire of London?</a:t>
            </a: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9A66EA82-1C7C-4B13-9CDD-45641CEB6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150" y="5291138"/>
            <a:ext cx="750888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12">
            <a:extLst>
              <a:ext uri="{FF2B5EF4-FFF2-40B4-BE49-F238E27FC236}">
                <a16:creationId xmlns:a16="http://schemas.microsoft.com/office/drawing/2014/main" id="{CC4E1E9C-6B13-4E7C-BABE-89D47BA9D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00463"/>
            <a:ext cx="163195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3">
            <a:extLst>
              <a:ext uri="{FF2B5EF4-FFF2-40B4-BE49-F238E27FC236}">
                <a16:creationId xmlns:a16="http://schemas.microsoft.com/office/drawing/2014/main" id="{FC11F519-06A0-4BDF-92B4-6E805036CC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8271">
            <a:off x="6875463" y="3835400"/>
            <a:ext cx="1417637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5">
            <a:extLst>
              <a:ext uri="{FF2B5EF4-FFF2-40B4-BE49-F238E27FC236}">
                <a16:creationId xmlns:a16="http://schemas.microsoft.com/office/drawing/2014/main" id="{C300EF41-C3BB-4EE6-AF38-989238F6ED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52066">
            <a:off x="944563" y="3911600"/>
            <a:ext cx="1366837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6">
            <a:extLst>
              <a:ext uri="{FF2B5EF4-FFF2-40B4-BE49-F238E27FC236}">
                <a16:creationId xmlns:a16="http://schemas.microsoft.com/office/drawing/2014/main" id="{7ED138E9-66B6-4C8F-B46D-7926B6CA59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4910138"/>
            <a:ext cx="16605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7">
            <a:extLst>
              <a:ext uri="{FF2B5EF4-FFF2-40B4-BE49-F238E27FC236}">
                <a16:creationId xmlns:a16="http://schemas.microsoft.com/office/drawing/2014/main" id="{0EA22A2F-57CF-4D82-86D1-D5F4544265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450" y="3643313"/>
            <a:ext cx="76676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Individual Work">
            <a:extLst>
              <a:ext uri="{FF2B5EF4-FFF2-40B4-BE49-F238E27FC236}">
                <a16:creationId xmlns:a16="http://schemas.microsoft.com/office/drawing/2014/main" id="{8F2A19F8-8A42-4614-BF5B-2757E2DAD2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5">
            <a:extLst>
              <a:ext uri="{FF2B5EF4-FFF2-40B4-BE49-F238E27FC236}">
                <a16:creationId xmlns:a16="http://schemas.microsoft.com/office/drawing/2014/main" id="{9FA74FA3-1524-40FE-872F-B109CC2D7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60388"/>
            <a:ext cx="7632700" cy="15954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Great Fire Sources</a:t>
            </a:r>
            <a:br>
              <a:rPr lang="en-GB" dirty="0">
                <a:latin typeface="Twinkl" pitchFamily="2" charset="0"/>
              </a:rPr>
            </a:br>
            <a:r>
              <a:rPr lang="en-GB" sz="3100" b="0" dirty="0">
                <a:latin typeface="Twinkl" pitchFamily="2" charset="0"/>
              </a:rPr>
              <a:t>Which of these sources help to let us </a:t>
            </a:r>
            <a:br>
              <a:rPr lang="en-GB" sz="3100" b="0" dirty="0">
                <a:latin typeface="Twinkl" pitchFamily="2" charset="0"/>
              </a:rPr>
            </a:br>
            <a:r>
              <a:rPr lang="en-GB" sz="3100" b="0" dirty="0">
                <a:latin typeface="Twinkl" pitchFamily="2" charset="0"/>
              </a:rPr>
              <a:t>knowhow the Great Fire started?</a:t>
            </a:r>
            <a:endParaRPr lang="en-GB" sz="2200" b="0" dirty="0">
              <a:latin typeface="Twinkl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56E58BA-AF6B-4AA8-97E0-17FA98A0BF1D}"/>
              </a:ext>
            </a:extLst>
          </p:cNvPr>
          <p:cNvGrpSpPr/>
          <p:nvPr/>
        </p:nvGrpSpPr>
        <p:grpSpPr>
          <a:xfrm>
            <a:off x="4420425" y="3477815"/>
            <a:ext cx="1339078" cy="2066132"/>
            <a:chOff x="3836323" y="2326824"/>
            <a:chExt cx="1646892" cy="2541074"/>
          </a:xfrm>
        </p:grpSpPr>
        <p:pic>
          <p:nvPicPr>
            <p:cNvPr id="14" name="Picture 13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31EBE861-E5E2-4008-AF4F-318DAEB202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11" t="-25704" r="3658" b="-5068"/>
            <a:stretch/>
          </p:blipFill>
          <p:spPr>
            <a:xfrm>
              <a:off x="3926048" y="2639328"/>
              <a:ext cx="1490178" cy="1984375"/>
            </a:xfrm>
            <a:prstGeom prst="ellipse">
              <a:avLst/>
            </a:prstGeom>
            <a:solidFill>
              <a:srgbClr val="FEFBDA"/>
            </a:solidFill>
          </p:spPr>
        </p:pic>
        <p:pic>
          <p:nvPicPr>
            <p:cNvPr id="15" name="Picture 1">
              <a:extLst>
                <a:ext uri="{FF2B5EF4-FFF2-40B4-BE49-F238E27FC236}">
                  <a16:creationId xmlns:a16="http://schemas.microsoft.com/office/drawing/2014/main" id="{FCDA9378-FA5C-4406-9609-AC1795AA28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836323" y="2326824"/>
              <a:ext cx="1646892" cy="2541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CDBF5C-2C27-974F-AE23-7150DFBAA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925" y="0"/>
            <a:ext cx="3496638" cy="45941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210B6C-BA78-5646-9B3A-D0362AFE0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5952" y="0"/>
            <a:ext cx="3426126" cy="4594123"/>
          </a:xfrm>
          <a:prstGeom prst="rect">
            <a:avLst/>
          </a:prstGeo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FFF1E48B-C358-574B-9632-7C9386F77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925" y="4736306"/>
            <a:ext cx="8220075" cy="4243388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400" dirty="0">
                <a:solidFill>
                  <a:srgbClr val="FF0000"/>
                </a:solidFill>
                <a:latin typeface="Twinkl" pitchFamily="2" charset="0"/>
              </a:rPr>
              <a:t>Challenge: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sz="2400" dirty="0">
                <a:solidFill>
                  <a:srgbClr val="FF0000"/>
                </a:solidFill>
                <a:latin typeface="Twinkl" pitchFamily="2" charset="0"/>
              </a:rPr>
              <a:t>Can you explain why you chose each source?</a:t>
            </a:r>
          </a:p>
          <a:p>
            <a:pPr eaLnBrk="1" hangingPunct="1">
              <a:lnSpc>
                <a:spcPct val="100000"/>
              </a:lnSpc>
            </a:pPr>
            <a:r>
              <a:rPr lang="en-GB" altLang="en-US" sz="2400" dirty="0">
                <a:solidFill>
                  <a:srgbClr val="FF0000"/>
                </a:solidFill>
                <a:latin typeface="Twinkl" pitchFamily="2" charset="0"/>
              </a:rPr>
              <a:t>Why were some sources not helpful?</a:t>
            </a:r>
          </a:p>
        </p:txBody>
      </p:sp>
    </p:spTree>
    <p:extLst>
      <p:ext uri="{BB962C8B-B14F-4D97-AF65-F5344CB8AC3E}">
        <p14:creationId xmlns:p14="http://schemas.microsoft.com/office/powerpoint/2010/main" val="4157504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B1F00CD-616E-45E0-8249-C0E883716A0A}"/>
</file>

<file path=customXml/itemProps2.xml><?xml version="1.0" encoding="utf-8"?>
<ds:datastoreItem xmlns:ds="http://schemas.openxmlformats.org/officeDocument/2006/customXml" ds:itemID="{0FB1EA67-21A4-4217-ADF5-323950C11B1D}"/>
</file>

<file path=customXml/itemProps3.xml><?xml version="1.0" encoding="utf-8"?>
<ds:datastoreItem xmlns:ds="http://schemas.openxmlformats.org/officeDocument/2006/customXml" ds:itemID="{25090481-3037-4D45-A2FA-F504C810FD4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1100</TotalTime>
  <Words>270</Words>
  <Application>Microsoft Macintosh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Twinkl</vt:lpstr>
      <vt:lpstr>Roboto</vt:lpstr>
      <vt:lpstr>Sassoon Infant Md</vt:lpstr>
      <vt:lpstr>Sassoon Infant Rg</vt:lpstr>
      <vt:lpstr>Calibri</vt:lpstr>
      <vt:lpstr>Arial</vt:lpstr>
      <vt:lpstr>Office Theme</vt:lpstr>
      <vt:lpstr>PowerPoint Presentation</vt:lpstr>
      <vt:lpstr>How do we know about  the Great Fire? What is an eyewitness?</vt:lpstr>
      <vt:lpstr>Samuel Pepys </vt:lpstr>
      <vt:lpstr>An object that helps historians to find out facts about the past is called a source.  Which of these sources help to let us  know how the Great Fire started?</vt:lpstr>
      <vt:lpstr>Great Fire Sources Which of these sources help to let us  knowhow the Great Fire started?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Bailey</cp:lastModifiedBy>
  <cp:revision>83</cp:revision>
  <dcterms:created xsi:type="dcterms:W3CDTF">2014-10-01T16:09:27Z</dcterms:created>
  <dcterms:modified xsi:type="dcterms:W3CDTF">2021-02-08T10:30:52Z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