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302" r:id="rId5"/>
    <p:sldId id="303" r:id="rId6"/>
    <p:sldId id="304" r:id="rId7"/>
    <p:sldId id="305" r:id="rId8"/>
    <p:sldId id="306" r:id="rId9"/>
    <p:sldId id="319" r:id="rId10"/>
    <p:sldId id="307" r:id="rId11"/>
    <p:sldId id="308" r:id="rId12"/>
    <p:sldId id="309" r:id="rId13"/>
    <p:sldId id="310" r:id="rId14"/>
    <p:sldId id="311" r:id="rId15"/>
    <p:sldId id="312" r:id="rId16"/>
    <p:sldId id="313" r:id="rId17"/>
    <p:sldId id="314" r:id="rId18"/>
    <p:sldId id="315" r:id="rId19"/>
    <p:sldId id="316" r:id="rId20"/>
    <p:sldId id="317" r:id="rId21"/>
    <p:sldId id="318" r:id="rId22"/>
    <p:sldId id="322" r:id="rId23"/>
    <p:sldId id="336" r:id="rId24"/>
    <p:sldId id="323" r:id="rId25"/>
    <p:sldId id="324" r:id="rId26"/>
    <p:sldId id="326" r:id="rId27"/>
    <p:sldId id="330" r:id="rId28"/>
    <p:sldId id="327" r:id="rId29"/>
    <p:sldId id="331" r:id="rId30"/>
    <p:sldId id="328" r:id="rId31"/>
    <p:sldId id="337" r:id="rId32"/>
    <p:sldId id="321" r:id="rId33"/>
    <p:sldId id="329" r:id="rId34"/>
    <p:sldId id="333" r:id="rId35"/>
    <p:sldId id="334" r:id="rId36"/>
    <p:sldId id="256" r:id="rId37"/>
    <p:sldId id="291" r:id="rId38"/>
    <p:sldId id="292" r:id="rId39"/>
    <p:sldId id="293" r:id="rId40"/>
    <p:sldId id="294" r:id="rId41"/>
    <p:sldId id="295" r:id="rId42"/>
    <p:sldId id="296" r:id="rId43"/>
    <p:sldId id="300" r:id="rId44"/>
    <p:sldId id="297" r:id="rId45"/>
    <p:sldId id="298" r:id="rId46"/>
    <p:sldId id="299" r:id="rId47"/>
    <p:sldId id="290" r:id="rId48"/>
    <p:sldId id="283" r:id="rId49"/>
    <p:sldId id="284" r:id="rId50"/>
    <p:sldId id="285" r:id="rId51"/>
    <p:sldId id="286" r:id="rId52"/>
    <p:sldId id="287" r:id="rId53"/>
    <p:sldId id="288" r:id="rId54"/>
    <p:sldId id="282"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4B4B"/>
    <a:srgbClr val="0238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E1CCDD-39CA-F1DE-6164-F09FB7C6767E}" v="1" dt="2020-01-29T11:57:01.1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56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1/23/2022</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1/23/2022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eslgamesplus.com/present-perfect-vs-past-tenses-rally/"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404534"/>
            <a:ext cx="8359603" cy="1646302"/>
          </a:xfrm>
        </p:spPr>
        <p:txBody>
          <a:bodyPr/>
          <a:lstStyle/>
          <a:p>
            <a:r>
              <a:rPr lang="en-GB" sz="4400" dirty="0">
                <a:latin typeface="Comic Sans MS" panose="030F0702030302020204" pitchFamily="66" charset="0"/>
              </a:rPr>
              <a:t>Monday </a:t>
            </a:r>
            <a:r>
              <a:rPr lang="en-GB" sz="4400" dirty="0" smtClean="0">
                <a:latin typeface="Comic Sans MS" panose="030F0702030302020204" pitchFamily="66" charset="0"/>
              </a:rPr>
              <a:t>24 January 2022</a:t>
            </a:r>
            <a:endParaRPr lang="en-GB" sz="44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a:latin typeface="Comic Sans MS" panose="030F0702030302020204" pitchFamily="66" charset="0"/>
              </a:rPr>
              <a:t>LO: </a:t>
            </a:r>
            <a:r>
              <a:rPr lang="en-GB" sz="2800" dirty="0" smtClean="0">
                <a:latin typeface="Comic Sans MS" panose="030F0702030302020204" pitchFamily="66" charset="0"/>
              </a:rPr>
              <a:t>To </a:t>
            </a:r>
            <a:r>
              <a:rPr lang="en-GB" sz="2800" dirty="0">
                <a:latin typeface="Comic Sans MS" panose="030F0702030302020204" pitchFamily="66" charset="0"/>
              </a:rPr>
              <a:t>organise writing appropriately</a:t>
            </a:r>
          </a:p>
          <a:p>
            <a:r>
              <a:rPr lang="en-GB" sz="2800" dirty="0">
                <a:latin typeface="Comic Sans MS" panose="030F0702030302020204" pitchFamily="66" charset="0"/>
              </a:rPr>
              <a:t>C: Warning Story</a:t>
            </a:r>
          </a:p>
        </p:txBody>
      </p:sp>
    </p:spTree>
    <p:extLst>
      <p:ext uri="{BB962C8B-B14F-4D97-AF65-F5344CB8AC3E}">
        <p14:creationId xmlns:p14="http://schemas.microsoft.com/office/powerpoint/2010/main" val="557156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804578" cy="1320800"/>
          </a:xfrm>
        </p:spPr>
        <p:txBody>
          <a:bodyPr>
            <a:normAutofit fontScale="90000"/>
          </a:bodyPr>
          <a:lstStyle/>
          <a:p>
            <a:pPr algn="ctr"/>
            <a:r>
              <a:rPr lang="en-GB" sz="4400" u="sng" dirty="0" smtClean="0">
                <a:latin typeface="Comic Sans MS" panose="030F0702030302020204" pitchFamily="66" charset="0"/>
              </a:rPr>
              <a:t>Starter- homophones</a:t>
            </a:r>
            <a:br>
              <a:rPr lang="en-GB" sz="4400" u="sng" dirty="0" smtClean="0">
                <a:latin typeface="Comic Sans MS" panose="030F0702030302020204" pitchFamily="66" charset="0"/>
              </a:rPr>
            </a:br>
            <a:r>
              <a:rPr lang="en-GB" sz="4400" u="sng" dirty="0" smtClean="0">
                <a:latin typeface="Comic Sans MS" panose="030F0702030302020204" pitchFamily="66" charset="0"/>
              </a:rPr>
              <a:t>bare/ bear  flower/ flour  their/there</a:t>
            </a:r>
            <a:endParaRPr lang="en-GB" sz="4400" u="sng" dirty="0">
              <a:latin typeface="Comic Sans MS" panose="030F0702030302020204" pitchFamily="66" charset="0"/>
            </a:endParaRPr>
          </a:p>
        </p:txBody>
      </p:sp>
      <p:sp>
        <p:nvSpPr>
          <p:cNvPr id="3" name="Content Placeholder 2"/>
          <p:cNvSpPr>
            <a:spLocks noGrp="1"/>
          </p:cNvSpPr>
          <p:nvPr>
            <p:ph idx="1"/>
          </p:nvPr>
        </p:nvSpPr>
        <p:spPr>
          <a:xfrm>
            <a:off x="677333" y="2160589"/>
            <a:ext cx="10016333" cy="3880773"/>
          </a:xfrm>
        </p:spPr>
        <p:txBody>
          <a:bodyPr>
            <a:normAutofit fontScale="92500" lnSpcReduction="10000"/>
          </a:bodyPr>
          <a:lstStyle/>
          <a:p>
            <a:r>
              <a:rPr lang="en-GB" sz="2800" i="1" dirty="0" smtClean="0">
                <a:latin typeface="Comic Sans MS" panose="030F0702030302020204" pitchFamily="66" charset="0"/>
              </a:rPr>
              <a:t>Choose the correct word to complete the sentences. Write the correct sentences on your whiteboard.</a:t>
            </a:r>
          </a:p>
          <a:p>
            <a:endParaRPr lang="en-GB" sz="2800" i="1" dirty="0">
              <a:latin typeface="Comic Sans MS" panose="030F0702030302020204" pitchFamily="66" charset="0"/>
            </a:endParaRPr>
          </a:p>
          <a:p>
            <a:r>
              <a:rPr lang="en-GB" sz="2800" i="1" dirty="0" smtClean="0">
                <a:latin typeface="Comic Sans MS" panose="030F0702030302020204" pitchFamily="66" charset="0"/>
              </a:rPr>
              <a:t>I need to add self-raising ______________ into the cake.</a:t>
            </a:r>
          </a:p>
          <a:p>
            <a:r>
              <a:rPr lang="en-GB" sz="2800" i="1" dirty="0" smtClean="0">
                <a:latin typeface="Comic Sans MS" panose="030F0702030302020204" pitchFamily="66" charset="0"/>
              </a:rPr>
              <a:t>I picked a beautiful ____________ from the field.</a:t>
            </a:r>
          </a:p>
          <a:p>
            <a:r>
              <a:rPr lang="en-GB" sz="2800" i="1" dirty="0" smtClean="0">
                <a:latin typeface="Comic Sans MS" panose="030F0702030302020204" pitchFamily="66" charset="0"/>
              </a:rPr>
              <a:t>The trees look _________________ in Winter.</a:t>
            </a:r>
          </a:p>
          <a:p>
            <a:r>
              <a:rPr lang="en-GB" sz="2800" i="1" dirty="0" smtClean="0">
                <a:latin typeface="Comic Sans MS" panose="030F0702030302020204" pitchFamily="66" charset="0"/>
              </a:rPr>
              <a:t>Watch out for the grizzly ______________!</a:t>
            </a:r>
          </a:p>
          <a:p>
            <a:r>
              <a:rPr lang="en-GB" sz="2800" i="1" dirty="0" smtClean="0">
                <a:latin typeface="Comic Sans MS" panose="030F0702030302020204" pitchFamily="66" charset="0"/>
              </a:rPr>
              <a:t>I ate _______________ sweets.</a:t>
            </a:r>
          </a:p>
          <a:p>
            <a:endParaRPr lang="en-GB" sz="2800" i="1" dirty="0" smtClean="0">
              <a:latin typeface="Comic Sans MS" panose="030F0702030302020204" pitchFamily="66" charset="0"/>
            </a:endParaRPr>
          </a:p>
          <a:p>
            <a:endParaRPr lang="en-GB" sz="2800" i="1" dirty="0">
              <a:latin typeface="Comic Sans MS" panose="030F0702030302020204" pitchFamily="66" charset="0"/>
            </a:endParaRPr>
          </a:p>
        </p:txBody>
      </p:sp>
    </p:spTree>
    <p:extLst>
      <p:ext uri="{BB962C8B-B14F-4D97-AF65-F5344CB8AC3E}">
        <p14:creationId xmlns:p14="http://schemas.microsoft.com/office/powerpoint/2010/main" val="762499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69966"/>
            <a:ext cx="8596668" cy="1320800"/>
          </a:xfrm>
        </p:spPr>
        <p:txBody>
          <a:bodyPr>
            <a:noAutofit/>
          </a:bodyPr>
          <a:lstStyle/>
          <a:p>
            <a:pPr algn="ctr"/>
            <a:r>
              <a:rPr lang="en-GB" sz="4400" dirty="0">
                <a:latin typeface="Comic Sans MS" panose="030F0702030302020204" pitchFamily="66" charset="0"/>
              </a:rPr>
              <a:t>Read the text and find the answers to the questions.</a:t>
            </a:r>
          </a:p>
        </p:txBody>
      </p:sp>
      <p:sp>
        <p:nvSpPr>
          <p:cNvPr id="3" name="Content Placeholder 2"/>
          <p:cNvSpPr>
            <a:spLocks noGrp="1"/>
          </p:cNvSpPr>
          <p:nvPr>
            <p:ph idx="1"/>
          </p:nvPr>
        </p:nvSpPr>
        <p:spPr>
          <a:xfrm>
            <a:off x="378823" y="2160589"/>
            <a:ext cx="9261566" cy="3880773"/>
          </a:xfrm>
        </p:spPr>
        <p:txBody>
          <a:bodyPr>
            <a:noAutofit/>
          </a:bodyPr>
          <a:lstStyle/>
          <a:p>
            <a:r>
              <a:rPr lang="en-GB" sz="2400" i="1" dirty="0">
                <a:latin typeface="Comic Sans MS" panose="030F0702030302020204" pitchFamily="66" charset="0"/>
              </a:rPr>
              <a:t>Hi! My name is Amira. I am from Venezuela, but I live in Dallas. I have lived in Dallas for five years. I like it here very much because I can improve my English. I have always loved the English language. I have learned English since I was in high school. Living in America has been very interesting! I have met so many nice people. They are from all over the world. It has been a great experience so far.</a:t>
            </a:r>
            <a:endParaRPr lang="en-GB" sz="2400" dirty="0">
              <a:latin typeface="Comic Sans MS" panose="030F0702030302020204" pitchFamily="66" charset="0"/>
            </a:endParaRPr>
          </a:p>
          <a:p>
            <a:endParaRPr lang="en-GB" sz="2400" dirty="0">
              <a:solidFill>
                <a:srgbClr val="0070C0"/>
              </a:solidFill>
              <a:latin typeface="Comic Sans MS" panose="030F0702030302020204" pitchFamily="66" charset="0"/>
            </a:endParaRPr>
          </a:p>
          <a:p>
            <a:r>
              <a:rPr lang="en-GB" sz="2400" dirty="0">
                <a:solidFill>
                  <a:srgbClr val="0070C0"/>
                </a:solidFill>
                <a:latin typeface="Comic Sans MS" panose="030F0702030302020204" pitchFamily="66" charset="0"/>
              </a:rPr>
              <a:t>1. Where is Amira living now?</a:t>
            </a:r>
          </a:p>
          <a:p>
            <a:r>
              <a:rPr lang="en-GB" sz="2400" dirty="0">
                <a:solidFill>
                  <a:srgbClr val="0070C0"/>
                </a:solidFill>
                <a:latin typeface="Comic Sans MS" panose="030F0702030302020204" pitchFamily="66" charset="0"/>
              </a:rPr>
              <a:t>2. Does she like it? </a:t>
            </a:r>
          </a:p>
        </p:txBody>
      </p:sp>
    </p:spTree>
    <p:extLst>
      <p:ext uri="{BB962C8B-B14F-4D97-AF65-F5344CB8AC3E}">
        <p14:creationId xmlns:p14="http://schemas.microsoft.com/office/powerpoint/2010/main" val="875342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38145" y="566920"/>
            <a:ext cx="8596668" cy="3880773"/>
          </a:xfrm>
        </p:spPr>
        <p:txBody>
          <a:bodyPr>
            <a:noAutofit/>
          </a:bodyPr>
          <a:lstStyle/>
          <a:p>
            <a:r>
              <a:rPr lang="en-GB" sz="2400" i="1" dirty="0">
                <a:latin typeface="Comic Sans MS" panose="030F0702030302020204" pitchFamily="66" charset="0"/>
              </a:rPr>
              <a:t>Hi! My name is Amira. I am from Venezuela, but I live in Dallas. I have lived in Dallas for five years. I like it here very much because I can improve my English. I have always loved the English language. I have learned English since I was in high school. Living in America has been very interesting! I have met so many nice people. They are from all over the world. It has been a great experience so far.</a:t>
            </a:r>
          </a:p>
          <a:p>
            <a:endParaRPr lang="en-GB" sz="2400" i="1" dirty="0">
              <a:latin typeface="Comic Sans MS" panose="030F0702030302020204" pitchFamily="66" charset="0"/>
            </a:endParaRPr>
          </a:p>
          <a:p>
            <a:r>
              <a:rPr lang="en-GB" sz="2400" dirty="0">
                <a:solidFill>
                  <a:srgbClr val="0070C0"/>
                </a:solidFill>
                <a:latin typeface="Comic Sans MS" panose="030F0702030302020204" pitchFamily="66" charset="0"/>
              </a:rPr>
              <a:t>Look back at the text.</a:t>
            </a:r>
          </a:p>
          <a:p>
            <a:r>
              <a:rPr lang="en-GB" sz="2400" dirty="0">
                <a:solidFill>
                  <a:srgbClr val="0070C0"/>
                </a:solidFill>
                <a:latin typeface="Comic Sans MS" panose="030F0702030302020204" pitchFamily="66" charset="0"/>
              </a:rPr>
              <a:t>We know what Amira is living in Dallas now, but did she live in another country before?</a:t>
            </a:r>
          </a:p>
          <a:p>
            <a:r>
              <a:rPr lang="en-GB" sz="2400" dirty="0">
                <a:solidFill>
                  <a:srgbClr val="0070C0"/>
                </a:solidFill>
                <a:latin typeface="Comic Sans MS" panose="030F0702030302020204" pitchFamily="66" charset="0"/>
              </a:rPr>
              <a:t>When did she move to Dallas?</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777533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5265" y="514669"/>
            <a:ext cx="8596668" cy="3880773"/>
          </a:xfrm>
        </p:spPr>
        <p:txBody>
          <a:bodyPr>
            <a:noAutofit/>
          </a:bodyPr>
          <a:lstStyle/>
          <a:p>
            <a:r>
              <a:rPr lang="en-GB" sz="2400" i="1" dirty="0">
                <a:latin typeface="Comic Sans MS" panose="030F0702030302020204" pitchFamily="66" charset="0"/>
              </a:rPr>
              <a:t>Hi! My name is Amira. I am from Venezuela, but I live in Dallas. I have lived in Dallas for five years. I like it here very much because I can improve my English. I have always loved the English language. I have learned English since I was in high school. Living in America has been very interesting! I have met so many nice people. They are from all over the world. It has been a great experience so far.</a:t>
            </a:r>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a:solidFill>
                  <a:srgbClr val="0070C0"/>
                </a:solidFill>
                <a:latin typeface="Comic Sans MS" panose="030F0702030302020204" pitchFamily="66" charset="0"/>
              </a:rPr>
              <a:t>She has lived in Dallas for 5 years.</a:t>
            </a:r>
          </a:p>
          <a:p>
            <a:r>
              <a:rPr lang="en-GB" sz="2400" dirty="0">
                <a:solidFill>
                  <a:srgbClr val="0070C0"/>
                </a:solidFill>
                <a:latin typeface="Comic Sans MS" panose="030F0702030302020204" pitchFamily="66" charset="0"/>
              </a:rPr>
              <a:t>That means she </a:t>
            </a:r>
            <a:r>
              <a:rPr lang="en-GB" sz="2400" b="1" dirty="0">
                <a:solidFill>
                  <a:srgbClr val="0070C0"/>
                </a:solidFill>
                <a:latin typeface="Comic Sans MS" panose="030F0702030302020204" pitchFamily="66" charset="0"/>
              </a:rPr>
              <a:t>moved</a:t>
            </a:r>
            <a:r>
              <a:rPr lang="en-GB" sz="2400" dirty="0">
                <a:solidFill>
                  <a:srgbClr val="0070C0"/>
                </a:solidFill>
                <a:latin typeface="Comic Sans MS" panose="030F0702030302020204" pitchFamily="66" charset="0"/>
              </a:rPr>
              <a:t> to Dallas 5 years ago.</a:t>
            </a:r>
          </a:p>
          <a:p>
            <a:r>
              <a:rPr lang="en-GB" sz="2400" dirty="0">
                <a:solidFill>
                  <a:srgbClr val="0070C0"/>
                </a:solidFill>
                <a:latin typeface="Comic Sans MS" panose="030F0702030302020204" pitchFamily="66" charset="0"/>
              </a:rPr>
              <a:t>Is she still living in Dallas?</a:t>
            </a:r>
          </a:p>
          <a:p>
            <a:endParaRPr lang="en-GB" sz="24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1047031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1005840" y="2782389"/>
            <a:ext cx="8268789" cy="26126"/>
          </a:xfrm>
          <a:prstGeom prst="line">
            <a:avLst/>
          </a:prstGeom>
          <a:ln w="571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6" name="TextBox 5"/>
          <p:cNvSpPr txBox="1"/>
          <p:nvPr/>
        </p:nvSpPr>
        <p:spPr>
          <a:xfrm>
            <a:off x="1678577" y="2919726"/>
            <a:ext cx="2495005" cy="523220"/>
          </a:xfrm>
          <a:prstGeom prst="rect">
            <a:avLst/>
          </a:prstGeom>
          <a:noFill/>
        </p:spPr>
        <p:txBody>
          <a:bodyPr wrap="square" rtlCol="0">
            <a:spAutoFit/>
          </a:bodyPr>
          <a:lstStyle/>
          <a:p>
            <a:pPr algn="ctr"/>
            <a:r>
              <a:rPr lang="en-GB" sz="2800" dirty="0">
                <a:solidFill>
                  <a:schemeClr val="accent4"/>
                </a:solidFill>
                <a:latin typeface="Comic Sans MS" panose="030F0702030302020204" pitchFamily="66" charset="0"/>
              </a:rPr>
              <a:t>Venezuela </a:t>
            </a:r>
          </a:p>
        </p:txBody>
      </p:sp>
      <p:sp>
        <p:nvSpPr>
          <p:cNvPr id="7" name="TextBox 6"/>
          <p:cNvSpPr txBox="1"/>
          <p:nvPr/>
        </p:nvSpPr>
        <p:spPr>
          <a:xfrm>
            <a:off x="6095999" y="2919726"/>
            <a:ext cx="2495005" cy="523220"/>
          </a:xfrm>
          <a:prstGeom prst="rect">
            <a:avLst/>
          </a:prstGeom>
          <a:noFill/>
        </p:spPr>
        <p:txBody>
          <a:bodyPr wrap="square" rtlCol="0">
            <a:spAutoFit/>
          </a:bodyPr>
          <a:lstStyle/>
          <a:p>
            <a:pPr algn="ctr"/>
            <a:r>
              <a:rPr lang="en-GB" sz="2800" dirty="0">
                <a:solidFill>
                  <a:srgbClr val="FFC000"/>
                </a:solidFill>
                <a:latin typeface="Comic Sans MS" panose="030F0702030302020204" pitchFamily="66" charset="0"/>
              </a:rPr>
              <a:t>Dallas</a:t>
            </a:r>
          </a:p>
        </p:txBody>
      </p:sp>
      <p:sp>
        <p:nvSpPr>
          <p:cNvPr id="8" name="Rounded Rectangle 7"/>
          <p:cNvSpPr/>
          <p:nvPr/>
        </p:nvSpPr>
        <p:spPr>
          <a:xfrm>
            <a:off x="1005840" y="1711234"/>
            <a:ext cx="3840480" cy="1869048"/>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678576" y="1941954"/>
            <a:ext cx="2495005" cy="523220"/>
          </a:xfrm>
          <a:prstGeom prst="rect">
            <a:avLst/>
          </a:prstGeom>
          <a:noFill/>
        </p:spPr>
        <p:txBody>
          <a:bodyPr wrap="square" rtlCol="0">
            <a:spAutoFit/>
          </a:bodyPr>
          <a:lstStyle/>
          <a:p>
            <a:pPr algn="ctr"/>
            <a:r>
              <a:rPr lang="en-GB" sz="2800" dirty="0">
                <a:solidFill>
                  <a:schemeClr val="accent4"/>
                </a:solidFill>
                <a:latin typeface="Comic Sans MS" panose="030F0702030302020204" pitchFamily="66" charset="0"/>
              </a:rPr>
              <a:t>Past</a:t>
            </a:r>
          </a:p>
        </p:txBody>
      </p:sp>
      <p:sp>
        <p:nvSpPr>
          <p:cNvPr id="11" name="Rounded Rectangle 10"/>
          <p:cNvSpPr/>
          <p:nvPr/>
        </p:nvSpPr>
        <p:spPr>
          <a:xfrm>
            <a:off x="4911632" y="1711234"/>
            <a:ext cx="4362997" cy="1869048"/>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6096000" y="1941954"/>
            <a:ext cx="2495005" cy="523220"/>
          </a:xfrm>
          <a:prstGeom prst="rect">
            <a:avLst/>
          </a:prstGeom>
          <a:noFill/>
        </p:spPr>
        <p:txBody>
          <a:bodyPr wrap="square" rtlCol="0">
            <a:spAutoFit/>
          </a:bodyPr>
          <a:lstStyle/>
          <a:p>
            <a:pPr algn="ctr"/>
            <a:r>
              <a:rPr lang="en-GB" sz="2800" dirty="0">
                <a:solidFill>
                  <a:srgbClr val="FFC000"/>
                </a:solidFill>
                <a:latin typeface="Comic Sans MS" panose="030F0702030302020204" pitchFamily="66" charset="0"/>
              </a:rPr>
              <a:t>Present</a:t>
            </a:r>
          </a:p>
        </p:txBody>
      </p:sp>
      <p:cxnSp>
        <p:nvCxnSpPr>
          <p:cNvPr id="13" name="Straight Connector 12"/>
          <p:cNvCxnSpPr/>
          <p:nvPr/>
        </p:nvCxnSpPr>
        <p:spPr>
          <a:xfrm flipV="1">
            <a:off x="4911632" y="3923623"/>
            <a:ext cx="4362997" cy="1295"/>
          </a:xfrm>
          <a:prstGeom prst="line">
            <a:avLst/>
          </a:prstGeom>
          <a:ln w="57150" cap="flat" cmpd="sng" algn="ctr">
            <a:solidFill>
              <a:srgbClr val="7030A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5" name="TextBox 14"/>
          <p:cNvSpPr txBox="1"/>
          <p:nvPr/>
        </p:nvSpPr>
        <p:spPr>
          <a:xfrm>
            <a:off x="6095998" y="4006649"/>
            <a:ext cx="2495005" cy="523220"/>
          </a:xfrm>
          <a:prstGeom prst="rect">
            <a:avLst/>
          </a:prstGeom>
          <a:noFill/>
        </p:spPr>
        <p:txBody>
          <a:bodyPr wrap="square" rtlCol="0">
            <a:spAutoFit/>
          </a:bodyPr>
          <a:lstStyle/>
          <a:p>
            <a:pPr algn="ctr"/>
            <a:r>
              <a:rPr lang="en-GB" sz="2800" dirty="0">
                <a:solidFill>
                  <a:srgbClr val="7030A0"/>
                </a:solidFill>
                <a:latin typeface="Comic Sans MS" panose="030F0702030302020204" pitchFamily="66" charset="0"/>
              </a:rPr>
              <a:t>5 years</a:t>
            </a:r>
          </a:p>
        </p:txBody>
      </p:sp>
    </p:spTree>
    <p:extLst>
      <p:ext uri="{BB962C8B-B14F-4D97-AF65-F5344CB8AC3E}">
        <p14:creationId xmlns:p14="http://schemas.microsoft.com/office/powerpoint/2010/main" val="3713670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572831" y="606109"/>
            <a:ext cx="8596668" cy="3880773"/>
          </a:xfrm>
        </p:spPr>
        <p:txBody>
          <a:bodyPr>
            <a:noAutofit/>
          </a:bodyPr>
          <a:lstStyle/>
          <a:p>
            <a:r>
              <a:rPr lang="en-GB" sz="2400" i="1" dirty="0">
                <a:latin typeface="Comic Sans MS" panose="030F0702030302020204" pitchFamily="66" charset="0"/>
              </a:rPr>
              <a:t>Hi! My name is Amira. I am from Venezuela, but I live in Dallas. I have lived in Dallas for five years. I like it here very much because I can improve my English. I have always loved the English language. I have learned English since I was in high school. Living in America has been very interesting! I have met so many nice people. They are from all over the world. It has been a great experience so far.</a:t>
            </a:r>
          </a:p>
          <a:p>
            <a:endParaRPr lang="en-GB" sz="2400" i="1" dirty="0">
              <a:latin typeface="Comic Sans MS" panose="030F0702030302020204" pitchFamily="66" charset="0"/>
            </a:endParaRPr>
          </a:p>
          <a:p>
            <a:r>
              <a:rPr lang="en-GB" sz="2400" dirty="0">
                <a:solidFill>
                  <a:srgbClr val="0070C0"/>
                </a:solidFill>
                <a:latin typeface="Comic Sans MS" panose="030F0702030302020204" pitchFamily="66" charset="0"/>
              </a:rPr>
              <a:t>Did she learn English when she was in Venezuela?</a:t>
            </a:r>
          </a:p>
          <a:p>
            <a:r>
              <a:rPr lang="en-GB" sz="2400" dirty="0">
                <a:solidFill>
                  <a:srgbClr val="0070C0"/>
                </a:solidFill>
                <a:latin typeface="Comic Sans MS" panose="030F0702030302020204" pitchFamily="66" charset="0"/>
              </a:rPr>
              <a:t>Is she still learning English in Dallas?</a:t>
            </a:r>
          </a:p>
          <a:p>
            <a:r>
              <a:rPr lang="en-GB" sz="2400" dirty="0">
                <a:solidFill>
                  <a:srgbClr val="0070C0"/>
                </a:solidFill>
                <a:latin typeface="Comic Sans MS" panose="030F0702030302020204" pitchFamily="66" charset="0"/>
              </a:rPr>
              <a:t>Did she like learning English in the past?</a:t>
            </a:r>
          </a:p>
          <a:p>
            <a:r>
              <a:rPr lang="en-GB" sz="2400" dirty="0">
                <a:solidFill>
                  <a:srgbClr val="0070C0"/>
                </a:solidFill>
                <a:latin typeface="Comic Sans MS" panose="030F0702030302020204" pitchFamily="66" charset="0"/>
              </a:rPr>
              <a:t>Does she like English now?</a:t>
            </a:r>
          </a:p>
          <a:p>
            <a:endParaRPr lang="en-GB" sz="2400" i="1" dirty="0">
              <a:latin typeface="Comic Sans MS" panose="030F0702030302020204" pitchFamily="66" charset="0"/>
            </a:endParaRPr>
          </a:p>
          <a:p>
            <a:endParaRPr lang="en-GB" sz="2400" i="1" dirty="0">
              <a:latin typeface="Comic Sans MS" panose="030F0702030302020204" pitchFamily="66" charset="0"/>
            </a:endParaRPr>
          </a:p>
        </p:txBody>
      </p:sp>
    </p:spTree>
    <p:extLst>
      <p:ext uri="{BB962C8B-B14F-4D97-AF65-F5344CB8AC3E}">
        <p14:creationId xmlns:p14="http://schemas.microsoft.com/office/powerpoint/2010/main" val="2527166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51209" y="501606"/>
            <a:ext cx="8596668" cy="3880773"/>
          </a:xfrm>
        </p:spPr>
        <p:txBody>
          <a:bodyPr>
            <a:noAutofit/>
          </a:bodyPr>
          <a:lstStyle/>
          <a:p>
            <a:r>
              <a:rPr lang="en-GB" sz="2400" i="1" dirty="0">
                <a:latin typeface="Comic Sans MS" panose="030F0702030302020204" pitchFamily="66" charset="0"/>
              </a:rPr>
              <a:t>Hi! My name is Amira. I am from Venezuela, but I live in Dallas. I have lived in Dallas for five years. I like it here very much because I can improve my English. I have always loved the English language. I have learned English since I was in high school. Living in the States has been very interesting! I have met so many nice people. They are from all over the world. It has been a great experience so far.</a:t>
            </a:r>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a:solidFill>
                  <a:srgbClr val="0070C0"/>
                </a:solidFill>
                <a:latin typeface="Comic Sans MS" panose="030F0702030302020204" pitchFamily="66" charset="0"/>
              </a:rPr>
              <a:t>In this text, Amira tells us about some of the things she started in the past and is still doing in the present.</a:t>
            </a:r>
          </a:p>
          <a:p>
            <a:r>
              <a:rPr lang="en-GB" sz="2400" dirty="0">
                <a:solidFill>
                  <a:srgbClr val="0070C0"/>
                </a:solidFill>
                <a:latin typeface="Comic Sans MS" panose="030F0702030302020204" pitchFamily="66" charset="0"/>
              </a:rPr>
              <a:t>To express that, she uses a new tense.</a:t>
            </a:r>
          </a:p>
          <a:p>
            <a:r>
              <a:rPr lang="en-GB" sz="2400" dirty="0">
                <a:solidFill>
                  <a:srgbClr val="0070C0"/>
                </a:solidFill>
                <a:latin typeface="Comic Sans MS" panose="030F0702030302020204" pitchFamily="66" charset="0"/>
              </a:rPr>
              <a:t>We call this tense the </a:t>
            </a:r>
            <a:r>
              <a:rPr lang="en-GB" sz="2400" b="1" dirty="0">
                <a:solidFill>
                  <a:srgbClr val="0070C0"/>
                </a:solidFill>
                <a:latin typeface="Comic Sans MS" panose="030F0702030302020204" pitchFamily="66" charset="0"/>
              </a:rPr>
              <a:t>present perfect tense</a:t>
            </a:r>
            <a:r>
              <a:rPr lang="en-GB" sz="2400" dirty="0">
                <a:solidFill>
                  <a:srgbClr val="0070C0"/>
                </a:solidFill>
                <a:latin typeface="Comic Sans MS" panose="030F0702030302020204" pitchFamily="66" charset="0"/>
              </a:rPr>
              <a:t>.</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3853898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latin typeface="Comic Sans MS" panose="030F0702030302020204" pitchFamily="66" charset="0"/>
              </a:rPr>
              <a:t>Present Perfect</a:t>
            </a:r>
          </a:p>
        </p:txBody>
      </p:sp>
      <p:sp>
        <p:nvSpPr>
          <p:cNvPr id="3" name="Content Placeholder 2"/>
          <p:cNvSpPr>
            <a:spLocks noGrp="1"/>
          </p:cNvSpPr>
          <p:nvPr>
            <p:ph idx="1"/>
          </p:nvPr>
        </p:nvSpPr>
        <p:spPr/>
        <p:txBody>
          <a:bodyPr>
            <a:normAutofit/>
          </a:bodyPr>
          <a:lstStyle/>
          <a:p>
            <a:r>
              <a:rPr lang="en-GB" sz="2800" dirty="0">
                <a:latin typeface="Comic Sans MS" panose="030F0702030302020204" pitchFamily="66" charset="0"/>
              </a:rPr>
              <a:t>Let’s see how we use this tense.</a:t>
            </a:r>
          </a:p>
          <a:p>
            <a:r>
              <a:rPr lang="en-GB" sz="2800" dirty="0">
                <a:latin typeface="Comic Sans MS" panose="030F0702030302020204" pitchFamily="66" charset="0"/>
              </a:rPr>
              <a:t>Do we use the present perfect for actions that finished in the past?</a:t>
            </a:r>
          </a:p>
          <a:p>
            <a:endParaRPr lang="en-GB" sz="2800" dirty="0">
              <a:solidFill>
                <a:srgbClr val="0070C0"/>
              </a:solidFill>
              <a:latin typeface="Comic Sans MS" panose="030F0702030302020204" pitchFamily="66" charset="0"/>
            </a:endParaRPr>
          </a:p>
          <a:p>
            <a:r>
              <a:rPr lang="en-GB" sz="2800" b="1" dirty="0">
                <a:solidFill>
                  <a:srgbClr val="0070C0"/>
                </a:solidFill>
                <a:latin typeface="Comic Sans MS" panose="030F0702030302020204" pitchFamily="66" charset="0"/>
              </a:rPr>
              <a:t>Listen: </a:t>
            </a:r>
            <a:r>
              <a:rPr lang="en-GB" sz="2800" i="1" dirty="0">
                <a:solidFill>
                  <a:srgbClr val="0070C0"/>
                </a:solidFill>
                <a:latin typeface="Comic Sans MS" panose="030F0702030302020204" pitchFamily="66" charset="0"/>
              </a:rPr>
              <a:t>Amira has lived in Dallas for 5 years.</a:t>
            </a:r>
          </a:p>
          <a:p>
            <a:r>
              <a:rPr lang="en-GB" sz="2800" dirty="0">
                <a:latin typeface="Comic Sans MS" panose="030F0702030302020204" pitchFamily="66" charset="0"/>
              </a:rPr>
              <a:t>Does that mean she is living in Dallas now?</a:t>
            </a:r>
          </a:p>
        </p:txBody>
      </p:sp>
    </p:spTree>
    <p:extLst>
      <p:ext uri="{BB962C8B-B14F-4D97-AF65-F5344CB8AC3E}">
        <p14:creationId xmlns:p14="http://schemas.microsoft.com/office/powerpoint/2010/main" val="3871817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Present Perfect</a:t>
            </a:r>
            <a:endParaRPr lang="en-GB" sz="4400" b="1" dirty="0"/>
          </a:p>
        </p:txBody>
      </p:sp>
      <p:sp>
        <p:nvSpPr>
          <p:cNvPr id="3" name="Content Placeholder 2"/>
          <p:cNvSpPr>
            <a:spLocks noGrp="1"/>
          </p:cNvSpPr>
          <p:nvPr>
            <p:ph idx="1"/>
          </p:nvPr>
        </p:nvSpPr>
        <p:spPr>
          <a:xfrm>
            <a:off x="677334" y="1611949"/>
            <a:ext cx="8596668" cy="3880773"/>
          </a:xfrm>
        </p:spPr>
        <p:txBody>
          <a:bodyPr>
            <a:normAutofit/>
          </a:bodyPr>
          <a:lstStyle/>
          <a:p>
            <a:r>
              <a:rPr lang="en-GB" sz="2800" dirty="0">
                <a:latin typeface="Comic Sans MS" panose="030F0702030302020204" pitchFamily="66" charset="0"/>
              </a:rPr>
              <a:t>We use the present perfect tense to talk about actions that started in the past and still continue in the present.</a:t>
            </a:r>
          </a:p>
        </p:txBody>
      </p:sp>
      <p:pic>
        <p:nvPicPr>
          <p:cNvPr id="11266" name="Picture 2" descr="Image result for present perfect tense"/>
          <p:cNvPicPr>
            <a:picLocks noChangeAspect="1" noChangeArrowheads="1"/>
          </p:cNvPicPr>
          <p:nvPr/>
        </p:nvPicPr>
        <p:blipFill rotWithShape="1">
          <a:blip r:embed="rId2">
            <a:extLst>
              <a:ext uri="{28A0092B-C50C-407E-A947-70E740481C1C}">
                <a14:useLocalDpi xmlns:a14="http://schemas.microsoft.com/office/drawing/2010/main" val="0"/>
              </a:ext>
            </a:extLst>
          </a:blip>
          <a:srcRect t="9760"/>
          <a:stretch/>
        </p:blipFill>
        <p:spPr bwMode="auto">
          <a:xfrm>
            <a:off x="1570480" y="3161212"/>
            <a:ext cx="6810375" cy="3455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2003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520580" y="488543"/>
            <a:ext cx="8596668" cy="5389743"/>
          </a:xfrm>
        </p:spPr>
        <p:txBody>
          <a:bodyPr>
            <a:normAutofit fontScale="92500" lnSpcReduction="10000"/>
          </a:bodyPr>
          <a:lstStyle/>
          <a:p>
            <a:r>
              <a:rPr lang="en-GB" sz="2600" i="1" dirty="0">
                <a:latin typeface="Comic Sans MS" panose="030F0702030302020204" pitchFamily="66" charset="0"/>
              </a:rPr>
              <a:t>Hi! My name is Amira. I am from Venezuela, but I live in Dallas. I have lived in Dallas for five years. I like it here very much because I can improve my English. I have always loved the English language. I have learned English since I was in high school. Living in America has been very interesting! I have met so many nice people. They are from all over the world. It has been a great experience so far.</a:t>
            </a:r>
          </a:p>
          <a:p>
            <a:endParaRPr lang="en-GB" sz="2600" i="1" dirty="0">
              <a:latin typeface="Comic Sans MS" panose="030F0702030302020204" pitchFamily="66" charset="0"/>
            </a:endParaRPr>
          </a:p>
          <a:p>
            <a:pPr marL="0" indent="0">
              <a:buNone/>
            </a:pPr>
            <a:r>
              <a:rPr lang="en-GB" sz="2600" dirty="0">
                <a:solidFill>
                  <a:srgbClr val="0070C0"/>
                </a:solidFill>
                <a:latin typeface="Comic Sans MS" panose="030F0702030302020204" pitchFamily="66" charset="0"/>
              </a:rPr>
              <a:t>Find the verbs that show Amira is:</a:t>
            </a:r>
          </a:p>
          <a:p>
            <a:r>
              <a:rPr lang="en-GB" sz="2600" dirty="0">
                <a:solidFill>
                  <a:srgbClr val="0070C0"/>
                </a:solidFill>
                <a:latin typeface="Comic Sans MS" panose="030F0702030302020204" pitchFamily="66" charset="0"/>
              </a:rPr>
              <a:t>still in Dallas</a:t>
            </a:r>
          </a:p>
          <a:p>
            <a:r>
              <a:rPr lang="en-GB" sz="2600" dirty="0">
                <a:solidFill>
                  <a:srgbClr val="0070C0"/>
                </a:solidFill>
                <a:latin typeface="Comic Sans MS" panose="030F0702030302020204" pitchFamily="66" charset="0"/>
              </a:rPr>
              <a:t>learning English </a:t>
            </a:r>
          </a:p>
          <a:p>
            <a:r>
              <a:rPr lang="en-GB" sz="2600" dirty="0">
                <a:solidFill>
                  <a:srgbClr val="0070C0"/>
                </a:solidFill>
                <a:latin typeface="Comic Sans MS" panose="030F0702030302020204" pitchFamily="66" charset="0"/>
              </a:rPr>
              <a:t>having fun. </a:t>
            </a:r>
          </a:p>
          <a:p>
            <a:endParaRPr lang="en-GB" dirty="0"/>
          </a:p>
          <a:p>
            <a:endParaRPr lang="en-GB" dirty="0"/>
          </a:p>
        </p:txBody>
      </p:sp>
    </p:spTree>
    <p:extLst>
      <p:ext uri="{BB962C8B-B14F-4D97-AF65-F5344CB8AC3E}">
        <p14:creationId xmlns:p14="http://schemas.microsoft.com/office/powerpoint/2010/main" val="3916927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51209" y="279538"/>
            <a:ext cx="8596668" cy="3880773"/>
          </a:xfrm>
        </p:spPr>
        <p:txBody>
          <a:bodyPr>
            <a:noAutofit/>
          </a:bodyPr>
          <a:lstStyle/>
          <a:p>
            <a:r>
              <a:rPr lang="en-GB" sz="2400" i="1" dirty="0">
                <a:latin typeface="Comic Sans MS" panose="030F0702030302020204" pitchFamily="66" charset="0"/>
              </a:rPr>
              <a:t>Hi! My name is Amira. I am from Venezuela, but I live in Dallas. I have lived in Dallas for five years. I like it here very much because I can improve my English. I have always loved the English language. I have learned English since I was in high school. Living in America has been very interesting! I have met so many nice people. They are from all over the world. It has been a great experience so far.</a:t>
            </a:r>
          </a:p>
          <a:p>
            <a:endParaRPr lang="en-GB" sz="2400" i="1" dirty="0">
              <a:latin typeface="Comic Sans MS" panose="030F0702030302020204" pitchFamily="66" charset="0"/>
            </a:endParaRPr>
          </a:p>
          <a:p>
            <a:r>
              <a:rPr lang="en-GB" sz="2400" dirty="0">
                <a:solidFill>
                  <a:srgbClr val="0070C0"/>
                </a:solidFill>
                <a:latin typeface="Comic Sans MS" panose="030F0702030302020204" pitchFamily="66" charset="0"/>
              </a:rPr>
              <a:t>Have lived </a:t>
            </a:r>
          </a:p>
          <a:p>
            <a:r>
              <a:rPr lang="en-GB" sz="2400" dirty="0">
                <a:solidFill>
                  <a:srgbClr val="0070C0"/>
                </a:solidFill>
                <a:latin typeface="Comic Sans MS" panose="030F0702030302020204" pitchFamily="66" charset="0"/>
              </a:rPr>
              <a:t>Have always loved </a:t>
            </a:r>
          </a:p>
          <a:p>
            <a:r>
              <a:rPr lang="en-GB" sz="2400" dirty="0">
                <a:solidFill>
                  <a:srgbClr val="0070C0"/>
                </a:solidFill>
                <a:latin typeface="Comic Sans MS" panose="030F0702030302020204" pitchFamily="66" charset="0"/>
              </a:rPr>
              <a:t>Have learned </a:t>
            </a:r>
          </a:p>
          <a:p>
            <a:r>
              <a:rPr lang="en-GB" sz="2400" dirty="0">
                <a:solidFill>
                  <a:srgbClr val="0070C0"/>
                </a:solidFill>
                <a:latin typeface="Comic Sans MS" panose="030F0702030302020204" pitchFamily="66" charset="0"/>
              </a:rPr>
              <a:t>Has been</a:t>
            </a:r>
          </a:p>
          <a:p>
            <a:r>
              <a:rPr lang="en-GB" sz="2400" dirty="0">
                <a:solidFill>
                  <a:srgbClr val="0070C0"/>
                </a:solidFill>
                <a:latin typeface="Comic Sans MS" panose="030F0702030302020204" pitchFamily="66" charset="0"/>
              </a:rPr>
              <a:t>Have met</a:t>
            </a:r>
          </a:p>
          <a:p>
            <a:r>
              <a:rPr lang="en-GB" sz="2400" dirty="0">
                <a:solidFill>
                  <a:srgbClr val="0070C0"/>
                </a:solidFill>
                <a:latin typeface="Comic Sans MS" panose="030F0702030302020204" pitchFamily="66" charset="0"/>
              </a:rPr>
              <a:t>Has been so far</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26583199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mage result for Using the present perfect form of verbs k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139" y="260082"/>
            <a:ext cx="8845490" cy="5248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03638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7063" t="16085" r="66295" b="12232"/>
          <a:stretch/>
        </p:blipFill>
        <p:spPr>
          <a:xfrm>
            <a:off x="2978332" y="0"/>
            <a:ext cx="4545874" cy="6876719"/>
          </a:xfrm>
          <a:prstGeom prst="rect">
            <a:avLst/>
          </a:prstGeom>
        </p:spPr>
      </p:pic>
    </p:spTree>
    <p:extLst>
      <p:ext uri="{BB962C8B-B14F-4D97-AF65-F5344CB8AC3E}">
        <p14:creationId xmlns:p14="http://schemas.microsoft.com/office/powerpoint/2010/main" val="13874870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271" y="312055"/>
            <a:ext cx="8596668" cy="1320800"/>
          </a:xfrm>
        </p:spPr>
        <p:txBody>
          <a:bodyPr>
            <a:normAutofit/>
          </a:bodyPr>
          <a:lstStyle/>
          <a:p>
            <a:pPr algn="ctr"/>
            <a:r>
              <a:rPr lang="en-US" sz="2800" u="sng" dirty="0">
                <a:latin typeface="Comic Sans MS" panose="030F0702030302020204" pitchFamily="66" charset="0"/>
                <a:hlinkClick r:id="rId2"/>
              </a:rPr>
              <a:t>http://www.eslgamesplus.com/present-perfect-vs-past-tenses-rally/</a:t>
            </a:r>
            <a:endParaRPr lang="en-GB" sz="2800" dirty="0">
              <a:latin typeface="Comic Sans MS" panose="030F0702030302020204" pitchFamily="66" charset="0"/>
            </a:endParaRPr>
          </a:p>
        </p:txBody>
      </p:sp>
      <p:pic>
        <p:nvPicPr>
          <p:cNvPr id="4" name="Picture 3"/>
          <p:cNvPicPr>
            <a:picLocks noChangeAspect="1"/>
          </p:cNvPicPr>
          <p:nvPr/>
        </p:nvPicPr>
        <p:blipFill rotWithShape="1">
          <a:blip r:embed="rId3"/>
          <a:srcRect l="8569" t="21339" r="35911" b="8661"/>
          <a:stretch/>
        </p:blipFill>
        <p:spPr>
          <a:xfrm>
            <a:off x="1593668" y="1632855"/>
            <a:ext cx="7223761" cy="5120641"/>
          </a:xfrm>
          <a:prstGeom prst="rect">
            <a:avLst/>
          </a:prstGeom>
        </p:spPr>
      </p:pic>
    </p:spTree>
    <p:extLst>
      <p:ext uri="{BB962C8B-B14F-4D97-AF65-F5344CB8AC3E}">
        <p14:creationId xmlns:p14="http://schemas.microsoft.com/office/powerpoint/2010/main" val="2408198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0762" y="201160"/>
            <a:ext cx="8596668" cy="3880773"/>
          </a:xfrm>
        </p:spPr>
        <p:txBody>
          <a:bodyPr>
            <a:normAutofit/>
          </a:bodyPr>
          <a:lstStyle/>
          <a:p>
            <a:r>
              <a:rPr lang="en-GB" sz="2800" dirty="0">
                <a:latin typeface="Comic Sans MS" panose="030F0702030302020204" pitchFamily="66" charset="0"/>
              </a:rPr>
              <a:t>The rainforest destruction started in the past, but it continues in the present.</a:t>
            </a:r>
          </a:p>
        </p:txBody>
      </p:sp>
      <p:pic>
        <p:nvPicPr>
          <p:cNvPr id="10242" name="Picture 2" descr="Image result for rainforest destruc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152" y="1224433"/>
            <a:ext cx="859155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06050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94492"/>
            <a:ext cx="8596668" cy="1320800"/>
          </a:xfrm>
        </p:spPr>
        <p:txBody>
          <a:bodyPr>
            <a:normAutofit/>
          </a:bodyPr>
          <a:lstStyle/>
          <a:p>
            <a:r>
              <a:rPr lang="en-GB" sz="4400" b="1" dirty="0">
                <a:latin typeface="Comic Sans MS" panose="030F0702030302020204" pitchFamily="66" charset="0"/>
              </a:rPr>
              <a:t>For example:</a:t>
            </a:r>
          </a:p>
        </p:txBody>
      </p:sp>
      <p:sp>
        <p:nvSpPr>
          <p:cNvPr id="3" name="Content Placeholder 2"/>
          <p:cNvSpPr>
            <a:spLocks noGrp="1"/>
          </p:cNvSpPr>
          <p:nvPr>
            <p:ph idx="1"/>
          </p:nvPr>
        </p:nvSpPr>
        <p:spPr>
          <a:xfrm>
            <a:off x="677334" y="1515292"/>
            <a:ext cx="8596668" cy="5016137"/>
          </a:xfrm>
        </p:spPr>
        <p:txBody>
          <a:bodyPr>
            <a:noAutofit/>
          </a:bodyPr>
          <a:lstStyle/>
          <a:p>
            <a:r>
              <a:rPr lang="en-GB" sz="2600" dirty="0">
                <a:solidFill>
                  <a:schemeClr val="tx1"/>
                </a:solidFill>
                <a:latin typeface="Comic Sans MS" panose="030F0702030302020204" pitchFamily="66" charset="0"/>
              </a:rPr>
              <a:t>I have watched the skyscrapers of the rainforest topple heavily to the floor like dominoes. With tears in my eyes, I have heard innocent animals crying as their homes are cruelly destroyed. Unbelievably, I have seen blazing fires, with blinding light, tear through the towering trees, incinerating everything they touch. I have walked along the black, charred soil as toxic smoke fills the air around me. I have watched thriving, lush rainforests burn until there is nothing left. Despite the damage and destruction, I have seen ignorant men raise their deadly axes again and again and again. Singlehandedly, mankind has destroyed the lungs of the earth. </a:t>
            </a:r>
          </a:p>
        </p:txBody>
      </p:sp>
    </p:spTree>
    <p:extLst>
      <p:ext uri="{BB962C8B-B14F-4D97-AF65-F5344CB8AC3E}">
        <p14:creationId xmlns:p14="http://schemas.microsoft.com/office/powerpoint/2010/main" val="31560415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176663469"/>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endParaRPr lang="en-GB" sz="1600" b="0" i="0" dirty="0">
                        <a:solidFill>
                          <a:schemeClr val="tx1"/>
                        </a:solidFill>
                        <a:latin typeface="Comic Sans MS" panose="030F0702030302020204" pitchFamily="66" charset="0"/>
                      </a:endParaRP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Write a paragraph describing</a:t>
                      </a:r>
                      <a:r>
                        <a:rPr lang="en-GB" sz="1600" b="0" i="0" baseline="0" dirty="0">
                          <a:solidFill>
                            <a:schemeClr val="tx1"/>
                          </a:solidFill>
                          <a:latin typeface="Comic Sans MS" panose="030F0702030302020204" pitchFamily="66" charset="0"/>
                        </a:rPr>
                        <a:t> the rainforest destruction that you have seen and that continues to take place using the present perfect tense.</a:t>
                      </a:r>
                    </a:p>
                    <a:p>
                      <a:endParaRPr lang="en-GB" sz="1600" b="0" i="0" baseline="0" dirty="0">
                        <a:solidFill>
                          <a:schemeClr val="tx1"/>
                        </a:solidFill>
                        <a:latin typeface="Comic Sans MS" panose="030F0702030302020204" pitchFamily="66" charset="0"/>
                      </a:endParaRPr>
                    </a:p>
                    <a:p>
                      <a:r>
                        <a:rPr lang="en-GB" sz="1600" b="0" i="0" baseline="0" dirty="0">
                          <a:solidFill>
                            <a:schemeClr val="tx1"/>
                          </a:solidFill>
                          <a:latin typeface="Comic Sans MS" panose="030F0702030302020204" pitchFamily="66" charset="0"/>
                        </a:rPr>
                        <a:t>Make sure you are using adjectives to describe. </a:t>
                      </a:r>
                    </a:p>
                    <a:p>
                      <a:endParaRPr lang="en-GB" sz="1600" b="0" i="0" baseline="0" dirty="0">
                        <a:solidFill>
                          <a:schemeClr val="tx1"/>
                        </a:solidFill>
                        <a:latin typeface="Comic Sans MS" panose="030F0702030302020204" pitchFamily="66" charset="0"/>
                      </a:endParaRPr>
                    </a:p>
                    <a:p>
                      <a:endParaRPr lang="en-GB" sz="1600" b="0" i="0" baseline="0" dirty="0">
                        <a:solidFill>
                          <a:schemeClr val="tx1"/>
                        </a:solidFill>
                        <a:latin typeface="Comic Sans MS" panose="030F0702030302020204" pitchFamily="66" charset="0"/>
                      </a:endParaRPr>
                    </a:p>
                    <a:p>
                      <a:r>
                        <a:rPr lang="en-GB" sz="1600" b="1" i="0" baseline="0" dirty="0">
                          <a:solidFill>
                            <a:srgbClr val="FF0000"/>
                          </a:solidFill>
                          <a:latin typeface="Comic Sans MS" panose="030F0702030302020204" pitchFamily="66" charset="0"/>
                        </a:rPr>
                        <a:t>Red Pen: </a:t>
                      </a:r>
                      <a:r>
                        <a:rPr lang="en-GB" sz="1600" b="0" i="0" baseline="0" dirty="0">
                          <a:solidFill>
                            <a:srgbClr val="FF0000"/>
                          </a:solidFill>
                          <a:latin typeface="Comic Sans MS" panose="030F0702030302020204" pitchFamily="66" charset="0"/>
                        </a:rPr>
                        <a:t>underline the present tense of </a:t>
                      </a:r>
                      <a:r>
                        <a:rPr lang="en-GB" sz="1600" b="0" i="1" baseline="0" dirty="0">
                          <a:solidFill>
                            <a:srgbClr val="FF0000"/>
                          </a:solidFill>
                          <a:latin typeface="Comic Sans MS" panose="030F0702030302020204" pitchFamily="66" charset="0"/>
                        </a:rPr>
                        <a:t>have</a:t>
                      </a:r>
                      <a:r>
                        <a:rPr lang="en-GB" sz="1600" b="0" i="0" baseline="0" dirty="0">
                          <a:solidFill>
                            <a:srgbClr val="FF0000"/>
                          </a:solidFill>
                          <a:latin typeface="Comic Sans MS" panose="030F0702030302020204" pitchFamily="66" charset="0"/>
                        </a:rPr>
                        <a:t> and the past tense verb in your writing to show you have written in the present perfect tense.</a:t>
                      </a:r>
                    </a:p>
                    <a:p>
                      <a:endParaRPr lang="en-GB" sz="1600" b="0" i="0" baseline="0" dirty="0">
                        <a:solidFill>
                          <a:srgbClr val="FF0000"/>
                        </a:solidFill>
                        <a:latin typeface="Comic Sans MS" panose="030F0702030302020204" pitchFamily="66" charset="0"/>
                      </a:endParaRPr>
                    </a:p>
                    <a:p>
                      <a:r>
                        <a:rPr lang="en-GB" sz="1600" b="0" i="0" baseline="0" dirty="0">
                          <a:solidFill>
                            <a:srgbClr val="FF0000"/>
                          </a:solidFill>
                          <a:latin typeface="Comic Sans MS" panose="030F0702030302020204" pitchFamily="66" charset="0"/>
                        </a:rPr>
                        <a:t>Have you written in the present perfect tense consistently?</a:t>
                      </a:r>
                      <a:endParaRPr lang="en-GB" sz="1600" b="0" i="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1" i="0" dirty="0">
                          <a:solidFill>
                            <a:srgbClr val="7030A0"/>
                          </a:solidFill>
                          <a:latin typeface="Comic Sans MS" panose="030F0702030302020204" pitchFamily="66" charset="0"/>
                        </a:rPr>
                        <a:t>With CT</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Write a paragraph describing</a:t>
                      </a:r>
                      <a:r>
                        <a:rPr lang="en-GB" sz="1600" b="0" i="0" baseline="0" dirty="0">
                          <a:solidFill>
                            <a:schemeClr val="tx1"/>
                          </a:solidFill>
                          <a:latin typeface="Comic Sans MS" panose="030F0702030302020204" pitchFamily="66" charset="0"/>
                        </a:rPr>
                        <a:t> the rainforest destruction that you have seen and that continues to take place using the present perfect tense.</a:t>
                      </a:r>
                    </a:p>
                    <a:p>
                      <a:endParaRPr lang="en-GB" sz="1600" b="0" i="0" baseline="0" dirty="0">
                        <a:solidFill>
                          <a:schemeClr val="tx1"/>
                        </a:solidFill>
                        <a:latin typeface="Comic Sans MS" panose="030F0702030302020204" pitchFamily="66" charset="0"/>
                      </a:endParaRPr>
                    </a:p>
                    <a:p>
                      <a:r>
                        <a:rPr lang="en-GB" sz="1600" b="0" i="0" baseline="0" dirty="0">
                          <a:solidFill>
                            <a:schemeClr val="tx1"/>
                          </a:solidFill>
                          <a:latin typeface="Comic Sans MS" panose="030F0702030302020204" pitchFamily="66" charset="0"/>
                        </a:rPr>
                        <a:t>Make sure you are using expanded noun phrases, similes and metaphors to describe.</a:t>
                      </a:r>
                      <a:endParaRPr lang="en-GB" sz="1600" b="0" i="0" dirty="0">
                        <a:solidFill>
                          <a:schemeClr val="tx1"/>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p>
                      <a:r>
                        <a:rPr lang="en-GB" sz="1600" b="1" i="0" baseline="0" dirty="0">
                          <a:solidFill>
                            <a:srgbClr val="FF0000"/>
                          </a:solidFill>
                          <a:latin typeface="Comic Sans MS" panose="030F0702030302020204" pitchFamily="66" charset="0"/>
                        </a:rPr>
                        <a:t>Red Pen: </a:t>
                      </a:r>
                      <a:r>
                        <a:rPr lang="en-GB" sz="1600" b="0" i="0" baseline="0" dirty="0">
                          <a:solidFill>
                            <a:srgbClr val="FF0000"/>
                          </a:solidFill>
                          <a:latin typeface="Comic Sans MS" panose="030F0702030302020204" pitchFamily="66" charset="0"/>
                        </a:rPr>
                        <a:t>underline the present tense of </a:t>
                      </a:r>
                      <a:r>
                        <a:rPr lang="en-GB" sz="1600" b="0" i="1" baseline="0" dirty="0">
                          <a:solidFill>
                            <a:srgbClr val="FF0000"/>
                          </a:solidFill>
                          <a:latin typeface="Comic Sans MS" panose="030F0702030302020204" pitchFamily="66" charset="0"/>
                        </a:rPr>
                        <a:t>have</a:t>
                      </a:r>
                      <a:r>
                        <a:rPr lang="en-GB" sz="1600" b="0" i="0" baseline="0" dirty="0">
                          <a:solidFill>
                            <a:srgbClr val="FF0000"/>
                          </a:solidFill>
                          <a:latin typeface="Comic Sans MS" panose="030F0702030302020204" pitchFamily="66" charset="0"/>
                        </a:rPr>
                        <a:t> and the past tense verb in your writing to show you have written in the present perfect tense.</a:t>
                      </a:r>
                    </a:p>
                    <a:p>
                      <a:endParaRPr lang="en-GB" sz="1600" b="0" i="0" baseline="0" dirty="0">
                        <a:solidFill>
                          <a:srgbClr val="FF0000"/>
                        </a:solidFill>
                        <a:latin typeface="Comic Sans MS" panose="030F0702030302020204" pitchFamily="66" charset="0"/>
                      </a:endParaRPr>
                    </a:p>
                    <a:p>
                      <a:r>
                        <a:rPr lang="en-GB" sz="1600" b="0" i="0" baseline="0" dirty="0">
                          <a:solidFill>
                            <a:srgbClr val="FF0000"/>
                          </a:solidFill>
                          <a:latin typeface="Comic Sans MS" panose="030F0702030302020204" pitchFamily="66" charset="0"/>
                        </a:rPr>
                        <a:t>Have you written in the present perfect tense consistently?</a:t>
                      </a:r>
                      <a:endParaRPr lang="en-GB" sz="1600" b="0" i="0" dirty="0">
                        <a:solidFill>
                          <a:srgbClr val="FF0000"/>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1" i="0" dirty="0">
                          <a:solidFill>
                            <a:srgbClr val="0070C0"/>
                          </a:solidFill>
                          <a:latin typeface="Comic Sans MS" panose="030F0702030302020204" pitchFamily="66" charset="0"/>
                        </a:rPr>
                        <a:t>With LSA</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Write a paragraph describing</a:t>
                      </a:r>
                      <a:r>
                        <a:rPr lang="en-GB" sz="1600" b="0" i="0" baseline="0" dirty="0">
                          <a:solidFill>
                            <a:schemeClr val="tx1"/>
                          </a:solidFill>
                          <a:latin typeface="Comic Sans MS" panose="030F0702030302020204" pitchFamily="66" charset="0"/>
                        </a:rPr>
                        <a:t> the rainforest destruction that you have seen and that continues to take place using the present perfect tense.</a:t>
                      </a:r>
                    </a:p>
                    <a:p>
                      <a:endParaRPr lang="en-GB" sz="1600" b="0" i="0" baseline="0" dirty="0">
                        <a:solidFill>
                          <a:schemeClr val="tx1"/>
                        </a:solidFill>
                        <a:latin typeface="Comic Sans MS" panose="030F0702030302020204" pitchFamily="66" charset="0"/>
                      </a:endParaRPr>
                    </a:p>
                    <a:p>
                      <a:r>
                        <a:rPr lang="en-GB" sz="1600" b="0" i="0" baseline="0" dirty="0">
                          <a:solidFill>
                            <a:schemeClr val="tx1"/>
                          </a:solidFill>
                          <a:latin typeface="Comic Sans MS" panose="030F0702030302020204" pitchFamily="66" charset="0"/>
                        </a:rPr>
                        <a:t>Think about the different types of sentence you could use.</a:t>
                      </a:r>
                    </a:p>
                    <a:p>
                      <a:endParaRPr lang="en-GB" sz="1600" b="0" i="0" baseline="0" dirty="0">
                        <a:solidFill>
                          <a:schemeClr val="tx1"/>
                        </a:solidFill>
                        <a:latin typeface="Comic Sans MS" panose="030F0702030302020204" pitchFamily="66" charset="0"/>
                      </a:endParaRPr>
                    </a:p>
                    <a:p>
                      <a:endParaRPr lang="en-GB" sz="1600" b="0" i="0" baseline="0" dirty="0">
                        <a:solidFill>
                          <a:schemeClr val="tx1"/>
                        </a:solidFill>
                        <a:latin typeface="Comic Sans MS" panose="030F0702030302020204" pitchFamily="66" charset="0"/>
                      </a:endParaRPr>
                    </a:p>
                    <a:p>
                      <a:r>
                        <a:rPr lang="en-GB" sz="1600" b="1" i="0" baseline="0" dirty="0">
                          <a:solidFill>
                            <a:srgbClr val="FF0000"/>
                          </a:solidFill>
                          <a:latin typeface="Comic Sans MS" panose="030F0702030302020204" pitchFamily="66" charset="0"/>
                        </a:rPr>
                        <a:t>Red Pen: </a:t>
                      </a:r>
                      <a:r>
                        <a:rPr lang="en-GB" sz="1600" b="0" i="0" baseline="0" dirty="0">
                          <a:solidFill>
                            <a:srgbClr val="FF0000"/>
                          </a:solidFill>
                          <a:latin typeface="Comic Sans MS" panose="030F0702030302020204" pitchFamily="66" charset="0"/>
                        </a:rPr>
                        <a:t>underline the present tense of </a:t>
                      </a:r>
                      <a:r>
                        <a:rPr lang="en-GB" sz="1600" b="0" i="1" baseline="0" dirty="0">
                          <a:solidFill>
                            <a:srgbClr val="FF0000"/>
                          </a:solidFill>
                          <a:latin typeface="Comic Sans MS" panose="030F0702030302020204" pitchFamily="66" charset="0"/>
                        </a:rPr>
                        <a:t>have</a:t>
                      </a:r>
                      <a:r>
                        <a:rPr lang="en-GB" sz="1600" b="0" i="0" baseline="0" dirty="0">
                          <a:solidFill>
                            <a:srgbClr val="FF0000"/>
                          </a:solidFill>
                          <a:latin typeface="Comic Sans MS" panose="030F0702030302020204" pitchFamily="66" charset="0"/>
                        </a:rPr>
                        <a:t> and the past tense verb in your writing to show you have written in the present perfect tense.</a:t>
                      </a:r>
                    </a:p>
                    <a:p>
                      <a:endParaRPr lang="en-GB" sz="1600" b="0" i="0" baseline="0" dirty="0">
                        <a:solidFill>
                          <a:srgbClr val="FF0000"/>
                        </a:solidFill>
                        <a:latin typeface="Comic Sans MS" panose="030F0702030302020204" pitchFamily="66" charset="0"/>
                      </a:endParaRPr>
                    </a:p>
                    <a:p>
                      <a:r>
                        <a:rPr lang="en-GB" sz="1600" b="0" i="0" baseline="0" dirty="0">
                          <a:solidFill>
                            <a:srgbClr val="FF0000"/>
                          </a:solidFill>
                          <a:latin typeface="Comic Sans MS" panose="030F0702030302020204" pitchFamily="66" charset="0"/>
                        </a:rPr>
                        <a:t>Have you written in the present perfect tense consistently?</a:t>
                      </a:r>
                      <a:endParaRPr lang="en-GB" sz="1600" b="0" i="0" baseline="0" dirty="0">
                        <a:solidFill>
                          <a:schemeClr val="tx1"/>
                        </a:solidFill>
                        <a:latin typeface="Comic Sans MS" panose="030F0702030302020204" pitchFamily="66" charset="0"/>
                      </a:endParaRPr>
                    </a:p>
                    <a:p>
                      <a:endParaRPr lang="en-GB" sz="1600" b="0" i="0" dirty="0">
                        <a:solidFill>
                          <a:schemeClr val="tx1"/>
                        </a:solidFill>
                        <a:latin typeface="Comic Sans MS" panose="030F0702030302020204" pitchFamily="66" charset="0"/>
                      </a:endParaRPr>
                    </a:p>
                    <a:p>
                      <a:endParaRPr lang="en-GB" sz="1600" b="0" i="0" kern="1200" baseline="0" dirty="0">
                        <a:solidFill>
                          <a:srgbClr val="FF0000"/>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3799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404534"/>
            <a:ext cx="8359603" cy="1646302"/>
          </a:xfrm>
        </p:spPr>
        <p:txBody>
          <a:bodyPr/>
          <a:lstStyle/>
          <a:p>
            <a:r>
              <a:rPr lang="en-GB" sz="4400" dirty="0" smtClean="0">
                <a:latin typeface="Comic Sans MS" panose="030F0702030302020204" pitchFamily="66" charset="0"/>
              </a:rPr>
              <a:t>Wednesday 26 January 2022</a:t>
            </a:r>
            <a:endParaRPr lang="en-GB" sz="44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a:latin typeface="Comic Sans MS" panose="030F0702030302020204" pitchFamily="66" charset="0"/>
              </a:rPr>
              <a:t>LO: </a:t>
            </a:r>
            <a:r>
              <a:rPr lang="en-GB" sz="2800" dirty="0" smtClean="0">
                <a:latin typeface="Comic Sans MS" panose="030F0702030302020204" pitchFamily="66" charset="0"/>
              </a:rPr>
              <a:t>To </a:t>
            </a:r>
            <a:r>
              <a:rPr lang="en-GB" sz="2800" dirty="0">
                <a:latin typeface="Comic Sans MS" panose="030F0702030302020204" pitchFamily="66" charset="0"/>
              </a:rPr>
              <a:t>organise writing appropriately</a:t>
            </a:r>
          </a:p>
          <a:p>
            <a:r>
              <a:rPr lang="en-GB" sz="2800" dirty="0">
                <a:latin typeface="Comic Sans MS" panose="030F0702030302020204" pitchFamily="66" charset="0"/>
              </a:rPr>
              <a:t>C: Warning Story</a:t>
            </a:r>
          </a:p>
        </p:txBody>
      </p:sp>
    </p:spTree>
    <p:extLst>
      <p:ext uri="{BB962C8B-B14F-4D97-AF65-F5344CB8AC3E}">
        <p14:creationId xmlns:p14="http://schemas.microsoft.com/office/powerpoint/2010/main" val="3003747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87782" y="2339584"/>
            <a:ext cx="6096000" cy="4401205"/>
          </a:xfrm>
          <a:prstGeom prst="rect">
            <a:avLst/>
          </a:prstGeom>
        </p:spPr>
        <p:txBody>
          <a:bodyPr>
            <a:spAutoFit/>
          </a:bodyPr>
          <a:lstStyle/>
          <a:p>
            <a:pPr algn="ctr">
              <a:lnSpc>
                <a:spcPct val="200000"/>
              </a:lnSpc>
              <a:spcAft>
                <a:spcPts val="0"/>
              </a:spcAft>
            </a:pPr>
            <a:r>
              <a:rPr lang="en-GB" sz="2800" dirty="0">
                <a:latin typeface="Comic Sans MS" panose="030F0702030302020204" pitchFamily="66" charset="0"/>
                <a:ea typeface="Calibri" panose="020F0502020204030204" pitchFamily="34" charset="0"/>
                <a:cs typeface="Times New Roman" panose="02020603050405020304" pitchFamily="18" charset="0"/>
              </a:rPr>
              <a:t>musician</a:t>
            </a:r>
          </a:p>
          <a:p>
            <a:pPr algn="ctr">
              <a:lnSpc>
                <a:spcPct val="200000"/>
              </a:lnSpc>
              <a:spcAft>
                <a:spcPts val="0"/>
              </a:spcAft>
            </a:pPr>
            <a:r>
              <a:rPr lang="en-GB" sz="2800" dirty="0">
                <a:latin typeface="Comic Sans MS" panose="030F0702030302020204" pitchFamily="66" charset="0"/>
                <a:ea typeface="Calibri" panose="020F0502020204030204" pitchFamily="34" charset="0"/>
                <a:cs typeface="Times New Roman" panose="02020603050405020304" pitchFamily="18" charset="0"/>
              </a:rPr>
              <a:t>politician</a:t>
            </a:r>
          </a:p>
          <a:p>
            <a:pPr algn="ctr">
              <a:lnSpc>
                <a:spcPct val="200000"/>
              </a:lnSpc>
              <a:spcAft>
                <a:spcPts val="0"/>
              </a:spcAft>
            </a:pPr>
            <a:r>
              <a:rPr lang="en-GB" sz="2800" dirty="0">
                <a:latin typeface="Comic Sans MS" panose="030F0702030302020204" pitchFamily="66" charset="0"/>
                <a:ea typeface="Calibri" panose="020F0502020204030204" pitchFamily="34" charset="0"/>
                <a:cs typeface="Times New Roman" panose="02020603050405020304" pitchFamily="18" charset="0"/>
              </a:rPr>
              <a:t>electrician</a:t>
            </a:r>
          </a:p>
          <a:p>
            <a:pPr algn="ctr">
              <a:lnSpc>
                <a:spcPct val="200000"/>
              </a:lnSpc>
              <a:spcAft>
                <a:spcPts val="0"/>
              </a:spcAft>
            </a:pPr>
            <a:r>
              <a:rPr lang="en-GB" sz="2800" dirty="0">
                <a:latin typeface="Comic Sans MS" panose="030F0702030302020204" pitchFamily="66" charset="0"/>
                <a:ea typeface="Calibri" panose="020F0502020204030204" pitchFamily="34" charset="0"/>
                <a:cs typeface="Times New Roman" panose="02020603050405020304" pitchFamily="18" charset="0"/>
              </a:rPr>
              <a:t>magician</a:t>
            </a:r>
          </a:p>
          <a:p>
            <a:pPr algn="ctr">
              <a:lnSpc>
                <a:spcPct val="200000"/>
              </a:lnSpc>
              <a:spcAft>
                <a:spcPts val="0"/>
              </a:spcAft>
            </a:pPr>
            <a:endParaRPr lang="en-GB" sz="28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3" name="Rectangle 2"/>
          <p:cNvSpPr/>
          <p:nvPr/>
        </p:nvSpPr>
        <p:spPr>
          <a:xfrm>
            <a:off x="979055" y="602781"/>
            <a:ext cx="10058399" cy="2185214"/>
          </a:xfrm>
          <a:prstGeom prst="rect">
            <a:avLst/>
          </a:prstGeom>
        </p:spPr>
        <p:txBody>
          <a:bodyPr wrap="square">
            <a:spAutoFit/>
          </a:bodyPr>
          <a:lstStyle/>
          <a:p>
            <a:pPr algn="ctr"/>
            <a:r>
              <a:rPr lang="en-GB" sz="4000" u="sng" dirty="0">
                <a:solidFill>
                  <a:schemeClr val="accent4">
                    <a:lumMod val="75000"/>
                  </a:schemeClr>
                </a:solidFill>
                <a:latin typeface="Comic Sans MS" panose="030F0702030302020204" pitchFamily="66" charset="0"/>
              </a:rPr>
              <a:t>Starter- </a:t>
            </a:r>
            <a:r>
              <a:rPr lang="en-GB" sz="4000" u="sng" dirty="0" smtClean="0">
                <a:solidFill>
                  <a:schemeClr val="accent4">
                    <a:lumMod val="75000"/>
                  </a:schemeClr>
                </a:solidFill>
                <a:latin typeface="Comic Sans MS" panose="030F0702030302020204" pitchFamily="66" charset="0"/>
              </a:rPr>
              <a:t>Spelling ‘</a:t>
            </a:r>
            <a:r>
              <a:rPr lang="en-GB" sz="4000" u="sng" dirty="0" err="1" smtClean="0">
                <a:solidFill>
                  <a:schemeClr val="accent4">
                    <a:lumMod val="75000"/>
                  </a:schemeClr>
                </a:solidFill>
                <a:latin typeface="Comic Sans MS" panose="030F0702030302020204" pitchFamily="66" charset="0"/>
              </a:rPr>
              <a:t>cian</a:t>
            </a:r>
            <a:r>
              <a:rPr lang="en-GB" sz="4000" u="sng" dirty="0" smtClean="0">
                <a:solidFill>
                  <a:schemeClr val="accent4">
                    <a:lumMod val="75000"/>
                  </a:schemeClr>
                </a:solidFill>
                <a:latin typeface="Comic Sans MS" panose="030F0702030302020204" pitchFamily="66" charset="0"/>
              </a:rPr>
              <a:t>’</a:t>
            </a:r>
          </a:p>
          <a:p>
            <a:r>
              <a:rPr lang="en-GB" sz="2800" u="sng" dirty="0" smtClean="0">
                <a:solidFill>
                  <a:schemeClr val="accent4">
                    <a:lumMod val="75000"/>
                  </a:schemeClr>
                </a:solidFill>
                <a:latin typeface="Comic Sans MS" panose="030F0702030302020204" pitchFamily="66" charset="0"/>
              </a:rPr>
              <a:t>Write each word on your whiteboard. Look, cover, write it again then check that you have spelled it correctly. </a:t>
            </a:r>
            <a:r>
              <a:rPr lang="en-GB" sz="4000" u="sng" dirty="0">
                <a:solidFill>
                  <a:schemeClr val="accent1">
                    <a:lumMod val="75000"/>
                  </a:schemeClr>
                </a:solidFill>
                <a:latin typeface="Comic Sans MS" panose="030F0702030302020204" pitchFamily="66" charset="0"/>
              </a:rPr>
              <a:t/>
            </a:r>
            <a:br>
              <a:rPr lang="en-GB" sz="4000" u="sng" dirty="0">
                <a:solidFill>
                  <a:schemeClr val="accent1">
                    <a:lumMod val="75000"/>
                  </a:schemeClr>
                </a:solidFill>
                <a:latin typeface="Comic Sans MS" panose="030F0702030302020204" pitchFamily="66" charset="0"/>
              </a:rPr>
            </a:br>
            <a:endParaRPr lang="en-GB" sz="4000" dirty="0">
              <a:solidFill>
                <a:schemeClr val="accent1">
                  <a:lumMod val="75000"/>
                </a:schemeClr>
              </a:solidFill>
            </a:endParaRPr>
          </a:p>
        </p:txBody>
      </p:sp>
    </p:spTree>
    <p:extLst>
      <p:ext uri="{BB962C8B-B14F-4D97-AF65-F5344CB8AC3E}">
        <p14:creationId xmlns:p14="http://schemas.microsoft.com/office/powerpoint/2010/main" val="6601920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8243" y="5221053"/>
            <a:ext cx="8596668" cy="672528"/>
          </a:xfrm>
        </p:spPr>
        <p:txBody>
          <a:bodyPr>
            <a:normAutofit/>
          </a:bodyPr>
          <a:lstStyle/>
          <a:p>
            <a:r>
              <a:rPr lang="en-GB" sz="2800" dirty="0">
                <a:latin typeface="Comic Sans MS" panose="030F0702030302020204" pitchFamily="66" charset="0"/>
              </a:rPr>
              <a:t>What does this word mean?</a:t>
            </a:r>
          </a:p>
        </p:txBody>
      </p:sp>
      <p:sp>
        <p:nvSpPr>
          <p:cNvPr id="2" name="TextBox 1"/>
          <p:cNvSpPr txBox="1"/>
          <p:nvPr/>
        </p:nvSpPr>
        <p:spPr>
          <a:xfrm>
            <a:off x="2678545" y="2613891"/>
            <a:ext cx="7879311" cy="923330"/>
          </a:xfrm>
          <a:prstGeom prst="rect">
            <a:avLst/>
          </a:prstGeom>
          <a:noFill/>
        </p:spPr>
        <p:txBody>
          <a:bodyPr wrap="square" rtlCol="0">
            <a:spAutoFit/>
          </a:bodyPr>
          <a:lstStyle/>
          <a:p>
            <a:r>
              <a:rPr lang="en-GB" sz="5400" dirty="0" smtClean="0">
                <a:solidFill>
                  <a:srgbClr val="FF0000"/>
                </a:solidFill>
                <a:latin typeface="Comic Sans MS" panose="030F0702030302020204" pitchFamily="66" charset="0"/>
              </a:rPr>
              <a:t>Time adverbial</a:t>
            </a:r>
            <a:endParaRPr lang="en-GB" sz="5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995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28316" y="694047"/>
            <a:ext cx="10129211" cy="5743698"/>
          </a:xfrm>
        </p:spPr>
        <p:txBody>
          <a:bodyPr>
            <a:normAutofit lnSpcReduction="10000"/>
          </a:bodyPr>
          <a:lstStyle/>
          <a:p>
            <a:pPr marL="0" indent="0" algn="ctr">
              <a:buNone/>
            </a:pPr>
            <a:r>
              <a:rPr lang="en-GB" sz="4300" b="1" u="sng" dirty="0">
                <a:solidFill>
                  <a:schemeClr val="accent3">
                    <a:lumMod val="60000"/>
                    <a:lumOff val="40000"/>
                  </a:schemeClr>
                </a:solidFill>
                <a:latin typeface="Comic Sans MS" panose="030F0702030302020204" pitchFamily="66" charset="0"/>
              </a:rPr>
              <a:t>Adverbs of </a:t>
            </a:r>
            <a:r>
              <a:rPr lang="en-GB" sz="4300" b="1" u="sng" dirty="0" smtClean="0">
                <a:solidFill>
                  <a:schemeClr val="accent3">
                    <a:lumMod val="60000"/>
                    <a:lumOff val="40000"/>
                  </a:schemeClr>
                </a:solidFill>
                <a:latin typeface="Comic Sans MS" panose="030F0702030302020204" pitchFamily="66" charset="0"/>
              </a:rPr>
              <a:t>Time</a:t>
            </a:r>
          </a:p>
          <a:p>
            <a:pPr marL="0" indent="0" algn="ctr">
              <a:buNone/>
            </a:pPr>
            <a:endParaRPr lang="en-GB" sz="3500" b="1" u="sng" dirty="0">
              <a:solidFill>
                <a:schemeClr val="accent3">
                  <a:lumMod val="60000"/>
                  <a:lumOff val="40000"/>
                </a:schemeClr>
              </a:solidFill>
              <a:latin typeface="Comic Sans MS" panose="030F0702030302020204" pitchFamily="66" charset="0"/>
            </a:endParaRPr>
          </a:p>
          <a:p>
            <a:pPr marL="0" indent="0">
              <a:buNone/>
            </a:pPr>
            <a:r>
              <a:rPr lang="en-GB" sz="3000" u="sng" dirty="0">
                <a:latin typeface="Comic Sans MS" panose="030F0702030302020204" pitchFamily="66" charset="0"/>
              </a:rPr>
              <a:t>What is an adverb of time?</a:t>
            </a:r>
          </a:p>
          <a:p>
            <a:pPr marL="0" indent="0">
              <a:buNone/>
            </a:pPr>
            <a:r>
              <a:rPr lang="en-GB" sz="3000" dirty="0">
                <a:latin typeface="Comic Sans MS" panose="030F0702030302020204" pitchFamily="66" charset="0"/>
              </a:rPr>
              <a:t>Adverbs that change or qualify the meaning of a sentence by telling us when things happen are defined as adverbs of time.</a:t>
            </a:r>
          </a:p>
          <a:p>
            <a:pPr marL="0" indent="0">
              <a:buNone/>
            </a:pPr>
            <a:r>
              <a:rPr lang="en-GB" sz="3000" dirty="0">
                <a:latin typeface="Comic Sans MS" panose="030F0702030302020204" pitchFamily="66" charset="0"/>
              </a:rPr>
              <a:t>An adverb of time is just what you might expect it to be – a word that describes </a:t>
            </a:r>
            <a:r>
              <a:rPr lang="en-GB" sz="3000" b="1" dirty="0">
                <a:solidFill>
                  <a:srgbClr val="00B050"/>
                </a:solidFill>
                <a:latin typeface="Comic Sans MS" panose="030F0702030302020204" pitchFamily="66" charset="0"/>
              </a:rPr>
              <a:t>when, for how long, or how often a certain action happened. </a:t>
            </a:r>
            <a:r>
              <a:rPr lang="en-GB" sz="3000" dirty="0">
                <a:latin typeface="Comic Sans MS" panose="030F0702030302020204" pitchFamily="66" charset="0"/>
              </a:rPr>
              <a:t>You will notice that many adverbs of time are the same as adverbs of frequency.</a:t>
            </a:r>
          </a:p>
          <a:p>
            <a:pPr marL="0" indent="0">
              <a:buNone/>
            </a:pPr>
            <a:endParaRPr lang="en-GB" sz="2800" dirty="0">
              <a:latin typeface="Comic Sans MS" panose="030F0702030302020204" pitchFamily="66" charset="0"/>
            </a:endParaRPr>
          </a:p>
        </p:txBody>
      </p:sp>
    </p:spTree>
    <p:extLst>
      <p:ext uri="{BB962C8B-B14F-4D97-AF65-F5344CB8AC3E}">
        <p14:creationId xmlns:p14="http://schemas.microsoft.com/office/powerpoint/2010/main" val="16125872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Time </a:t>
            </a:r>
            <a:r>
              <a:rPr lang="en-GB" sz="4400" b="1" dirty="0" smtClean="0">
                <a:latin typeface="Comic Sans MS" panose="030F0702030302020204" pitchFamily="66" charset="0"/>
              </a:rPr>
              <a:t>Adverbial</a:t>
            </a:r>
            <a:endParaRPr lang="en-GB" sz="4400" b="1" dirty="0">
              <a:latin typeface="Comic Sans MS" panose="030F0702030302020204" pitchFamily="66" charset="0"/>
            </a:endParaRPr>
          </a:p>
        </p:txBody>
      </p:sp>
      <p:sp>
        <p:nvSpPr>
          <p:cNvPr id="3" name="Content Placeholder 2"/>
          <p:cNvSpPr>
            <a:spLocks noGrp="1"/>
          </p:cNvSpPr>
          <p:nvPr>
            <p:ph idx="1"/>
          </p:nvPr>
        </p:nvSpPr>
        <p:spPr>
          <a:xfrm>
            <a:off x="422031" y="1930401"/>
            <a:ext cx="6710289" cy="2458720"/>
          </a:xfrm>
          <a:solidFill>
            <a:srgbClr val="023838"/>
          </a:solidFill>
        </p:spPr>
        <p:txBody>
          <a:bodyPr>
            <a:normAutofit/>
          </a:bodyPr>
          <a:lstStyle/>
          <a:p>
            <a:r>
              <a:rPr lang="en-GB" sz="2800" dirty="0" smtClean="0">
                <a:solidFill>
                  <a:srgbClr val="00B0F0"/>
                </a:solidFill>
                <a:latin typeface="Comic Sans MS" panose="030F0702030302020204" pitchFamily="66" charset="0"/>
              </a:rPr>
              <a:t>A</a:t>
            </a:r>
            <a:r>
              <a:rPr lang="en-GB" sz="2800" dirty="0">
                <a:solidFill>
                  <a:srgbClr val="00B0F0"/>
                </a:solidFill>
                <a:latin typeface="Comic Sans MS" panose="030F0702030302020204" pitchFamily="66" charset="0"/>
              </a:rPr>
              <a:t> </a:t>
            </a:r>
            <a:r>
              <a:rPr lang="en-GB" sz="2800" dirty="0" smtClean="0">
                <a:solidFill>
                  <a:srgbClr val="00B0F0"/>
                </a:solidFill>
                <a:latin typeface="Comic Sans MS" panose="030F0702030302020204" pitchFamily="66" charset="0"/>
              </a:rPr>
              <a:t>time adverbial</a:t>
            </a:r>
            <a:r>
              <a:rPr lang="en-GB" sz="2800" dirty="0">
                <a:solidFill>
                  <a:srgbClr val="00B0F0"/>
                </a:solidFill>
                <a:latin typeface="Comic Sans MS" panose="030F0702030302020204" pitchFamily="66" charset="0"/>
              </a:rPr>
              <a:t> is a word or phrase which refers to the time in a sentence and tells the reader when an action is happening.</a:t>
            </a:r>
          </a:p>
        </p:txBody>
      </p:sp>
    </p:spTree>
    <p:extLst>
      <p:ext uri="{BB962C8B-B14F-4D97-AF65-F5344CB8AC3E}">
        <p14:creationId xmlns:p14="http://schemas.microsoft.com/office/powerpoint/2010/main" val="18109433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7168" y="164707"/>
            <a:ext cx="8596668" cy="3880773"/>
          </a:xfrm>
        </p:spPr>
        <p:txBody>
          <a:bodyPr>
            <a:normAutofit/>
          </a:bodyPr>
          <a:lstStyle/>
          <a:p>
            <a:r>
              <a:rPr lang="en-GB" sz="2800" dirty="0">
                <a:latin typeface="Comic Sans MS" panose="030F0702030302020204" pitchFamily="66" charset="0"/>
              </a:rPr>
              <a:t>What sentences can you think of for your story that use </a:t>
            </a:r>
            <a:r>
              <a:rPr lang="en-GB" sz="2800" dirty="0" smtClean="0">
                <a:latin typeface="Comic Sans MS" panose="030F0702030302020204" pitchFamily="66" charset="0"/>
              </a:rPr>
              <a:t>time adverbials</a:t>
            </a:r>
            <a:r>
              <a:rPr lang="en-GB" sz="2800" dirty="0" smtClean="0">
                <a:latin typeface="Comic Sans MS" panose="030F0702030302020204" pitchFamily="66" charset="0"/>
              </a:rPr>
              <a:t>?</a:t>
            </a:r>
            <a:endParaRPr lang="en-GB" sz="2800" dirty="0">
              <a:latin typeface="Comic Sans MS" panose="030F0702030302020204" pitchFamily="66" charset="0"/>
            </a:endParaRPr>
          </a:p>
        </p:txBody>
      </p:sp>
      <p:pic>
        <p:nvPicPr>
          <p:cNvPr id="6"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581" y="2659086"/>
            <a:ext cx="3168194" cy="248194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5750068" y="816008"/>
            <a:ext cx="2627313" cy="5732573"/>
          </a:xfrm>
          <a:prstGeom prst="rect">
            <a:avLst/>
          </a:prstGeom>
        </p:spPr>
      </p:pic>
      <p:pic>
        <p:nvPicPr>
          <p:cNvPr id="5" name="Picture 4"/>
          <p:cNvPicPr>
            <a:picLocks noChangeAspect="1"/>
          </p:cNvPicPr>
          <p:nvPr/>
        </p:nvPicPr>
        <p:blipFill>
          <a:blip r:embed="rId4"/>
          <a:stretch>
            <a:fillRect/>
          </a:stretch>
        </p:blipFill>
        <p:spPr>
          <a:xfrm>
            <a:off x="8675976" y="582277"/>
            <a:ext cx="2364871" cy="6200036"/>
          </a:xfrm>
          <a:prstGeom prst="rect">
            <a:avLst/>
          </a:prstGeom>
        </p:spPr>
      </p:pic>
    </p:spTree>
    <p:extLst>
      <p:ext uri="{BB962C8B-B14F-4D97-AF65-F5344CB8AC3E}">
        <p14:creationId xmlns:p14="http://schemas.microsoft.com/office/powerpoint/2010/main" val="36600250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305407" y="369455"/>
            <a:ext cx="8596668" cy="1320800"/>
          </a:xfrm>
        </p:spPr>
        <p:txBody>
          <a:bodyPr>
            <a:normAutofit/>
          </a:bodyPr>
          <a:lstStyle/>
          <a:p>
            <a:r>
              <a:rPr lang="en-GB" sz="4400" b="1" dirty="0" smtClean="0">
                <a:solidFill>
                  <a:srgbClr val="00B0F0"/>
                </a:solidFill>
                <a:latin typeface="Comic Sans MS" panose="030F0702030302020204" pitchFamily="66" charset="0"/>
              </a:rPr>
              <a:t>Conjunctions </a:t>
            </a:r>
            <a:r>
              <a:rPr lang="en-GB" sz="4400" b="1" dirty="0">
                <a:solidFill>
                  <a:srgbClr val="00B0F0"/>
                </a:solidFill>
                <a:latin typeface="Comic Sans MS" panose="030F0702030302020204" pitchFamily="66" charset="0"/>
              </a:rPr>
              <a:t>to shift attention</a:t>
            </a:r>
          </a:p>
        </p:txBody>
      </p:sp>
      <p:pic>
        <p:nvPicPr>
          <p:cNvPr id="4" name="Content Placeholder 3"/>
          <p:cNvPicPr>
            <a:picLocks noGrp="1" noChangeAspect="1"/>
          </p:cNvPicPr>
          <p:nvPr>
            <p:ph idx="1"/>
          </p:nvPr>
        </p:nvPicPr>
        <p:blipFill>
          <a:blip r:embed="rId3"/>
          <a:stretch>
            <a:fillRect/>
          </a:stretch>
        </p:blipFill>
        <p:spPr>
          <a:xfrm>
            <a:off x="631845" y="1375495"/>
            <a:ext cx="9408810" cy="5203633"/>
          </a:xfrm>
          <a:prstGeom prst="rect">
            <a:avLst/>
          </a:prstGeom>
        </p:spPr>
      </p:pic>
    </p:spTree>
    <p:extLst>
      <p:ext uri="{BB962C8B-B14F-4D97-AF65-F5344CB8AC3E}">
        <p14:creationId xmlns:p14="http://schemas.microsoft.com/office/powerpoint/2010/main" val="5231136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86053" y="1541437"/>
            <a:ext cx="6122839" cy="1320800"/>
          </a:xfrm>
        </p:spPr>
        <p:txBody>
          <a:bodyPr>
            <a:normAutofit fontScale="90000"/>
          </a:bodyPr>
          <a:lstStyle/>
          <a:p>
            <a:pPr algn="ctr"/>
            <a:r>
              <a:rPr lang="en-GB" dirty="0">
                <a:solidFill>
                  <a:srgbClr val="0070C0"/>
                </a:solidFill>
                <a:latin typeface="Comic Sans MS" panose="030F0702030302020204" pitchFamily="66" charset="0"/>
              </a:rPr>
              <a:t>Meanwhile</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At that very moment</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Whereas</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While this was happening  </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In the meantime</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At the same time</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Before long</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On the other hand</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While</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However</a:t>
            </a:r>
          </a:p>
        </p:txBody>
      </p:sp>
      <p:sp>
        <p:nvSpPr>
          <p:cNvPr id="3" name="Content Placeholder 2"/>
          <p:cNvSpPr>
            <a:spLocks noGrp="1"/>
          </p:cNvSpPr>
          <p:nvPr>
            <p:ph idx="1"/>
          </p:nvPr>
        </p:nvSpPr>
        <p:spPr>
          <a:xfrm>
            <a:off x="255303" y="261451"/>
            <a:ext cx="8596668" cy="3880773"/>
          </a:xfrm>
        </p:spPr>
        <p:txBody>
          <a:bodyPr>
            <a:normAutofit/>
          </a:bodyPr>
          <a:lstStyle/>
          <a:p>
            <a:r>
              <a:rPr lang="en-GB" sz="2800" dirty="0">
                <a:latin typeface="Comic Sans MS" panose="030F0702030302020204" pitchFamily="66" charset="0"/>
              </a:rPr>
              <a:t>What sentences can you think of for your story that use </a:t>
            </a:r>
            <a:r>
              <a:rPr lang="en-GB" sz="2800" dirty="0" smtClean="0">
                <a:latin typeface="Comic Sans MS" panose="030F0702030302020204" pitchFamily="66" charset="0"/>
              </a:rPr>
              <a:t>conjunctions </a:t>
            </a:r>
            <a:r>
              <a:rPr lang="en-GB" sz="2800" dirty="0">
                <a:latin typeface="Comic Sans MS" panose="030F0702030302020204" pitchFamily="66" charset="0"/>
              </a:rPr>
              <a:t>to shift attention?</a:t>
            </a:r>
          </a:p>
        </p:txBody>
      </p:sp>
      <p:pic>
        <p:nvPicPr>
          <p:cNvPr id="4"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581" y="2659086"/>
            <a:ext cx="3168194" cy="2481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23694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1320800"/>
          </a:xfrm>
        </p:spPr>
        <p:txBody>
          <a:bodyPr>
            <a:normAutofit/>
          </a:bodyPr>
          <a:lstStyle/>
          <a:p>
            <a:pPr algn="ctr"/>
            <a:r>
              <a:rPr lang="en-GB" sz="4400" b="1" dirty="0" smtClean="0">
                <a:solidFill>
                  <a:schemeClr val="bg1"/>
                </a:solidFill>
                <a:latin typeface="Comic Sans MS" panose="030F0702030302020204" pitchFamily="66" charset="0"/>
              </a:rPr>
              <a:t>Adverbials </a:t>
            </a:r>
            <a:r>
              <a:rPr lang="en-GB" sz="4400" b="1" dirty="0">
                <a:solidFill>
                  <a:schemeClr val="bg1"/>
                </a:solidFill>
                <a:latin typeface="Comic Sans MS" panose="030F0702030302020204" pitchFamily="66" charset="0"/>
              </a:rPr>
              <a:t>to add suspense</a:t>
            </a:r>
          </a:p>
        </p:txBody>
      </p:sp>
      <p:sp>
        <p:nvSpPr>
          <p:cNvPr id="3" name="Content Placeholder 2"/>
          <p:cNvSpPr>
            <a:spLocks noGrp="1"/>
          </p:cNvSpPr>
          <p:nvPr>
            <p:ph idx="1"/>
          </p:nvPr>
        </p:nvSpPr>
        <p:spPr>
          <a:xfrm>
            <a:off x="478302" y="4404386"/>
            <a:ext cx="8697226" cy="2453614"/>
          </a:xfrm>
        </p:spPr>
        <p:txBody>
          <a:bodyPr>
            <a:normAutofit/>
          </a:bodyPr>
          <a:lstStyle/>
          <a:p>
            <a:r>
              <a:rPr lang="en-US" sz="2800" dirty="0">
                <a:solidFill>
                  <a:schemeClr val="bg1"/>
                </a:solidFill>
                <a:latin typeface="Comic Sans MS" panose="030F0702030302020204" pitchFamily="66" charset="0"/>
              </a:rPr>
              <a:t>Suspense is a technique writers use to make the reader feel scared, anxious, excited, desperate to know what happens next.</a:t>
            </a:r>
          </a:p>
          <a:p>
            <a:r>
              <a:rPr lang="en-GB" sz="2800" dirty="0" smtClean="0">
                <a:solidFill>
                  <a:schemeClr val="bg1"/>
                </a:solidFill>
                <a:latin typeface="Comic Sans MS" panose="030F0702030302020204" pitchFamily="66" charset="0"/>
              </a:rPr>
              <a:t>An adverbial </a:t>
            </a:r>
            <a:r>
              <a:rPr lang="en-GB" sz="2800" dirty="0">
                <a:solidFill>
                  <a:schemeClr val="bg1"/>
                </a:solidFill>
                <a:latin typeface="Comic Sans MS" panose="030F0702030302020204" pitchFamily="66" charset="0"/>
              </a:rPr>
              <a:t>to add suspense is a word or phrase which makes the reader feel this way.</a:t>
            </a:r>
            <a:endParaRPr lang="en-US" sz="2800" i="1" dirty="0">
              <a:solidFill>
                <a:schemeClr val="bg1"/>
              </a:solidFill>
              <a:latin typeface="Comic Sans MS" panose="030F0702030302020204" pitchFamily="66" charset="0"/>
            </a:endParaRPr>
          </a:p>
          <a:p>
            <a:endParaRPr lang="en-GB" sz="28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18964938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740728" y="0"/>
            <a:ext cx="4535053" cy="6863214"/>
          </a:xfrm>
          <a:prstGeom prst="rect">
            <a:avLst/>
          </a:prstGeom>
        </p:spPr>
      </p:pic>
    </p:spTree>
    <p:extLst>
      <p:ext uri="{BB962C8B-B14F-4D97-AF65-F5344CB8AC3E}">
        <p14:creationId xmlns:p14="http://schemas.microsoft.com/office/powerpoint/2010/main" val="27024480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5494" y="1298511"/>
            <a:ext cx="6267503" cy="4444316"/>
          </a:xfrm>
        </p:spPr>
        <p:txBody>
          <a:bodyPr>
            <a:normAutofit fontScale="90000"/>
          </a:bodyPr>
          <a:lstStyle/>
          <a:p>
            <a:pPr algn="ctr"/>
            <a:r>
              <a:rPr lang="en-US" i="1" dirty="0">
                <a:solidFill>
                  <a:srgbClr val="0070C0"/>
                </a:solidFill>
                <a:latin typeface="Comic Sans MS" panose="030F0702030302020204" pitchFamily="66" charset="0"/>
              </a:rPr>
              <a:t>Suddenly</a:t>
            </a:r>
            <a:br>
              <a:rPr lang="en-US" i="1" dirty="0">
                <a:solidFill>
                  <a:srgbClr val="0070C0"/>
                </a:solidFill>
                <a:latin typeface="Comic Sans MS" panose="030F0702030302020204" pitchFamily="66" charset="0"/>
              </a:rPr>
            </a:br>
            <a:r>
              <a:rPr lang="en-US" i="1" dirty="0">
                <a:solidFill>
                  <a:srgbClr val="0070C0"/>
                </a:solidFill>
                <a:latin typeface="Comic Sans MS" panose="030F0702030302020204" pitchFamily="66" charset="0"/>
              </a:rPr>
              <a:t>Without warning</a:t>
            </a:r>
            <a:br>
              <a:rPr lang="en-US" i="1" dirty="0">
                <a:solidFill>
                  <a:srgbClr val="0070C0"/>
                </a:solidFill>
                <a:latin typeface="Comic Sans MS" panose="030F0702030302020204" pitchFamily="66" charset="0"/>
              </a:rPr>
            </a:br>
            <a:r>
              <a:rPr lang="en-US" i="1" dirty="0">
                <a:solidFill>
                  <a:srgbClr val="0070C0"/>
                </a:solidFill>
                <a:latin typeface="Comic Sans MS" panose="030F0702030302020204" pitchFamily="66" charset="0"/>
              </a:rPr>
              <a:t>At that moment</a:t>
            </a:r>
            <a:br>
              <a:rPr lang="en-US" i="1" dirty="0">
                <a:solidFill>
                  <a:srgbClr val="0070C0"/>
                </a:solidFill>
                <a:latin typeface="Comic Sans MS" panose="030F0702030302020204" pitchFamily="66" charset="0"/>
              </a:rPr>
            </a:br>
            <a:r>
              <a:rPr lang="en-US" i="1" dirty="0">
                <a:solidFill>
                  <a:srgbClr val="0070C0"/>
                </a:solidFill>
                <a:latin typeface="Comic Sans MS" panose="030F0702030302020204" pitchFamily="66" charset="0"/>
              </a:rPr>
              <a:t>Unfortunately</a:t>
            </a:r>
            <a:br>
              <a:rPr lang="en-US" i="1" dirty="0">
                <a:solidFill>
                  <a:srgbClr val="0070C0"/>
                </a:solidFill>
                <a:latin typeface="Comic Sans MS" panose="030F0702030302020204" pitchFamily="66" charset="0"/>
              </a:rPr>
            </a:br>
            <a:r>
              <a:rPr lang="en-US" i="1" dirty="0">
                <a:solidFill>
                  <a:srgbClr val="0070C0"/>
                </a:solidFill>
                <a:latin typeface="Comic Sans MS" panose="030F0702030302020204" pitchFamily="66" charset="0"/>
              </a:rPr>
              <a:t>In an instant</a:t>
            </a:r>
            <a:br>
              <a:rPr lang="en-US" i="1" dirty="0">
                <a:solidFill>
                  <a:srgbClr val="0070C0"/>
                </a:solidFill>
                <a:latin typeface="Comic Sans MS" panose="030F0702030302020204" pitchFamily="66" charset="0"/>
              </a:rPr>
            </a:br>
            <a:r>
              <a:rPr lang="en-US" i="1" dirty="0">
                <a:solidFill>
                  <a:srgbClr val="0070C0"/>
                </a:solidFill>
                <a:latin typeface="Comic Sans MS" panose="030F0702030302020204" pitchFamily="66" charset="0"/>
              </a:rPr>
              <a:t>Out of the blue</a:t>
            </a:r>
            <a:br>
              <a:rPr lang="en-US" i="1" dirty="0">
                <a:solidFill>
                  <a:srgbClr val="0070C0"/>
                </a:solidFill>
                <a:latin typeface="Comic Sans MS" panose="030F0702030302020204" pitchFamily="66" charset="0"/>
              </a:rPr>
            </a:br>
            <a:r>
              <a:rPr lang="en-US" i="1" dirty="0">
                <a:solidFill>
                  <a:srgbClr val="0070C0"/>
                </a:solidFill>
                <a:latin typeface="Comic Sans MS" panose="030F0702030302020204" pitchFamily="66" charset="0"/>
              </a:rPr>
              <a:t>In a flash</a:t>
            </a:r>
            <a:br>
              <a:rPr lang="en-US" i="1" dirty="0">
                <a:solidFill>
                  <a:srgbClr val="0070C0"/>
                </a:solidFill>
                <a:latin typeface="Comic Sans MS" panose="030F0702030302020204" pitchFamily="66" charset="0"/>
              </a:rPr>
            </a:br>
            <a:r>
              <a:rPr lang="en-US" i="1" dirty="0">
                <a:solidFill>
                  <a:srgbClr val="0070C0"/>
                </a:solidFill>
                <a:latin typeface="Comic Sans MS" panose="030F0702030302020204" pitchFamily="66" charset="0"/>
              </a:rPr>
              <a:t>Out of nowhere</a:t>
            </a:r>
            <a:br>
              <a:rPr lang="en-US" i="1" dirty="0">
                <a:solidFill>
                  <a:srgbClr val="0070C0"/>
                </a:solidFill>
                <a:latin typeface="Comic Sans MS" panose="030F0702030302020204" pitchFamily="66" charset="0"/>
              </a:rPr>
            </a:br>
            <a:r>
              <a:rPr lang="en-US" i="1" dirty="0">
                <a:solidFill>
                  <a:srgbClr val="0070C0"/>
                </a:solidFill>
                <a:latin typeface="Comic Sans MS" panose="030F0702030302020204" pitchFamily="66" charset="0"/>
              </a:rPr>
              <a:t>Unexpectedly</a:t>
            </a:r>
            <a:br>
              <a:rPr lang="en-US" i="1" dirty="0">
                <a:solidFill>
                  <a:srgbClr val="0070C0"/>
                </a:solidFill>
                <a:latin typeface="Comic Sans MS" panose="030F0702030302020204" pitchFamily="66" charset="0"/>
              </a:rPr>
            </a:br>
            <a:r>
              <a:rPr lang="en-US" i="1" dirty="0">
                <a:solidFill>
                  <a:srgbClr val="0070C0"/>
                </a:solidFill>
                <a:latin typeface="Comic Sans MS" panose="030F0702030302020204" pitchFamily="66" charset="0"/>
              </a:rPr>
              <a:t>All of a sudden</a:t>
            </a:r>
            <a:br>
              <a:rPr lang="en-US" i="1" dirty="0">
                <a:solidFill>
                  <a:srgbClr val="0070C0"/>
                </a:solidFill>
                <a:latin typeface="Comic Sans MS" panose="030F0702030302020204" pitchFamily="66" charset="0"/>
              </a:rPr>
            </a:br>
            <a:r>
              <a:rPr lang="en-US" i="1" dirty="0">
                <a:solidFill>
                  <a:srgbClr val="0070C0"/>
                </a:solidFill>
                <a:latin typeface="Comic Sans MS" panose="030F0702030302020204" pitchFamily="66" charset="0"/>
              </a:rPr>
              <a:t>Out of the corner of his eye</a:t>
            </a:r>
            <a:endParaRPr lang="en-GB" dirty="0">
              <a:solidFill>
                <a:srgbClr val="0070C0"/>
              </a:solidFill>
              <a:latin typeface="Comic Sans MS" panose="030F0702030302020204" pitchFamily="66" charset="0"/>
            </a:endParaRPr>
          </a:p>
        </p:txBody>
      </p:sp>
      <p:sp>
        <p:nvSpPr>
          <p:cNvPr id="3" name="Content Placeholder 2"/>
          <p:cNvSpPr>
            <a:spLocks noGrp="1"/>
          </p:cNvSpPr>
          <p:nvPr>
            <p:ph idx="1"/>
          </p:nvPr>
        </p:nvSpPr>
        <p:spPr>
          <a:xfrm>
            <a:off x="296814" y="345857"/>
            <a:ext cx="8596668" cy="3880773"/>
          </a:xfrm>
        </p:spPr>
        <p:txBody>
          <a:bodyPr>
            <a:normAutofit/>
          </a:bodyPr>
          <a:lstStyle/>
          <a:p>
            <a:r>
              <a:rPr lang="en-GB" sz="2800" dirty="0">
                <a:latin typeface="Comic Sans MS" panose="030F0702030302020204" pitchFamily="66" charset="0"/>
              </a:rPr>
              <a:t>What sentences can you think of for your story that use </a:t>
            </a:r>
            <a:r>
              <a:rPr lang="en-GB" sz="2800" dirty="0" smtClean="0">
                <a:latin typeface="Comic Sans MS" panose="030F0702030302020204" pitchFamily="66" charset="0"/>
              </a:rPr>
              <a:t>adverbials</a:t>
            </a:r>
            <a:r>
              <a:rPr lang="en-GB" sz="2800" dirty="0" smtClean="0">
                <a:latin typeface="Comic Sans MS" panose="030F0702030302020204" pitchFamily="66" charset="0"/>
              </a:rPr>
              <a:t> </a:t>
            </a:r>
            <a:r>
              <a:rPr lang="en-GB" sz="2800" dirty="0">
                <a:latin typeface="Comic Sans MS" panose="030F0702030302020204" pitchFamily="66" charset="0"/>
              </a:rPr>
              <a:t>to add suspense?</a:t>
            </a:r>
          </a:p>
        </p:txBody>
      </p:sp>
      <p:pic>
        <p:nvPicPr>
          <p:cNvPr id="4"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814" y="2504342"/>
            <a:ext cx="3168194" cy="2481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3190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606149" cy="984738"/>
          </a:xfrm>
        </p:spPr>
        <p:txBody>
          <a:bodyPr>
            <a:noAutofit/>
          </a:bodyPr>
          <a:lstStyle/>
          <a:p>
            <a:pPr algn="ctr"/>
            <a:r>
              <a:rPr lang="en-GB" sz="4400" b="1" dirty="0" smtClean="0">
                <a:solidFill>
                  <a:srgbClr val="FFFF00"/>
                </a:solidFill>
                <a:latin typeface="Comic Sans MS" panose="030F0702030302020204" pitchFamily="66" charset="0"/>
              </a:rPr>
              <a:t>Adverbials </a:t>
            </a:r>
            <a:r>
              <a:rPr lang="en-GB" sz="4400" b="1" dirty="0">
                <a:solidFill>
                  <a:srgbClr val="FFFF00"/>
                </a:solidFill>
                <a:latin typeface="Comic Sans MS" panose="030F0702030302020204" pitchFamily="66" charset="0"/>
              </a:rPr>
              <a:t>to change the setting</a:t>
            </a:r>
          </a:p>
        </p:txBody>
      </p:sp>
      <p:sp>
        <p:nvSpPr>
          <p:cNvPr id="3" name="Content Placeholder 2"/>
          <p:cNvSpPr>
            <a:spLocks noGrp="1"/>
          </p:cNvSpPr>
          <p:nvPr>
            <p:ph idx="1"/>
          </p:nvPr>
        </p:nvSpPr>
        <p:spPr>
          <a:xfrm>
            <a:off x="381913" y="5374570"/>
            <a:ext cx="8596668" cy="1483430"/>
          </a:xfrm>
        </p:spPr>
        <p:txBody>
          <a:bodyPr>
            <a:normAutofit/>
          </a:bodyPr>
          <a:lstStyle/>
          <a:p>
            <a:pPr algn="ctr"/>
            <a:r>
              <a:rPr lang="en-GB" sz="2800" b="1" dirty="0" smtClean="0">
                <a:solidFill>
                  <a:srgbClr val="FFFF00"/>
                </a:solidFill>
                <a:latin typeface="Comic Sans MS" panose="030F0702030302020204" pitchFamily="66" charset="0"/>
              </a:rPr>
              <a:t>An adverbial to </a:t>
            </a:r>
            <a:r>
              <a:rPr lang="en-GB" sz="2800" b="1" dirty="0">
                <a:solidFill>
                  <a:srgbClr val="FFFF00"/>
                </a:solidFill>
                <a:latin typeface="Comic Sans MS" panose="030F0702030302020204" pitchFamily="66" charset="0"/>
              </a:rPr>
              <a:t>change the setting is a word or phrase which changes the reader’s focus to another setting or location. </a:t>
            </a:r>
            <a:endParaRPr lang="en-US" sz="2800" b="1" i="1" dirty="0">
              <a:solidFill>
                <a:srgbClr val="FFFF00"/>
              </a:solidFill>
              <a:latin typeface="Comic Sans MS" panose="030F0702030302020204" pitchFamily="66" charset="0"/>
            </a:endParaRPr>
          </a:p>
        </p:txBody>
      </p:sp>
    </p:spTree>
    <p:extLst>
      <p:ext uri="{BB962C8B-B14F-4D97-AF65-F5344CB8AC3E}">
        <p14:creationId xmlns:p14="http://schemas.microsoft.com/office/powerpoint/2010/main" val="7775012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2384" y="1830353"/>
            <a:ext cx="8596668" cy="1320800"/>
          </a:xfrm>
        </p:spPr>
        <p:txBody>
          <a:bodyPr>
            <a:normAutofit fontScale="90000"/>
          </a:bodyPr>
          <a:lstStyle/>
          <a:p>
            <a:pPr algn="ctr"/>
            <a:r>
              <a:rPr lang="en-GB" dirty="0">
                <a:solidFill>
                  <a:srgbClr val="0070C0"/>
                </a:solidFill>
                <a:latin typeface="Comic Sans MS" panose="030F0702030302020204" pitchFamily="66" charset="0"/>
              </a:rPr>
              <a:t>On the other side of…</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Back at…</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In the middle of the…</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In the distance…</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Nearby…</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Beyond the…</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Next to…</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Under the…</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
            </a:r>
            <a:br>
              <a:rPr lang="en-GB" dirty="0">
                <a:solidFill>
                  <a:srgbClr val="0070C0"/>
                </a:solidFill>
                <a:latin typeface="Comic Sans MS" panose="030F0702030302020204" pitchFamily="66" charset="0"/>
              </a:rPr>
            </a:br>
            <a:endParaRPr lang="en-GB" dirty="0">
              <a:solidFill>
                <a:srgbClr val="0070C0"/>
              </a:solidFill>
              <a:latin typeface="Comic Sans MS" panose="030F0702030302020204" pitchFamily="66" charset="0"/>
            </a:endParaRPr>
          </a:p>
        </p:txBody>
      </p:sp>
      <p:sp>
        <p:nvSpPr>
          <p:cNvPr id="3" name="Content Placeholder 2"/>
          <p:cNvSpPr>
            <a:spLocks noGrp="1"/>
          </p:cNvSpPr>
          <p:nvPr>
            <p:ph idx="1"/>
          </p:nvPr>
        </p:nvSpPr>
        <p:spPr>
          <a:xfrm>
            <a:off x="226475" y="220202"/>
            <a:ext cx="8596668" cy="3880773"/>
          </a:xfrm>
        </p:spPr>
        <p:txBody>
          <a:bodyPr>
            <a:normAutofit/>
          </a:bodyPr>
          <a:lstStyle/>
          <a:p>
            <a:r>
              <a:rPr lang="en-GB" sz="2800" dirty="0">
                <a:latin typeface="Comic Sans MS" panose="030F0702030302020204" pitchFamily="66" charset="0"/>
              </a:rPr>
              <a:t>What sentences can you think of for your story that use </a:t>
            </a:r>
            <a:r>
              <a:rPr lang="en-GB" sz="2800" dirty="0" smtClean="0">
                <a:latin typeface="Comic Sans MS" panose="030F0702030302020204" pitchFamily="66" charset="0"/>
              </a:rPr>
              <a:t>adverbials</a:t>
            </a:r>
            <a:r>
              <a:rPr lang="en-GB" sz="2800" dirty="0" smtClean="0">
                <a:latin typeface="Comic Sans MS" panose="030F0702030302020204" pitchFamily="66" charset="0"/>
              </a:rPr>
              <a:t> </a:t>
            </a:r>
            <a:r>
              <a:rPr lang="en-GB" sz="2800" dirty="0">
                <a:latin typeface="Comic Sans MS" panose="030F0702030302020204" pitchFamily="66" charset="0"/>
              </a:rPr>
              <a:t>to change the setting?</a:t>
            </a:r>
          </a:p>
        </p:txBody>
      </p:sp>
      <p:pic>
        <p:nvPicPr>
          <p:cNvPr id="4"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475" y="2490753"/>
            <a:ext cx="3168194" cy="2481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39559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3383677731"/>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600" b="1" i="0" dirty="0">
                          <a:solidFill>
                            <a:srgbClr val="0070C0"/>
                          </a:solidFill>
                          <a:latin typeface="Comic Sans MS" panose="030F0702030302020204" pitchFamily="66" charset="0"/>
                        </a:rPr>
                        <a:t>With LSA</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On your sheet – write at least 2 sentences in each column for</a:t>
                      </a:r>
                      <a:r>
                        <a:rPr lang="en-GB" sz="1600" b="0" i="0" baseline="0" dirty="0">
                          <a:solidFill>
                            <a:schemeClr val="tx1"/>
                          </a:solidFill>
                          <a:latin typeface="Comic Sans MS" panose="030F0702030302020204" pitchFamily="66" charset="0"/>
                        </a:rPr>
                        <a:t> your story which use </a:t>
                      </a:r>
                      <a:r>
                        <a:rPr lang="en-GB" sz="1600" b="0" i="0" baseline="0" dirty="0" smtClean="0">
                          <a:solidFill>
                            <a:schemeClr val="tx1"/>
                          </a:solidFill>
                          <a:latin typeface="Comic Sans MS" panose="030F0702030302020204" pitchFamily="66" charset="0"/>
                        </a:rPr>
                        <a:t>the adverbials we </a:t>
                      </a:r>
                      <a:r>
                        <a:rPr lang="en-GB" sz="1600" b="0" i="0" baseline="0" dirty="0">
                          <a:solidFill>
                            <a:schemeClr val="tx1"/>
                          </a:solidFill>
                          <a:latin typeface="Comic Sans MS" panose="030F0702030302020204" pitchFamily="66" charset="0"/>
                        </a:rPr>
                        <a:t>have  learned about today.</a:t>
                      </a:r>
                    </a:p>
                    <a:p>
                      <a:endParaRPr lang="en-GB" sz="1600" b="0" i="0" baseline="0" dirty="0">
                        <a:solidFill>
                          <a:srgbClr val="FF0000"/>
                        </a:solidFill>
                        <a:latin typeface="Comic Sans MS" panose="030F0702030302020204" pitchFamily="66" charset="0"/>
                      </a:endParaRPr>
                    </a:p>
                    <a:p>
                      <a:r>
                        <a:rPr lang="en-GB" sz="1600" b="1" i="0" baseline="0" dirty="0">
                          <a:solidFill>
                            <a:srgbClr val="FF0000"/>
                          </a:solidFill>
                          <a:latin typeface="Comic Sans MS" panose="030F0702030302020204" pitchFamily="66" charset="0"/>
                        </a:rPr>
                        <a:t>Red Pen: </a:t>
                      </a:r>
                      <a:r>
                        <a:rPr lang="en-GB" sz="1600" b="0" i="0" baseline="0" dirty="0">
                          <a:solidFill>
                            <a:srgbClr val="FF0000"/>
                          </a:solidFill>
                          <a:latin typeface="Comic Sans MS" panose="030F0702030302020204" pitchFamily="66" charset="0"/>
                        </a:rPr>
                        <a:t>Add any more </a:t>
                      </a:r>
                      <a:r>
                        <a:rPr lang="en-GB" sz="1600" b="0" i="0" baseline="0" dirty="0" smtClean="0">
                          <a:solidFill>
                            <a:srgbClr val="FF0000"/>
                          </a:solidFill>
                          <a:latin typeface="Comic Sans MS" panose="030F0702030302020204" pitchFamily="66" charset="0"/>
                        </a:rPr>
                        <a:t>adverbials </a:t>
                      </a:r>
                      <a:r>
                        <a:rPr lang="en-GB" sz="1600" b="0" i="0" baseline="0" dirty="0">
                          <a:solidFill>
                            <a:srgbClr val="FF0000"/>
                          </a:solidFill>
                          <a:latin typeface="Comic Sans MS" panose="030F0702030302020204" pitchFamily="66" charset="0"/>
                        </a:rPr>
                        <a:t>you have learned to your columns that you could use in your writing next week.</a:t>
                      </a:r>
                      <a:endParaRPr lang="en-GB" sz="1600" b="0" i="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1" i="0" dirty="0">
                          <a:solidFill>
                            <a:srgbClr val="7030A0"/>
                          </a:solidFill>
                          <a:latin typeface="Comic Sans MS" panose="030F0702030302020204" pitchFamily="66" charset="0"/>
                        </a:rPr>
                        <a:t>With CT</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On your sheet – write at least 2 sentences in each column for</a:t>
                      </a:r>
                      <a:r>
                        <a:rPr lang="en-GB" sz="1600" b="0" i="0" baseline="0" dirty="0">
                          <a:solidFill>
                            <a:schemeClr val="tx1"/>
                          </a:solidFill>
                          <a:latin typeface="Comic Sans MS" panose="030F0702030302020204" pitchFamily="66" charset="0"/>
                        </a:rPr>
                        <a:t> your story which use the </a:t>
                      </a:r>
                      <a:r>
                        <a:rPr lang="en-GB" sz="1600" b="0" i="0" baseline="0" dirty="0" smtClean="0">
                          <a:solidFill>
                            <a:schemeClr val="tx1"/>
                          </a:solidFill>
                          <a:latin typeface="Comic Sans MS" panose="030F0702030302020204" pitchFamily="66" charset="0"/>
                        </a:rPr>
                        <a:t>adverbials we </a:t>
                      </a:r>
                      <a:r>
                        <a:rPr lang="en-GB" sz="1600" b="0" i="0" baseline="0" dirty="0">
                          <a:solidFill>
                            <a:schemeClr val="tx1"/>
                          </a:solidFill>
                          <a:latin typeface="Comic Sans MS" panose="030F0702030302020204" pitchFamily="66" charset="0"/>
                        </a:rPr>
                        <a:t>have  learned about today.</a:t>
                      </a:r>
                    </a:p>
                    <a:p>
                      <a:endParaRPr lang="en-GB" sz="1600" b="0" i="0" baseline="0" dirty="0">
                        <a:solidFill>
                          <a:srgbClr val="FF0000"/>
                        </a:solidFill>
                        <a:latin typeface="Comic Sans MS" panose="030F0702030302020204" pitchFamily="66" charset="0"/>
                      </a:endParaRPr>
                    </a:p>
                    <a:p>
                      <a:r>
                        <a:rPr lang="en-GB" sz="1600" b="1" i="0" baseline="0" dirty="0">
                          <a:solidFill>
                            <a:srgbClr val="FF0000"/>
                          </a:solidFill>
                          <a:latin typeface="Comic Sans MS" panose="030F0702030302020204" pitchFamily="66" charset="0"/>
                        </a:rPr>
                        <a:t>Red Pen: </a:t>
                      </a:r>
                      <a:r>
                        <a:rPr lang="en-GB" sz="1600" b="0" i="0" baseline="0" dirty="0">
                          <a:solidFill>
                            <a:srgbClr val="FF0000"/>
                          </a:solidFill>
                          <a:latin typeface="Comic Sans MS" panose="030F0702030302020204" pitchFamily="66" charset="0"/>
                        </a:rPr>
                        <a:t>Add any more </a:t>
                      </a:r>
                      <a:r>
                        <a:rPr lang="en-GB" sz="1600" b="0" i="0" baseline="0" dirty="0" smtClean="0">
                          <a:solidFill>
                            <a:srgbClr val="FF0000"/>
                          </a:solidFill>
                          <a:latin typeface="Comic Sans MS" panose="030F0702030302020204" pitchFamily="66" charset="0"/>
                        </a:rPr>
                        <a:t>adverbials </a:t>
                      </a:r>
                      <a:r>
                        <a:rPr lang="en-GB" sz="1600" b="0" i="0" baseline="0" dirty="0">
                          <a:solidFill>
                            <a:srgbClr val="FF0000"/>
                          </a:solidFill>
                          <a:latin typeface="Comic Sans MS" panose="030F0702030302020204" pitchFamily="66" charset="0"/>
                        </a:rPr>
                        <a:t>you have learned to your columns that you could use in your writing next week.</a:t>
                      </a:r>
                      <a:endParaRPr lang="en-GB" sz="1600" b="0" i="0" dirty="0">
                        <a:solidFill>
                          <a:srgbClr val="FF0000"/>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600" b="0" i="0" dirty="0">
                        <a:solidFill>
                          <a:schemeClr val="tx1"/>
                        </a:solidFill>
                        <a:latin typeface="Comic Sans MS" panose="030F0702030302020204" pitchFamily="66" charset="0"/>
                      </a:endParaRP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On your sheet – write at least 2 sentences in each column for</a:t>
                      </a:r>
                      <a:r>
                        <a:rPr lang="en-GB" sz="1600" b="0" i="0" baseline="0" dirty="0">
                          <a:solidFill>
                            <a:schemeClr val="tx1"/>
                          </a:solidFill>
                          <a:latin typeface="Comic Sans MS" panose="030F0702030302020204" pitchFamily="66" charset="0"/>
                        </a:rPr>
                        <a:t> your story which use the </a:t>
                      </a:r>
                      <a:r>
                        <a:rPr lang="en-GB" sz="1600" b="0" i="0" baseline="0" dirty="0" smtClean="0">
                          <a:solidFill>
                            <a:schemeClr val="tx1"/>
                          </a:solidFill>
                          <a:latin typeface="Comic Sans MS" panose="030F0702030302020204" pitchFamily="66" charset="0"/>
                        </a:rPr>
                        <a:t>adverbials </a:t>
                      </a:r>
                      <a:r>
                        <a:rPr lang="en-GB" sz="1600" b="0" i="0" baseline="0" dirty="0">
                          <a:solidFill>
                            <a:schemeClr val="tx1"/>
                          </a:solidFill>
                          <a:latin typeface="Comic Sans MS" panose="030F0702030302020204" pitchFamily="66" charset="0"/>
                        </a:rPr>
                        <a:t>we have  learned about today.</a:t>
                      </a:r>
                    </a:p>
                    <a:p>
                      <a:endParaRPr lang="en-GB" sz="1600" b="0" i="0" baseline="0" dirty="0">
                        <a:solidFill>
                          <a:srgbClr val="FF0000"/>
                        </a:solidFill>
                        <a:latin typeface="Comic Sans MS" panose="030F0702030302020204" pitchFamily="66" charset="0"/>
                      </a:endParaRPr>
                    </a:p>
                    <a:p>
                      <a:r>
                        <a:rPr lang="en-GB" sz="1600" b="1" i="0" baseline="0" dirty="0">
                          <a:solidFill>
                            <a:srgbClr val="FF0000"/>
                          </a:solidFill>
                          <a:latin typeface="Comic Sans MS" panose="030F0702030302020204" pitchFamily="66" charset="0"/>
                        </a:rPr>
                        <a:t>Red Pen: </a:t>
                      </a:r>
                      <a:r>
                        <a:rPr lang="en-GB" sz="1600" b="0" i="0" baseline="0" dirty="0">
                          <a:solidFill>
                            <a:srgbClr val="FF0000"/>
                          </a:solidFill>
                          <a:latin typeface="Comic Sans MS" panose="030F0702030302020204" pitchFamily="66" charset="0"/>
                        </a:rPr>
                        <a:t>Add any more </a:t>
                      </a:r>
                      <a:r>
                        <a:rPr lang="en-GB" sz="1600" b="0" i="0" baseline="0" dirty="0" smtClean="0">
                          <a:solidFill>
                            <a:srgbClr val="FF0000"/>
                          </a:solidFill>
                          <a:latin typeface="Comic Sans MS" panose="030F0702030302020204" pitchFamily="66" charset="0"/>
                        </a:rPr>
                        <a:t>adverbials you </a:t>
                      </a:r>
                      <a:r>
                        <a:rPr lang="en-GB" sz="1600" b="0" i="0" baseline="0" dirty="0">
                          <a:solidFill>
                            <a:srgbClr val="FF0000"/>
                          </a:solidFill>
                          <a:latin typeface="Comic Sans MS" panose="030F0702030302020204" pitchFamily="66" charset="0"/>
                        </a:rPr>
                        <a:t>have learned to your columns that you could use in your writing next week.</a:t>
                      </a:r>
                      <a:endParaRPr lang="en-GB" sz="1600" b="0" i="0" dirty="0">
                        <a:solidFill>
                          <a:srgbClr val="FF0000"/>
                        </a:solidFill>
                        <a:latin typeface="Comic Sans MS" panose="030F0702030302020204" pitchFamily="66" charset="0"/>
                      </a:endParaRPr>
                    </a:p>
                    <a:p>
                      <a:endParaRPr lang="en-GB" sz="1600" b="0" i="0" kern="1200" baseline="0" dirty="0">
                        <a:solidFill>
                          <a:srgbClr val="FF0000"/>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5228070" y="4304665"/>
            <a:ext cx="1735859" cy="2447404"/>
          </a:xfrm>
          <a:prstGeom prst="rect">
            <a:avLst/>
          </a:prstGeom>
        </p:spPr>
      </p:pic>
      <p:pic>
        <p:nvPicPr>
          <p:cNvPr id="8" name="Picture 7"/>
          <p:cNvPicPr>
            <a:picLocks noChangeAspect="1"/>
          </p:cNvPicPr>
          <p:nvPr/>
        </p:nvPicPr>
        <p:blipFill>
          <a:blip r:embed="rId3"/>
          <a:stretch>
            <a:fillRect/>
          </a:stretch>
        </p:blipFill>
        <p:spPr>
          <a:xfrm>
            <a:off x="1039379" y="4304665"/>
            <a:ext cx="1735859" cy="2447404"/>
          </a:xfrm>
          <a:prstGeom prst="rect">
            <a:avLst/>
          </a:prstGeom>
        </p:spPr>
      </p:pic>
      <p:pic>
        <p:nvPicPr>
          <p:cNvPr id="9" name="Picture 8"/>
          <p:cNvPicPr>
            <a:picLocks noChangeAspect="1"/>
          </p:cNvPicPr>
          <p:nvPr/>
        </p:nvPicPr>
        <p:blipFill>
          <a:blip r:embed="rId3"/>
          <a:stretch>
            <a:fillRect/>
          </a:stretch>
        </p:blipFill>
        <p:spPr>
          <a:xfrm>
            <a:off x="9228406" y="4304665"/>
            <a:ext cx="1735859" cy="2447404"/>
          </a:xfrm>
          <a:prstGeom prst="rect">
            <a:avLst/>
          </a:prstGeom>
        </p:spPr>
      </p:pic>
    </p:spTree>
    <p:extLst>
      <p:ext uri="{BB962C8B-B14F-4D97-AF65-F5344CB8AC3E}">
        <p14:creationId xmlns:p14="http://schemas.microsoft.com/office/powerpoint/2010/main" val="17502342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404534"/>
            <a:ext cx="8359603" cy="1646302"/>
          </a:xfrm>
        </p:spPr>
        <p:txBody>
          <a:bodyPr/>
          <a:lstStyle/>
          <a:p>
            <a:r>
              <a:rPr lang="en-GB" sz="4400" dirty="0" smtClean="0">
                <a:latin typeface="Comic Sans MS" panose="030F0702030302020204" pitchFamily="66" charset="0"/>
              </a:rPr>
              <a:t>Thursday 27</a:t>
            </a:r>
            <a:r>
              <a:rPr lang="en-GB" sz="4400" baseline="30000" dirty="0" smtClean="0">
                <a:latin typeface="Comic Sans MS" panose="030F0702030302020204" pitchFamily="66" charset="0"/>
              </a:rPr>
              <a:t>th</a:t>
            </a:r>
            <a:r>
              <a:rPr lang="en-GB" sz="4400" dirty="0" smtClean="0">
                <a:latin typeface="Comic Sans MS" panose="030F0702030302020204" pitchFamily="66" charset="0"/>
              </a:rPr>
              <a:t> January 2022</a:t>
            </a:r>
            <a:endParaRPr lang="en-GB" sz="44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a:latin typeface="Comic Sans MS" panose="030F0702030302020204" pitchFamily="66" charset="0"/>
              </a:rPr>
              <a:t>LO: </a:t>
            </a:r>
            <a:r>
              <a:rPr lang="en-GB" sz="2800" dirty="0" smtClean="0">
                <a:latin typeface="Comic Sans MS" panose="030F0702030302020204" pitchFamily="66" charset="0"/>
              </a:rPr>
              <a:t>To </a:t>
            </a:r>
            <a:r>
              <a:rPr lang="en-GB" sz="2800" dirty="0">
                <a:latin typeface="Comic Sans MS" panose="030F0702030302020204" pitchFamily="66" charset="0"/>
              </a:rPr>
              <a:t>use sentences appropriately</a:t>
            </a:r>
          </a:p>
          <a:p>
            <a:r>
              <a:rPr lang="en-GB" sz="2800" dirty="0">
                <a:latin typeface="Comic Sans MS" panose="030F0702030302020204" pitchFamily="66" charset="0"/>
              </a:rPr>
              <a:t>C: Warning Story</a:t>
            </a:r>
          </a:p>
        </p:txBody>
      </p:sp>
    </p:spTree>
    <p:extLst>
      <p:ext uri="{BB962C8B-B14F-4D97-AF65-F5344CB8AC3E}">
        <p14:creationId xmlns:p14="http://schemas.microsoft.com/office/powerpoint/2010/main" val="4162895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Starter </a:t>
            </a:r>
          </a:p>
        </p:txBody>
      </p:sp>
      <p:sp>
        <p:nvSpPr>
          <p:cNvPr id="3" name="Content Placeholder 2"/>
          <p:cNvSpPr>
            <a:spLocks noGrp="1"/>
          </p:cNvSpPr>
          <p:nvPr>
            <p:ph idx="1"/>
          </p:nvPr>
        </p:nvSpPr>
        <p:spPr>
          <a:xfrm>
            <a:off x="677333" y="1690326"/>
            <a:ext cx="9119809" cy="3880773"/>
          </a:xfrm>
        </p:spPr>
        <p:txBody>
          <a:bodyPr>
            <a:noAutofit/>
          </a:bodyPr>
          <a:lstStyle/>
          <a:p>
            <a:r>
              <a:rPr lang="en-GB" sz="2200" i="1" dirty="0">
                <a:latin typeface="Comic Sans MS" panose="030F0702030302020204" pitchFamily="66" charset="0"/>
              </a:rPr>
              <a:t>Now Mitch, don’t go playing up by the pylon my Mum had warned me often enough. It’s dangerous. You’ll get yourself electrocuted. Did I listen? Of course I didn’t. Most days after school that was exactly where I went. </a:t>
            </a:r>
          </a:p>
          <a:p>
            <a:endParaRPr lang="en-GB" sz="2200" dirty="0">
              <a:latin typeface="Comic Sans MS" panose="030F0702030302020204" pitchFamily="66" charset="0"/>
            </a:endParaRPr>
          </a:p>
          <a:p>
            <a:r>
              <a:rPr lang="en-GB" sz="2200" i="1" dirty="0">
                <a:latin typeface="Comic Sans MS" panose="030F0702030302020204" pitchFamily="66" charset="0"/>
              </a:rPr>
              <a:t>Of course, Mum was furious. I’m not made of money she said, eyeing the state of my school clothes. Still, maybe a good wash will sort them out She glared at me suspiciously. So, a tree nearly hit you I nodded, avoiding her icy stare. You could have been killed Shamefaced, I nodded. She was right. She’d been right from the start.</a:t>
            </a:r>
          </a:p>
          <a:p>
            <a:endParaRPr lang="en-GB" sz="2200" dirty="0">
              <a:solidFill>
                <a:srgbClr val="0070C0"/>
              </a:solidFill>
              <a:latin typeface="Comic Sans MS" panose="030F0702030302020204" pitchFamily="66" charset="0"/>
            </a:endParaRPr>
          </a:p>
          <a:p>
            <a:r>
              <a:rPr lang="en-GB" sz="2200" dirty="0">
                <a:solidFill>
                  <a:srgbClr val="0070C0"/>
                </a:solidFill>
                <a:latin typeface="Comic Sans MS" panose="030F0702030302020204" pitchFamily="66" charset="0"/>
              </a:rPr>
              <a:t>What do you notice about these extracts?</a:t>
            </a:r>
          </a:p>
        </p:txBody>
      </p:sp>
    </p:spTree>
    <p:extLst>
      <p:ext uri="{BB962C8B-B14F-4D97-AF65-F5344CB8AC3E}">
        <p14:creationId xmlns:p14="http://schemas.microsoft.com/office/powerpoint/2010/main" val="7718566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5082" y="553858"/>
            <a:ext cx="8596668" cy="3880773"/>
          </a:xfrm>
        </p:spPr>
        <p:txBody>
          <a:bodyPr>
            <a:normAutofit/>
          </a:bodyPr>
          <a:lstStyle/>
          <a:p>
            <a:r>
              <a:rPr lang="en-GB" sz="2800" dirty="0">
                <a:latin typeface="Comic Sans MS" panose="030F0702030302020204" pitchFamily="66" charset="0"/>
              </a:rPr>
              <a:t>What do you know about direct speech and the punctuation we should use?</a:t>
            </a:r>
          </a:p>
        </p:txBody>
      </p:sp>
      <p:pic>
        <p:nvPicPr>
          <p:cNvPr id="1026"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2310" y="2194559"/>
            <a:ext cx="5162211" cy="4044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71187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68367"/>
            <a:ext cx="8596668" cy="1320800"/>
          </a:xfrm>
        </p:spPr>
        <p:txBody>
          <a:bodyPr>
            <a:normAutofit/>
          </a:bodyPr>
          <a:lstStyle/>
          <a:p>
            <a:r>
              <a:rPr lang="en-GB" sz="4400" dirty="0">
                <a:latin typeface="Comic Sans MS" panose="030F0702030302020204" pitchFamily="66" charset="0"/>
              </a:rPr>
              <a:t>Steps to Success!</a:t>
            </a:r>
          </a:p>
        </p:txBody>
      </p:sp>
      <p:sp>
        <p:nvSpPr>
          <p:cNvPr id="3" name="Content Placeholder 2"/>
          <p:cNvSpPr>
            <a:spLocks noGrp="1"/>
          </p:cNvSpPr>
          <p:nvPr>
            <p:ph idx="1"/>
          </p:nvPr>
        </p:nvSpPr>
        <p:spPr>
          <a:xfrm>
            <a:off x="677334" y="1240972"/>
            <a:ext cx="9655386" cy="5238204"/>
          </a:xfrm>
        </p:spPr>
        <p:txBody>
          <a:bodyPr>
            <a:noAutofit/>
          </a:bodyPr>
          <a:lstStyle/>
          <a:p>
            <a:r>
              <a:rPr lang="en-GB" sz="2400" dirty="0">
                <a:latin typeface="Comic Sans MS" panose="030F0702030302020204" pitchFamily="66" charset="0"/>
              </a:rPr>
              <a:t>1. Start by writing a 66 at the top of the line. </a:t>
            </a:r>
            <a:br>
              <a:rPr lang="en-GB" sz="2400" dirty="0">
                <a:latin typeface="Comic Sans MS" panose="030F0702030302020204" pitchFamily="66" charset="0"/>
              </a:rPr>
            </a:br>
            <a:r>
              <a:rPr lang="en-GB" sz="2400" i="1" dirty="0">
                <a:solidFill>
                  <a:srgbClr val="0070C0"/>
                </a:solidFill>
                <a:latin typeface="Comic Sans MS" panose="030F0702030302020204" pitchFamily="66" charset="0"/>
              </a:rPr>
              <a:t>“</a:t>
            </a:r>
          </a:p>
          <a:p>
            <a:r>
              <a:rPr lang="en-GB" sz="2400" dirty="0">
                <a:latin typeface="Comic Sans MS" panose="030F0702030302020204" pitchFamily="66" charset="0"/>
              </a:rPr>
              <a:t>2. Use a capital letter for your first word.</a:t>
            </a:r>
            <a:br>
              <a:rPr lang="en-GB" sz="2400" dirty="0">
                <a:latin typeface="Comic Sans MS" panose="030F0702030302020204" pitchFamily="66" charset="0"/>
              </a:rPr>
            </a:br>
            <a:r>
              <a:rPr lang="en-GB" sz="2400" i="1" dirty="0">
                <a:solidFill>
                  <a:srgbClr val="0070C0"/>
                </a:solidFill>
                <a:latin typeface="Comic Sans MS" panose="030F0702030302020204" pitchFamily="66" charset="0"/>
              </a:rPr>
              <a:t>“We</a:t>
            </a:r>
          </a:p>
          <a:p>
            <a:r>
              <a:rPr lang="en-GB" sz="2400" dirty="0">
                <a:latin typeface="Comic Sans MS" panose="030F0702030302020204" pitchFamily="66" charset="0"/>
              </a:rPr>
              <a:t>3. Write what is being said. </a:t>
            </a:r>
            <a:r>
              <a:rPr lang="en-GB" sz="2400" i="1" dirty="0">
                <a:solidFill>
                  <a:srgbClr val="0070C0"/>
                </a:solidFill>
                <a:latin typeface="Comic Sans MS" panose="030F0702030302020204" pitchFamily="66" charset="0"/>
              </a:rPr>
              <a:t/>
            </a:r>
            <a:br>
              <a:rPr lang="en-GB" sz="2400" i="1" dirty="0">
                <a:solidFill>
                  <a:srgbClr val="0070C0"/>
                </a:solidFill>
                <a:latin typeface="Comic Sans MS" panose="030F0702030302020204" pitchFamily="66" charset="0"/>
              </a:rPr>
            </a:br>
            <a:r>
              <a:rPr lang="en-GB" sz="2400" i="1" dirty="0">
                <a:solidFill>
                  <a:srgbClr val="0070C0"/>
                </a:solidFill>
                <a:latin typeface="Comic Sans MS" panose="030F0702030302020204" pitchFamily="66" charset="0"/>
              </a:rPr>
              <a:t>“We are writing speech today</a:t>
            </a:r>
          </a:p>
          <a:p>
            <a:r>
              <a:rPr lang="en-GB" sz="2400" dirty="0">
                <a:latin typeface="Comic Sans MS" panose="030F0702030302020204" pitchFamily="66" charset="0"/>
              </a:rPr>
              <a:t>4. finish the sentence with the correct punctuation. </a:t>
            </a:r>
            <a:r>
              <a:rPr lang="en-GB" sz="2400" i="1" dirty="0">
                <a:solidFill>
                  <a:srgbClr val="0070C0"/>
                </a:solidFill>
                <a:latin typeface="Comic Sans MS" panose="030F0702030302020204" pitchFamily="66" charset="0"/>
              </a:rPr>
              <a:t/>
            </a:r>
            <a:br>
              <a:rPr lang="en-GB" sz="2400" i="1" dirty="0">
                <a:solidFill>
                  <a:srgbClr val="0070C0"/>
                </a:solidFill>
                <a:latin typeface="Comic Sans MS" panose="030F0702030302020204" pitchFamily="66" charset="0"/>
              </a:rPr>
            </a:br>
            <a:r>
              <a:rPr lang="en-GB" sz="2400" i="1" dirty="0">
                <a:solidFill>
                  <a:srgbClr val="0070C0"/>
                </a:solidFill>
                <a:latin typeface="Comic Sans MS" panose="030F0702030302020204" pitchFamily="66" charset="0"/>
              </a:rPr>
              <a:t>“We are writing speech today!</a:t>
            </a:r>
          </a:p>
          <a:p>
            <a:r>
              <a:rPr lang="en-GB" sz="2400" dirty="0">
                <a:latin typeface="Comic Sans MS" panose="030F0702030302020204" pitchFamily="66" charset="0"/>
              </a:rPr>
              <a:t>5. Close the speech by writing a 99 at the top of the line.</a:t>
            </a:r>
            <a:r>
              <a:rPr lang="en-GB" sz="2400" i="1" dirty="0">
                <a:solidFill>
                  <a:srgbClr val="0070C0"/>
                </a:solidFill>
                <a:latin typeface="Comic Sans MS" panose="030F0702030302020204" pitchFamily="66" charset="0"/>
              </a:rPr>
              <a:t/>
            </a:r>
            <a:br>
              <a:rPr lang="en-GB" sz="2400" i="1" dirty="0">
                <a:solidFill>
                  <a:srgbClr val="0070C0"/>
                </a:solidFill>
                <a:latin typeface="Comic Sans MS" panose="030F0702030302020204" pitchFamily="66" charset="0"/>
              </a:rPr>
            </a:br>
            <a:r>
              <a:rPr lang="en-GB" sz="2400" i="1" dirty="0">
                <a:solidFill>
                  <a:srgbClr val="0070C0"/>
                </a:solidFill>
                <a:latin typeface="Comic Sans MS" panose="030F0702030302020204" pitchFamily="66" charset="0"/>
              </a:rPr>
              <a:t>“We are writing speech today!”</a:t>
            </a:r>
          </a:p>
          <a:p>
            <a:r>
              <a:rPr lang="en-GB" sz="2400" dirty="0">
                <a:latin typeface="Comic Sans MS" panose="030F0702030302020204" pitchFamily="66" charset="0"/>
              </a:rPr>
              <a:t>6. Write who said it and how they said it.</a:t>
            </a:r>
            <a:r>
              <a:rPr lang="en-GB" sz="2400" i="1" dirty="0">
                <a:solidFill>
                  <a:srgbClr val="0070C0"/>
                </a:solidFill>
                <a:latin typeface="Comic Sans MS" panose="030F0702030302020204" pitchFamily="66" charset="0"/>
              </a:rPr>
              <a:t/>
            </a:r>
            <a:br>
              <a:rPr lang="en-GB" sz="2400" i="1" dirty="0">
                <a:solidFill>
                  <a:srgbClr val="0070C0"/>
                </a:solidFill>
                <a:latin typeface="Comic Sans MS" panose="030F0702030302020204" pitchFamily="66" charset="0"/>
              </a:rPr>
            </a:br>
            <a:r>
              <a:rPr lang="en-GB" sz="2400" i="1" dirty="0">
                <a:solidFill>
                  <a:srgbClr val="0070C0"/>
                </a:solidFill>
                <a:latin typeface="Comic Sans MS" panose="030F0702030302020204" pitchFamily="66" charset="0"/>
              </a:rPr>
              <a:t>“We are writing speech today!” exclaimed Mrs </a:t>
            </a:r>
            <a:r>
              <a:rPr lang="en-GB" sz="2400" i="1" dirty="0" err="1">
                <a:solidFill>
                  <a:srgbClr val="0070C0"/>
                </a:solidFill>
                <a:latin typeface="Comic Sans MS" panose="030F0702030302020204" pitchFamily="66" charset="0"/>
              </a:rPr>
              <a:t>Fenner</a:t>
            </a:r>
            <a:r>
              <a:rPr lang="en-GB" sz="2400" i="1" dirty="0">
                <a:solidFill>
                  <a:srgbClr val="0070C0"/>
                </a:solidFill>
                <a:latin typeface="Comic Sans MS" panose="030F0702030302020204" pitchFamily="66" charset="0"/>
              </a:rPr>
              <a:t> excitedly. </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2816909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40079" y="1912393"/>
            <a:ext cx="6844937" cy="4135710"/>
          </a:xfrm>
        </p:spPr>
        <p:txBody>
          <a:bodyPr>
            <a:noAutofit/>
          </a:bodyPr>
          <a:lstStyle/>
          <a:p>
            <a:r>
              <a:rPr lang="en-GB" sz="2400" i="1" dirty="0">
                <a:latin typeface="Comic Sans MS" panose="030F0702030302020204" pitchFamily="66" charset="0"/>
              </a:rPr>
              <a:t>“Hello smiled Greg.”</a:t>
            </a:r>
          </a:p>
          <a:p>
            <a:r>
              <a:rPr lang="en-GB" sz="2400" i="1" dirty="0">
                <a:latin typeface="Comic Sans MS" panose="030F0702030302020204" pitchFamily="66" charset="0"/>
              </a:rPr>
              <a:t>You look tired “stated Martin.”</a:t>
            </a:r>
          </a:p>
          <a:p>
            <a:r>
              <a:rPr lang="en-GB" sz="2400" i="1" dirty="0">
                <a:latin typeface="Comic Sans MS" panose="030F0702030302020204" pitchFamily="66" charset="0"/>
              </a:rPr>
              <a:t>“Can I come in” asked the man? </a:t>
            </a:r>
          </a:p>
          <a:p>
            <a:r>
              <a:rPr lang="en-GB" sz="2400" i="1" dirty="0">
                <a:latin typeface="Comic Sans MS" panose="030F0702030302020204" pitchFamily="66" charset="0"/>
              </a:rPr>
              <a:t>“No screamed” the man</a:t>
            </a:r>
          </a:p>
          <a:p>
            <a:r>
              <a:rPr lang="en-GB" sz="2400" i="1" dirty="0">
                <a:latin typeface="Comic Sans MS" panose="030F0702030302020204" pitchFamily="66" charset="0"/>
              </a:rPr>
              <a:t>“Come here,” demanded Grandma.</a:t>
            </a:r>
          </a:p>
          <a:p>
            <a:r>
              <a:rPr lang="en-GB" sz="2400" i="1" dirty="0">
                <a:latin typeface="Comic Sans MS" panose="030F0702030302020204" pitchFamily="66" charset="0"/>
              </a:rPr>
              <a:t>“Is that my bag? asked Daniel </a:t>
            </a:r>
          </a:p>
          <a:p>
            <a:r>
              <a:rPr lang="en-GB" sz="2400" i="1" dirty="0">
                <a:latin typeface="Comic Sans MS" panose="030F0702030302020204" pitchFamily="66" charset="0"/>
              </a:rPr>
              <a:t>“I know what I want for my birthday!” exclaimed Tina</a:t>
            </a:r>
          </a:p>
        </p:txBody>
      </p:sp>
      <p:sp>
        <p:nvSpPr>
          <p:cNvPr id="7" name="Content Placeholder 6"/>
          <p:cNvSpPr>
            <a:spLocks noGrp="1"/>
          </p:cNvSpPr>
          <p:nvPr>
            <p:ph sz="half" idx="2"/>
          </p:nvPr>
        </p:nvSpPr>
        <p:spPr>
          <a:xfrm>
            <a:off x="6975565" y="222069"/>
            <a:ext cx="4837611" cy="2717074"/>
          </a:xfrm>
          <a:solidFill>
            <a:schemeClr val="bg1"/>
          </a:solidFill>
          <a:ln w="57150">
            <a:solidFill>
              <a:schemeClr val="accent2">
                <a:lumMod val="75000"/>
              </a:schemeClr>
            </a:solidFill>
          </a:ln>
        </p:spPr>
        <p:txBody>
          <a:bodyPr>
            <a:normAutofit/>
          </a:bodyPr>
          <a:lstStyle/>
          <a:p>
            <a:r>
              <a:rPr lang="en-GB" sz="2400" dirty="0">
                <a:solidFill>
                  <a:srgbClr val="0070C0"/>
                </a:solidFill>
                <a:latin typeface="Comic Sans MS" panose="030F0702030302020204" pitchFamily="66" charset="0"/>
              </a:rPr>
              <a:t>Has the direct speech been correctly punctuated?</a:t>
            </a:r>
          </a:p>
          <a:p>
            <a:r>
              <a:rPr lang="en-GB" sz="2400" dirty="0">
                <a:solidFill>
                  <a:srgbClr val="0070C0"/>
                </a:solidFill>
                <a:latin typeface="Comic Sans MS" panose="030F0702030302020204" pitchFamily="66" charset="0"/>
              </a:rPr>
              <a:t>How do you know?</a:t>
            </a:r>
          </a:p>
          <a:p>
            <a:r>
              <a:rPr lang="en-GB" sz="2400" dirty="0">
                <a:solidFill>
                  <a:srgbClr val="0070C0"/>
                </a:solidFill>
                <a:latin typeface="Comic Sans MS" panose="030F0702030302020204" pitchFamily="66" charset="0"/>
              </a:rPr>
              <a:t>Can you explain why the sentence is correct or incorrect?</a:t>
            </a:r>
          </a:p>
        </p:txBody>
      </p:sp>
      <p:pic>
        <p:nvPicPr>
          <p:cNvPr id="9" name="Picture 8"/>
          <p:cNvPicPr>
            <a:picLocks noChangeAspect="1"/>
          </p:cNvPicPr>
          <p:nvPr/>
        </p:nvPicPr>
        <p:blipFill>
          <a:blip r:embed="rId2">
            <a:clrChange>
              <a:clrFrom>
                <a:srgbClr val="FFFFFF"/>
              </a:clrFrom>
              <a:clrTo>
                <a:srgbClr val="FFFFFF">
                  <a:alpha val="0"/>
                </a:srgbClr>
              </a:clrTo>
            </a:clrChange>
          </a:blip>
          <a:stretch>
            <a:fillRect/>
          </a:stretch>
        </p:blipFill>
        <p:spPr>
          <a:xfrm>
            <a:off x="7260770" y="3422060"/>
            <a:ext cx="2133600" cy="2143125"/>
          </a:xfrm>
          <a:prstGeom prst="rect">
            <a:avLst/>
          </a:prstGeom>
        </p:spPr>
      </p:pic>
    </p:spTree>
    <p:extLst>
      <p:ext uri="{BB962C8B-B14F-4D97-AF65-F5344CB8AC3E}">
        <p14:creationId xmlns:p14="http://schemas.microsoft.com/office/powerpoint/2010/main" val="5579292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2385" y="279538"/>
            <a:ext cx="8296849" cy="4841102"/>
          </a:xfrm>
        </p:spPr>
        <p:txBody>
          <a:bodyPr>
            <a:noAutofit/>
          </a:bodyPr>
          <a:lstStyle/>
          <a:p>
            <a:r>
              <a:rPr lang="en-GB" sz="2800" dirty="0">
                <a:latin typeface="Comic Sans MS" panose="030F0702030302020204" pitchFamily="66" charset="0"/>
              </a:rPr>
              <a:t>Who is speaking can be written at the beginning or end of the direct speech.</a:t>
            </a:r>
          </a:p>
          <a:p>
            <a:r>
              <a:rPr lang="en-GB" sz="2800" dirty="0">
                <a:latin typeface="Comic Sans MS" panose="030F0702030302020204" pitchFamily="66" charset="0"/>
              </a:rPr>
              <a:t>It doesn’t matter </a:t>
            </a:r>
            <a:r>
              <a:rPr lang="en-GB" sz="2800" i="1" dirty="0">
                <a:latin typeface="Comic Sans MS" panose="030F0702030302020204" pitchFamily="66" charset="0"/>
              </a:rPr>
              <a:t>where</a:t>
            </a:r>
            <a:r>
              <a:rPr lang="en-GB" sz="2800" dirty="0">
                <a:latin typeface="Comic Sans MS" panose="030F0702030302020204" pitchFamily="66" charset="0"/>
              </a:rPr>
              <a:t> you decide to write it, but you </a:t>
            </a:r>
            <a:r>
              <a:rPr lang="en-GB" sz="2800" b="1" u="sng" dirty="0">
                <a:latin typeface="Comic Sans MS" panose="030F0702030302020204" pitchFamily="66" charset="0"/>
              </a:rPr>
              <a:t>must</a:t>
            </a:r>
            <a:r>
              <a:rPr lang="en-GB" sz="2800" dirty="0">
                <a:latin typeface="Comic Sans MS" panose="030F0702030302020204" pitchFamily="66" charset="0"/>
              </a:rPr>
              <a:t> say who is speaking!</a:t>
            </a:r>
          </a:p>
          <a:p>
            <a:endParaRPr lang="en-GB" sz="2800" dirty="0">
              <a:latin typeface="Comic Sans MS" panose="030F0702030302020204" pitchFamily="66" charset="0"/>
            </a:endParaRPr>
          </a:p>
          <a:p>
            <a:r>
              <a:rPr lang="en-GB" sz="2800" i="1" dirty="0">
                <a:solidFill>
                  <a:srgbClr val="0070C0"/>
                </a:solidFill>
                <a:latin typeface="Comic Sans MS" panose="030F0702030302020204" pitchFamily="66" charset="0"/>
              </a:rPr>
              <a:t>“We are writing speech today!” exclaimed Mrs </a:t>
            </a:r>
            <a:r>
              <a:rPr lang="en-GB" sz="2800" i="1" dirty="0" smtClean="0">
                <a:solidFill>
                  <a:srgbClr val="0070C0"/>
                </a:solidFill>
                <a:latin typeface="Comic Sans MS" panose="030F0702030302020204" pitchFamily="66" charset="0"/>
              </a:rPr>
              <a:t>Celliers</a:t>
            </a:r>
            <a:r>
              <a:rPr lang="en-GB" sz="2800" i="1" dirty="0" smtClean="0">
                <a:solidFill>
                  <a:srgbClr val="0070C0"/>
                </a:solidFill>
                <a:latin typeface="Comic Sans MS" panose="030F0702030302020204" pitchFamily="66" charset="0"/>
              </a:rPr>
              <a:t> </a:t>
            </a:r>
            <a:r>
              <a:rPr lang="en-GB" sz="2800" i="1" dirty="0">
                <a:solidFill>
                  <a:srgbClr val="0070C0"/>
                </a:solidFill>
                <a:latin typeface="Comic Sans MS" panose="030F0702030302020204" pitchFamily="66" charset="0"/>
              </a:rPr>
              <a:t>excitedly.</a:t>
            </a:r>
          </a:p>
          <a:p>
            <a:r>
              <a:rPr lang="en-GB" sz="2800" i="1" dirty="0">
                <a:solidFill>
                  <a:srgbClr val="0070C0"/>
                </a:solidFill>
                <a:latin typeface="Comic Sans MS" panose="030F0702030302020204" pitchFamily="66" charset="0"/>
              </a:rPr>
              <a:t>Mrs </a:t>
            </a:r>
            <a:r>
              <a:rPr lang="en-GB" sz="2800" i="1" dirty="0" smtClean="0">
                <a:solidFill>
                  <a:srgbClr val="0070C0"/>
                </a:solidFill>
                <a:latin typeface="Comic Sans MS" panose="030F0702030302020204" pitchFamily="66" charset="0"/>
              </a:rPr>
              <a:t>Celliers exclaimed </a:t>
            </a:r>
            <a:r>
              <a:rPr lang="en-GB" sz="2800" i="1" dirty="0">
                <a:solidFill>
                  <a:srgbClr val="0070C0"/>
                </a:solidFill>
                <a:latin typeface="Comic Sans MS" panose="030F0702030302020204" pitchFamily="66" charset="0"/>
              </a:rPr>
              <a:t>excitedly, “We are writing speech today!”</a:t>
            </a:r>
          </a:p>
          <a:p>
            <a:endParaRPr lang="en-GB" sz="2800" dirty="0">
              <a:latin typeface="Comic Sans MS" panose="030F0702030302020204" pitchFamily="66" charset="0"/>
            </a:endParaRPr>
          </a:p>
          <a:p>
            <a:r>
              <a:rPr lang="en-GB" sz="2800" dirty="0">
                <a:latin typeface="Comic Sans MS" panose="030F0702030302020204" pitchFamily="66" charset="0"/>
              </a:rPr>
              <a:t>If who is speaking goes </a:t>
            </a:r>
            <a:r>
              <a:rPr lang="en-GB" sz="2800" b="1" dirty="0">
                <a:latin typeface="Comic Sans MS" panose="030F0702030302020204" pitchFamily="66" charset="0"/>
              </a:rPr>
              <a:t>before</a:t>
            </a:r>
            <a:r>
              <a:rPr lang="en-GB" sz="2800" dirty="0">
                <a:latin typeface="Comic Sans MS" panose="030F0702030302020204" pitchFamily="66" charset="0"/>
              </a:rPr>
              <a:t> the direct speech, use a comma before your 66. </a:t>
            </a:r>
          </a:p>
        </p:txBody>
      </p:sp>
      <p:pic>
        <p:nvPicPr>
          <p:cNvPr id="2050" name="Picture 2" descr="Image result for remember clipart"/>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6071" b="90000" l="10000" r="90000"/>
                    </a14:imgEffect>
                  </a14:imgLayer>
                </a14:imgProps>
              </a:ext>
              <a:ext uri="{28A0092B-C50C-407E-A947-70E740481C1C}">
                <a14:useLocalDpi xmlns:a14="http://schemas.microsoft.com/office/drawing/2010/main" val="0"/>
              </a:ext>
            </a:extLst>
          </a:blip>
          <a:srcRect l="14664" t="6619" r="13181" b="12810"/>
          <a:stretch/>
        </p:blipFill>
        <p:spPr bwMode="auto">
          <a:xfrm rot="2184314">
            <a:off x="8411827" y="280452"/>
            <a:ext cx="3593866" cy="2553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4499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449" y="148909"/>
            <a:ext cx="8596668" cy="3880773"/>
          </a:xfrm>
        </p:spPr>
        <p:txBody>
          <a:bodyPr>
            <a:normAutofit/>
          </a:bodyPr>
          <a:lstStyle/>
          <a:p>
            <a:r>
              <a:rPr lang="en-GB" sz="2800" dirty="0">
                <a:latin typeface="Comic Sans MS" panose="030F0702030302020204" pitchFamily="66" charset="0"/>
              </a:rPr>
              <a:t>You are banned from using said today!</a:t>
            </a:r>
          </a:p>
          <a:p>
            <a:r>
              <a:rPr lang="en-GB" sz="2800" dirty="0">
                <a:latin typeface="Comic Sans MS" panose="030F0702030302020204" pitchFamily="66" charset="0"/>
              </a:rPr>
              <a:t>What other words could you use instead?</a:t>
            </a:r>
          </a:p>
          <a:p>
            <a:r>
              <a:rPr lang="en-GB" sz="2800" dirty="0">
                <a:latin typeface="Comic Sans MS" panose="030F0702030302020204" pitchFamily="66" charset="0"/>
              </a:rPr>
              <a:t>Use a thesaurus to help you!</a:t>
            </a:r>
          </a:p>
        </p:txBody>
      </p:sp>
      <p:pic>
        <p:nvPicPr>
          <p:cNvPr id="3074" name="Picture 2" descr="Image result for no more said"/>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foregroundMark x1="38021" y1="52361" x2="38021" y2="52361"/>
                        <a14:foregroundMark x1="38125" y1="48750" x2="38125" y2="48750"/>
                        <a14:foregroundMark x1="39688" y1="50139" x2="39688" y2="50139"/>
                        <a14:foregroundMark x1="41146" y1="49444" x2="41146" y2="49444"/>
                        <a14:foregroundMark x1="33438" y1="47222" x2="33438" y2="47222"/>
                        <a14:foregroundMark x1="34271" y1="45556" x2="34271" y2="45556"/>
                        <a14:foregroundMark x1="33750" y1="48889" x2="33750" y2="48889"/>
                        <a14:foregroundMark x1="38854" y1="54306" x2="38854" y2="54306"/>
                        <a14:foregroundMark x1="41146" y1="54306" x2="41146" y2="54306"/>
                        <a14:foregroundMark x1="36042" y1="54583" x2="36042" y2="54583"/>
                        <a14:foregroundMark x1="44271" y1="47361" x2="44271" y2="47361"/>
                        <a14:foregroundMark x1="45313" y1="48611" x2="45313" y2="48611"/>
                        <a14:foregroundMark x1="44479" y1="45139" x2="44479" y2="45139"/>
                        <a14:foregroundMark x1="50729" y1="47778" x2="50729" y2="47778"/>
                        <a14:foregroundMark x1="50104" y1="48611" x2="50104" y2="48611"/>
                        <a14:foregroundMark x1="43854" y1="53333" x2="43854" y2="53333"/>
                        <a14:foregroundMark x1="42188" y1="57917" x2="42188" y2="57917"/>
                        <a14:foregroundMark x1="49063" y1="60000" x2="49063" y2="60000"/>
                        <a14:foregroundMark x1="51563" y1="60000" x2="51563" y2="60000"/>
                        <a14:foregroundMark x1="54063" y1="59583" x2="54063" y2="59583"/>
                        <a14:foregroundMark x1="56042" y1="61944" x2="56042" y2="61944"/>
                        <a14:foregroundMark x1="53438" y1="67639" x2="53438" y2="67639"/>
                        <a14:foregroundMark x1="46042" y1="38056" x2="46042" y2="38056"/>
                        <a14:foregroundMark x1="51146" y1="38472" x2="51146" y2="38472"/>
                        <a14:foregroundMark x1="61771" y1="40694" x2="61771" y2="40694"/>
                        <a14:foregroundMark x1="63854" y1="43056" x2="63854" y2="43056"/>
                        <a14:foregroundMark x1="65729" y1="50972" x2="65729" y2="50972"/>
                        <a14:foregroundMark x1="58750" y1="52222" x2="58750" y2="52222"/>
                        <a14:foregroundMark x1="60104" y1="61944" x2="60104" y2="61944"/>
                        <a14:foregroundMark x1="56042" y1="68889" x2="56042" y2="68889"/>
                        <a14:foregroundMark x1="55625" y1="69167" x2="53854" y2="69861"/>
                        <a14:foregroundMark x1="51563" y1="70694" x2="50417" y2="70694"/>
                        <a14:foregroundMark x1="49167" y1="70417" x2="48438" y2="70139"/>
                        <a14:foregroundMark x1="47604" y1="69722" x2="47604" y2="69722"/>
                        <a14:foregroundMark x1="46979" y1="69444" x2="46979" y2="69444"/>
                        <a14:foregroundMark x1="46979" y1="67917" x2="46979" y2="67361"/>
                        <a14:foregroundMark x1="47188" y1="66528" x2="47188" y2="66528"/>
                        <a14:foregroundMark x1="47396" y1="65694" x2="47396" y2="65694"/>
                        <a14:foregroundMark x1="48125" y1="65139" x2="49167" y2="65000"/>
                        <a14:foregroundMark x1="49583" y1="64583" x2="50729" y2="64583"/>
                        <a14:foregroundMark x1="52292" y1="64306" x2="54063" y2="65000"/>
                        <a14:foregroundMark x1="56458" y1="66667" x2="58125" y2="66806"/>
                        <a14:foregroundMark x1="59167" y1="67222" x2="59688" y2="67222"/>
                        <a14:foregroundMark x1="60417" y1="66806" x2="59896" y2="66667"/>
                        <a14:foregroundMark x1="48854" y1="66806" x2="42188" y2="68194"/>
                        <a14:foregroundMark x1="40417" y1="68194" x2="39479" y2="67361"/>
                        <a14:foregroundMark x1="39167" y1="66667" x2="39167" y2="66667"/>
                        <a14:foregroundMark x1="39167" y1="66528" x2="38021" y2="63056"/>
                        <a14:foregroundMark x1="37604" y1="62500" x2="37604" y2="62500"/>
                        <a14:foregroundMark x1="37188" y1="62500" x2="37188" y2="62500"/>
                        <a14:foregroundMark x1="37188" y1="62639" x2="37188" y2="62639"/>
                        <a14:foregroundMark x1="37188" y1="60417" x2="37188" y2="59861"/>
                        <a14:foregroundMark x1="37188" y1="55556" x2="37188" y2="55000"/>
                        <a14:foregroundMark x1="37604" y1="53750" x2="37604" y2="52917"/>
                        <a14:foregroundMark x1="37708" y1="51250" x2="37917" y2="50694"/>
                        <a14:foregroundMark x1="38021" y1="50694" x2="38021" y2="50694"/>
                        <a14:foregroundMark x1="38854" y1="47639" x2="38854" y2="47639"/>
                        <a14:foregroundMark x1="39896" y1="47361" x2="40729" y2="47639"/>
                        <a14:foregroundMark x1="41563" y1="48750" x2="41563" y2="48750"/>
                        <a14:foregroundMark x1="43021" y1="49167" x2="43021" y2="49167"/>
                        <a14:foregroundMark x1="43333" y1="48889" x2="43438" y2="46806"/>
                        <a14:foregroundMark x1="43438" y1="45139" x2="43438" y2="45139"/>
                        <a14:foregroundMark x1="43438" y1="43750" x2="43438" y2="42639"/>
                        <a14:foregroundMark x1="43438" y1="42083" x2="43438" y2="42083"/>
                        <a14:foregroundMark x1="43438" y1="41944" x2="43438" y2="41944"/>
                        <a14:foregroundMark x1="45833" y1="37361" x2="45833" y2="37361"/>
                        <a14:foregroundMark x1="46771" y1="35556" x2="46979" y2="34861"/>
                        <a14:foregroundMark x1="48542" y1="33889" x2="49479" y2="33889"/>
                        <a14:foregroundMark x1="50729" y1="33889" x2="52188" y2="33472"/>
                        <a14:foregroundMark x1="53750" y1="33333" x2="54583" y2="33333"/>
                        <a14:foregroundMark x1="55625" y1="34028" x2="55625" y2="34028"/>
                        <a14:foregroundMark x1="55833" y1="34722" x2="55833" y2="35278"/>
                        <a14:foregroundMark x1="55833" y1="36528" x2="55833" y2="37361"/>
                        <a14:foregroundMark x1="54583" y1="39167" x2="54063" y2="39861"/>
                        <a14:foregroundMark x1="51250" y1="43056" x2="50729" y2="43611"/>
                        <a14:foregroundMark x1="39688" y1="40694" x2="39688" y2="40694"/>
                        <a14:foregroundMark x1="37917" y1="38472" x2="37917" y2="38472"/>
                        <a14:foregroundMark x1="39271" y1="36944" x2="39271" y2="36944"/>
                        <a14:foregroundMark x1="40625" y1="36389" x2="40625" y2="36389"/>
                        <a14:foregroundMark x1="42292" y1="35278" x2="42292" y2="35278"/>
                        <a14:foregroundMark x1="43542" y1="34306" x2="43542" y2="34306"/>
                        <a14:foregroundMark x1="45104" y1="32917" x2="45104" y2="32917"/>
                        <a14:foregroundMark x1="46458" y1="32500" x2="46458" y2="32500"/>
                        <a14:foregroundMark x1="47917" y1="31944" x2="47917" y2="31944"/>
                        <a14:foregroundMark x1="49063" y1="31806" x2="49063" y2="31806"/>
                        <a14:foregroundMark x1="59583" y1="43194" x2="59583" y2="43194"/>
                        <a14:foregroundMark x1="62708" y1="40694" x2="62708" y2="40694"/>
                        <a14:foregroundMark x1="64271" y1="40972" x2="64271" y2="40972"/>
                        <a14:foregroundMark x1="61458" y1="50139" x2="61458" y2="50139"/>
                        <a14:foregroundMark x1="59583" y1="51944" x2="59583" y2="51944"/>
                        <a14:foregroundMark x1="59583" y1="54861" x2="59583" y2="54861"/>
                        <a14:foregroundMark x1="54063" y1="55000" x2="54271" y2="55833"/>
                        <a14:foregroundMark x1="53438" y1="53333" x2="53438" y2="53333"/>
                        <a14:foregroundMark x1="57604" y1="52500" x2="57604" y2="52500"/>
                        <a14:foregroundMark x1="59062" y1="50139" x2="59062" y2="50139"/>
                        <a14:foregroundMark x1="60417" y1="49444" x2="60417" y2="49444"/>
                        <a14:foregroundMark x1="65000" y1="50417" x2="65000" y2="50417"/>
                        <a14:foregroundMark x1="64896" y1="54028" x2="64896" y2="54028"/>
                        <a14:foregroundMark x1="64896" y1="60139" x2="64896" y2="60139"/>
                        <a14:foregroundMark x1="64479" y1="63194" x2="64479" y2="63194"/>
                        <a14:foregroundMark x1="62292" y1="66667" x2="62292" y2="66667"/>
                        <a14:foregroundMark x1="60833" y1="70417" x2="60833" y2="70417"/>
                        <a14:foregroundMark x1="57396" y1="71667" x2="57396" y2="71667"/>
                        <a14:foregroundMark x1="55729" y1="73194" x2="55729" y2="73194"/>
                      </a14:backgroundRemoval>
                    </a14:imgEffect>
                  </a14:imgLayer>
                </a14:imgProps>
              </a:ext>
              <a:ext uri="{28A0092B-C50C-407E-A947-70E740481C1C}">
                <a14:useLocalDpi xmlns:a14="http://schemas.microsoft.com/office/drawing/2010/main" val="0"/>
              </a:ext>
            </a:extLst>
          </a:blip>
          <a:srcRect l="25155" t="21257" r="24702" b="15314"/>
          <a:stretch/>
        </p:blipFill>
        <p:spPr bwMode="auto">
          <a:xfrm>
            <a:off x="2651760" y="1878614"/>
            <a:ext cx="5159829" cy="4895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6827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no more sai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36689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5081" y="723674"/>
            <a:ext cx="8596668" cy="3880773"/>
          </a:xfrm>
        </p:spPr>
        <p:txBody>
          <a:bodyPr>
            <a:normAutofit/>
          </a:bodyPr>
          <a:lstStyle/>
          <a:p>
            <a:r>
              <a:rPr lang="en-GB" sz="2800" dirty="0">
                <a:latin typeface="Comic Sans MS" panose="030F0702030302020204" pitchFamily="66" charset="0"/>
              </a:rPr>
              <a:t>What speech might be in your stories?</a:t>
            </a:r>
          </a:p>
        </p:txBody>
      </p:sp>
      <p:pic>
        <p:nvPicPr>
          <p:cNvPr id="5"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2310" y="2194559"/>
            <a:ext cx="5162211" cy="4044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42456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How could we write the warning for our story using direct speech?</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9891744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2321309121"/>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600" b="1" i="0" dirty="0">
                          <a:solidFill>
                            <a:srgbClr val="7030A0"/>
                          </a:solidFill>
                          <a:latin typeface="Comic Sans MS" panose="030F0702030302020204" pitchFamily="66" charset="0"/>
                        </a:rPr>
                        <a:t>With CT</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Write the warning given in your story using direct speech.</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Then practice writing other speech you could use in your story, e.g. the main characters telling each other to chop down trees, the main character speaking in shock at the destroyed rainforest etc.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1" i="0" dirty="0">
                          <a:solidFill>
                            <a:srgbClr val="0070C0"/>
                          </a:solidFill>
                          <a:latin typeface="Comic Sans MS" panose="030F0702030302020204" pitchFamily="66" charset="0"/>
                        </a:rPr>
                        <a:t>With LSA</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Write the warning given in your story using direct speech.</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Then practice writing other speech you could use in your story, e.g. the main characters telling each other to chop down trees, the main character speaking in shock at the destroyed rainforest etc. </a:t>
                      </a:r>
                    </a:p>
                    <a:p>
                      <a:endParaRPr lang="en-GB" sz="1600" b="0" i="0" dirty="0">
                        <a:solidFill>
                          <a:srgbClr val="FF0000"/>
                        </a:solidFill>
                        <a:latin typeface="Comic Sans MS" panose="030F0702030302020204" pitchFamily="66" charset="0"/>
                      </a:endParaRPr>
                    </a:p>
                    <a:p>
                      <a:r>
                        <a:rPr lang="en-GB" sz="1600" b="1" i="0" dirty="0">
                          <a:solidFill>
                            <a:srgbClr val="FF0000"/>
                          </a:solidFill>
                          <a:latin typeface="Comic Sans MS" panose="030F0702030302020204" pitchFamily="66" charset="0"/>
                        </a:rPr>
                        <a:t>Red</a:t>
                      </a:r>
                      <a:r>
                        <a:rPr lang="en-GB" sz="1600" b="1" i="0" baseline="0" dirty="0">
                          <a:solidFill>
                            <a:srgbClr val="FF0000"/>
                          </a:solidFill>
                          <a:latin typeface="Comic Sans MS" panose="030F0702030302020204" pitchFamily="66" charset="0"/>
                        </a:rPr>
                        <a:t> Pen: </a:t>
                      </a:r>
                      <a:r>
                        <a:rPr lang="en-GB" sz="1600" b="0" i="0" baseline="0" dirty="0">
                          <a:solidFill>
                            <a:srgbClr val="FF0000"/>
                          </a:solidFill>
                          <a:latin typeface="Comic Sans MS" panose="030F0702030302020204" pitchFamily="66" charset="0"/>
                        </a:rPr>
                        <a:t>Write the steps for punctuating speech correctly in your books to use when you are writing your stories next week.</a:t>
                      </a:r>
                      <a:endParaRPr lang="en-GB" sz="1600" b="0" i="0" dirty="0">
                        <a:solidFill>
                          <a:srgbClr val="FF0000"/>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600" b="0" i="0" dirty="0">
                        <a:solidFill>
                          <a:schemeClr val="tx1"/>
                        </a:solidFill>
                        <a:latin typeface="Comic Sans MS" panose="030F0702030302020204" pitchFamily="66" charset="0"/>
                      </a:endParaRP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Write the warning given in your story using direct speech.</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Then practice writing other speech you could use in your story, e.g. the main characters telling each other to chop down trees, the main character speaking in shock at the destroyed rainforest etc. </a:t>
                      </a:r>
                      <a:endParaRPr lang="en-GB" sz="1600" b="0" i="0" dirty="0">
                        <a:solidFill>
                          <a:srgbClr val="FF0000"/>
                        </a:solidFill>
                        <a:latin typeface="Comic Sans MS" panose="030F0702030302020204" pitchFamily="66" charset="0"/>
                      </a:endParaRPr>
                    </a:p>
                    <a:p>
                      <a:endParaRPr lang="en-GB" sz="1600" b="0" i="0" dirty="0">
                        <a:solidFill>
                          <a:srgbClr val="FF0000"/>
                        </a:solidFill>
                        <a:latin typeface="Comic Sans MS" panose="030F0702030302020204" pitchFamily="66" charset="0"/>
                      </a:endParaRPr>
                    </a:p>
                    <a:p>
                      <a:r>
                        <a:rPr lang="en-GB" sz="1600" b="1" i="0" dirty="0">
                          <a:solidFill>
                            <a:srgbClr val="FF0000"/>
                          </a:solidFill>
                          <a:latin typeface="Comic Sans MS" panose="030F0702030302020204" pitchFamily="66" charset="0"/>
                        </a:rPr>
                        <a:t>Red</a:t>
                      </a:r>
                      <a:r>
                        <a:rPr lang="en-GB" sz="1600" b="1" i="0" baseline="0" dirty="0">
                          <a:solidFill>
                            <a:srgbClr val="FF0000"/>
                          </a:solidFill>
                          <a:latin typeface="Comic Sans MS" panose="030F0702030302020204" pitchFamily="66" charset="0"/>
                        </a:rPr>
                        <a:t> Pen: </a:t>
                      </a:r>
                      <a:r>
                        <a:rPr lang="en-GB" sz="1600" b="0" i="0" baseline="0" dirty="0">
                          <a:solidFill>
                            <a:srgbClr val="FF0000"/>
                          </a:solidFill>
                          <a:latin typeface="Comic Sans MS" panose="030F0702030302020204" pitchFamily="66" charset="0"/>
                        </a:rPr>
                        <a:t>Write the steps for punctuating speech correctly in your books to use when you are writing your stories next week.</a:t>
                      </a:r>
                      <a:endParaRPr lang="en-GB" sz="1600" b="0" i="0" dirty="0">
                        <a:solidFill>
                          <a:srgbClr val="FF0000"/>
                        </a:solidFill>
                        <a:latin typeface="Comic Sans MS" panose="030F0702030302020204" pitchFamily="66" charset="0"/>
                      </a:endParaRPr>
                    </a:p>
                    <a:p>
                      <a:endParaRPr lang="en-GB" sz="1600" b="0" i="0" kern="1200" baseline="0" dirty="0">
                        <a:solidFill>
                          <a:srgbClr val="FF0000"/>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5626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dirty="0" smtClean="0">
                <a:latin typeface="Comic Sans MS" panose="030F0702030302020204" pitchFamily="66" charset="0"/>
              </a:rPr>
              <a:t>Friday 28</a:t>
            </a:r>
            <a:r>
              <a:rPr lang="en-GB" sz="4400" baseline="30000" dirty="0" smtClean="0">
                <a:latin typeface="Comic Sans MS" panose="030F0702030302020204" pitchFamily="66" charset="0"/>
              </a:rPr>
              <a:t>th</a:t>
            </a:r>
            <a:r>
              <a:rPr lang="en-GB" sz="4400" dirty="0" smtClean="0">
                <a:latin typeface="Comic Sans MS" panose="030F0702030302020204" pitchFamily="66" charset="0"/>
              </a:rPr>
              <a:t> January 2022</a:t>
            </a:r>
            <a:endParaRPr lang="en-GB" sz="44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2800" dirty="0">
                <a:latin typeface="Comic Sans MS" panose="030F0702030302020204" pitchFamily="66" charset="0"/>
              </a:rPr>
              <a:t>LO: </a:t>
            </a:r>
            <a:r>
              <a:rPr lang="en-GB" sz="2800" dirty="0" smtClean="0">
                <a:latin typeface="Comic Sans MS" panose="030F0702030302020204" pitchFamily="66" charset="0"/>
              </a:rPr>
              <a:t>To</a:t>
            </a:r>
            <a:r>
              <a:rPr lang="en-GB" sz="2800" dirty="0" smtClean="0">
                <a:latin typeface="Comic Sans MS" panose="030F0702030302020204" pitchFamily="66" charset="0"/>
              </a:rPr>
              <a:t> </a:t>
            </a:r>
            <a:r>
              <a:rPr lang="en-GB" sz="2800" dirty="0">
                <a:latin typeface="Comic Sans MS" panose="030F0702030302020204" pitchFamily="66" charset="0"/>
              </a:rPr>
              <a:t>use imaginative description</a:t>
            </a:r>
          </a:p>
          <a:p>
            <a:r>
              <a:rPr lang="en-GB" sz="2800" dirty="0">
                <a:latin typeface="Comic Sans MS" panose="030F0702030302020204" pitchFamily="66" charset="0"/>
              </a:rPr>
              <a:t>C: Warning Story</a:t>
            </a:r>
          </a:p>
        </p:txBody>
      </p:sp>
    </p:spTree>
    <p:extLst>
      <p:ext uri="{BB962C8B-B14F-4D97-AF65-F5344CB8AC3E}">
        <p14:creationId xmlns:p14="http://schemas.microsoft.com/office/powerpoint/2010/main" val="26402710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Starter </a:t>
            </a:r>
          </a:p>
        </p:txBody>
      </p:sp>
      <p:sp>
        <p:nvSpPr>
          <p:cNvPr id="3" name="Content Placeholder 2"/>
          <p:cNvSpPr>
            <a:spLocks noGrp="1"/>
          </p:cNvSpPr>
          <p:nvPr>
            <p:ph idx="1"/>
          </p:nvPr>
        </p:nvSpPr>
        <p:spPr/>
        <p:txBody>
          <a:bodyPr>
            <a:normAutofit/>
          </a:bodyPr>
          <a:lstStyle/>
          <a:p>
            <a:r>
              <a:rPr lang="en-GB" sz="2800" dirty="0">
                <a:latin typeface="Comic Sans MS" panose="030F0702030302020204" pitchFamily="66" charset="0"/>
              </a:rPr>
              <a:t>Think about your stories.</a:t>
            </a:r>
          </a:p>
          <a:p>
            <a:r>
              <a:rPr lang="en-GB" sz="2800" dirty="0">
                <a:latin typeface="Comic Sans MS" panose="030F0702030302020204" pitchFamily="66" charset="0"/>
              </a:rPr>
              <a:t>Where are they set?</a:t>
            </a:r>
          </a:p>
          <a:p>
            <a:r>
              <a:rPr lang="en-GB" sz="2800" dirty="0">
                <a:latin typeface="Comic Sans MS" panose="030F0702030302020204" pitchFamily="66" charset="0"/>
              </a:rPr>
              <a:t>Do they take place in the same settings? Different settings?</a:t>
            </a:r>
          </a:p>
        </p:txBody>
      </p:sp>
      <p:pic>
        <p:nvPicPr>
          <p:cNvPr id="5" name="Picture 4"/>
          <p:cNvPicPr>
            <a:picLocks noChangeAspect="1"/>
          </p:cNvPicPr>
          <p:nvPr/>
        </p:nvPicPr>
        <p:blipFill>
          <a:blip r:embed="rId2">
            <a:clrChange>
              <a:clrFrom>
                <a:srgbClr val="FFFFFF"/>
              </a:clrFrom>
              <a:clrTo>
                <a:srgbClr val="FFFFFF">
                  <a:alpha val="0"/>
                </a:srgbClr>
              </a:clrTo>
            </a:clrChange>
          </a:blip>
          <a:stretch>
            <a:fillRect/>
          </a:stretch>
        </p:blipFill>
        <p:spPr>
          <a:xfrm>
            <a:off x="5603966" y="4128426"/>
            <a:ext cx="2133600" cy="2143125"/>
          </a:xfrm>
          <a:prstGeom prst="rect">
            <a:avLst/>
          </a:prstGeom>
        </p:spPr>
      </p:pic>
    </p:spTree>
    <p:extLst>
      <p:ext uri="{BB962C8B-B14F-4D97-AF65-F5344CB8AC3E}">
        <p14:creationId xmlns:p14="http://schemas.microsoft.com/office/powerpoint/2010/main" val="41103130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Starter </a:t>
            </a:r>
          </a:p>
        </p:txBody>
      </p:sp>
      <p:sp>
        <p:nvSpPr>
          <p:cNvPr id="3" name="Content Placeholder 2"/>
          <p:cNvSpPr>
            <a:spLocks noGrp="1"/>
          </p:cNvSpPr>
          <p:nvPr>
            <p:ph idx="1"/>
          </p:nvPr>
        </p:nvSpPr>
        <p:spPr/>
        <p:txBody>
          <a:bodyPr>
            <a:normAutofit/>
          </a:bodyPr>
          <a:lstStyle/>
          <a:p>
            <a:r>
              <a:rPr lang="en-GB" sz="2800" dirty="0">
                <a:latin typeface="Comic Sans MS" panose="030F0702030302020204" pitchFamily="66" charset="0"/>
              </a:rPr>
              <a:t>An office</a:t>
            </a:r>
          </a:p>
          <a:p>
            <a:r>
              <a:rPr lang="en-GB" sz="2800" dirty="0">
                <a:latin typeface="Comic Sans MS" panose="030F0702030302020204" pitchFamily="66" charset="0"/>
              </a:rPr>
              <a:t>The rainforest</a:t>
            </a:r>
          </a:p>
          <a:p>
            <a:r>
              <a:rPr lang="en-GB" sz="2800" dirty="0">
                <a:latin typeface="Comic Sans MS" panose="030F0702030302020204" pitchFamily="66" charset="0"/>
              </a:rPr>
              <a:t>The destroyed rainforest</a:t>
            </a:r>
          </a:p>
          <a:p>
            <a:r>
              <a:rPr lang="en-GB" sz="2800" dirty="0">
                <a:latin typeface="Comic Sans MS" panose="030F0702030302020204" pitchFamily="66" charset="0"/>
              </a:rPr>
              <a:t>The rescued rainforest</a:t>
            </a:r>
          </a:p>
          <a:p>
            <a:endParaRPr lang="en-GB" sz="2800" dirty="0">
              <a:latin typeface="Comic Sans MS" panose="030F0702030302020204" pitchFamily="66" charset="0"/>
            </a:endParaRPr>
          </a:p>
          <a:p>
            <a:r>
              <a:rPr lang="en-GB" sz="2800" dirty="0">
                <a:latin typeface="Comic Sans MS" panose="030F0702030302020204" pitchFamily="66" charset="0"/>
              </a:rPr>
              <a:t>Any other settings?</a:t>
            </a:r>
          </a:p>
        </p:txBody>
      </p:sp>
      <p:pic>
        <p:nvPicPr>
          <p:cNvPr id="12290" name="Picture 2" descr="Image result for rainforest then and n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7840" y="1430173"/>
            <a:ext cx="6614160" cy="4406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01113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0763" y="253412"/>
            <a:ext cx="8596668" cy="3880773"/>
          </a:xfrm>
        </p:spPr>
        <p:txBody>
          <a:bodyPr>
            <a:normAutofit/>
          </a:bodyPr>
          <a:lstStyle/>
          <a:p>
            <a:r>
              <a:rPr lang="en-GB" sz="2800" dirty="0">
                <a:latin typeface="Comic Sans MS" panose="030F0702030302020204" pitchFamily="66" charset="0"/>
              </a:rPr>
              <a:t>Will all of these settings look the same?</a:t>
            </a:r>
          </a:p>
          <a:p>
            <a:r>
              <a:rPr lang="en-GB" sz="2800" dirty="0">
                <a:latin typeface="Comic Sans MS" panose="030F0702030302020204" pitchFamily="66" charset="0"/>
              </a:rPr>
              <a:t>Why?</a:t>
            </a:r>
          </a:p>
          <a:p>
            <a:endParaRPr lang="en-GB" sz="2800" dirty="0">
              <a:latin typeface="Comic Sans MS" panose="030F0702030302020204" pitchFamily="66" charset="0"/>
            </a:endParaRPr>
          </a:p>
          <a:p>
            <a:r>
              <a:rPr lang="en-GB" sz="2800" dirty="0">
                <a:latin typeface="Comic Sans MS" panose="030F0702030302020204" pitchFamily="66" charset="0"/>
              </a:rPr>
              <a:t>What similarities might there be?</a:t>
            </a:r>
          </a:p>
          <a:p>
            <a:r>
              <a:rPr lang="en-GB" sz="2800" dirty="0">
                <a:latin typeface="Comic Sans MS" panose="030F0702030302020204" pitchFamily="66" charset="0"/>
              </a:rPr>
              <a:t>Differences? </a:t>
            </a:r>
          </a:p>
        </p:txBody>
      </p:sp>
      <p:pic>
        <p:nvPicPr>
          <p:cNvPr id="13314" name="Picture 2" descr="Image result for rainforest then and n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5954" y="2472214"/>
            <a:ext cx="7006046" cy="4385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709480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0763" y="266475"/>
            <a:ext cx="8596668" cy="3880773"/>
          </a:xfrm>
        </p:spPr>
        <p:txBody>
          <a:bodyPr>
            <a:normAutofit/>
          </a:bodyPr>
          <a:lstStyle/>
          <a:p>
            <a:r>
              <a:rPr lang="en-GB" sz="2800" dirty="0">
                <a:latin typeface="Comic Sans MS" panose="030F0702030302020204" pitchFamily="66" charset="0"/>
              </a:rPr>
              <a:t>Close your eyes and imagine the different settings.</a:t>
            </a:r>
          </a:p>
          <a:p>
            <a:r>
              <a:rPr lang="en-GB" sz="2800" dirty="0">
                <a:latin typeface="Comic Sans MS" panose="030F0702030302020204" pitchFamily="66" charset="0"/>
              </a:rPr>
              <a:t>You might like to quickly sketch pictures of the settings on your whiteboards.</a:t>
            </a:r>
          </a:p>
        </p:txBody>
      </p:sp>
      <p:pic>
        <p:nvPicPr>
          <p:cNvPr id="14338" name="Picture 2" descr="Image result for rainforest then and n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274" y="2271150"/>
            <a:ext cx="8154398" cy="4586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90070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400" dirty="0">
                <a:solidFill>
                  <a:srgbClr val="00B0F0"/>
                </a:solidFill>
                <a:latin typeface="Comic Sans MS" panose="030F0702030302020204" pitchFamily="66" charset="0"/>
              </a:rPr>
              <a:t>Which do you think is better? Why? </a:t>
            </a:r>
          </a:p>
        </p:txBody>
      </p:sp>
      <p:pic>
        <p:nvPicPr>
          <p:cNvPr id="5" name="Picture 4"/>
          <p:cNvPicPr>
            <a:picLocks noChangeAspect="1"/>
          </p:cNvPicPr>
          <p:nvPr/>
        </p:nvPicPr>
        <p:blipFill rotWithShape="1">
          <a:blip r:embed="rId2"/>
          <a:srcRect l="26440" t="27768" r="27578" b="17947"/>
          <a:stretch/>
        </p:blipFill>
        <p:spPr>
          <a:xfrm>
            <a:off x="0" y="2586445"/>
            <a:ext cx="5982788" cy="3971109"/>
          </a:xfrm>
          <a:prstGeom prst="rect">
            <a:avLst/>
          </a:prstGeom>
        </p:spPr>
      </p:pic>
      <p:pic>
        <p:nvPicPr>
          <p:cNvPr id="6" name="Picture 5"/>
          <p:cNvPicPr>
            <a:picLocks noChangeAspect="1"/>
          </p:cNvPicPr>
          <p:nvPr/>
        </p:nvPicPr>
        <p:blipFill rotWithShape="1">
          <a:blip r:embed="rId2"/>
          <a:srcRect l="26440" t="27768" r="27578" b="17947"/>
          <a:stretch/>
        </p:blipFill>
        <p:spPr>
          <a:xfrm>
            <a:off x="5982788" y="2586445"/>
            <a:ext cx="5982788" cy="3971109"/>
          </a:xfrm>
          <a:prstGeom prst="rect">
            <a:avLst/>
          </a:prstGeom>
        </p:spPr>
      </p:pic>
      <p:sp>
        <p:nvSpPr>
          <p:cNvPr id="7" name="TextBox 6"/>
          <p:cNvSpPr txBox="1"/>
          <p:nvPr/>
        </p:nvSpPr>
        <p:spPr>
          <a:xfrm>
            <a:off x="182880" y="2730137"/>
            <a:ext cx="2651760" cy="307777"/>
          </a:xfrm>
          <a:prstGeom prst="rect">
            <a:avLst/>
          </a:prstGeom>
          <a:noFill/>
        </p:spPr>
        <p:txBody>
          <a:bodyPr wrap="square" rtlCol="0">
            <a:spAutoFit/>
          </a:bodyPr>
          <a:lstStyle/>
          <a:p>
            <a:pPr algn="ctr"/>
            <a:r>
              <a:rPr lang="en-GB" sz="1400" dirty="0">
                <a:solidFill>
                  <a:srgbClr val="0070C0"/>
                </a:solidFill>
                <a:latin typeface="Comic Sans MS" panose="030F0702030302020204" pitchFamily="66" charset="0"/>
              </a:rPr>
              <a:t>tall trees, green leaves, wet </a:t>
            </a:r>
          </a:p>
        </p:txBody>
      </p:sp>
      <p:sp>
        <p:nvSpPr>
          <p:cNvPr id="8" name="TextBox 7"/>
          <p:cNvSpPr txBox="1"/>
          <p:nvPr/>
        </p:nvSpPr>
        <p:spPr>
          <a:xfrm>
            <a:off x="0" y="3992881"/>
            <a:ext cx="2651760" cy="307777"/>
          </a:xfrm>
          <a:prstGeom prst="rect">
            <a:avLst/>
          </a:prstGeom>
          <a:noFill/>
        </p:spPr>
        <p:txBody>
          <a:bodyPr wrap="square" rtlCol="0">
            <a:spAutoFit/>
          </a:bodyPr>
          <a:lstStyle/>
          <a:p>
            <a:pPr algn="r"/>
            <a:r>
              <a:rPr lang="en-GB" sz="1400" dirty="0">
                <a:solidFill>
                  <a:srgbClr val="0070C0"/>
                </a:solidFill>
                <a:latin typeface="Comic Sans MS" panose="030F0702030302020204" pitchFamily="66" charset="0"/>
              </a:rPr>
              <a:t>rainy, green, noisy, loud</a:t>
            </a:r>
          </a:p>
        </p:txBody>
      </p:sp>
      <p:sp>
        <p:nvSpPr>
          <p:cNvPr id="9" name="TextBox 8"/>
          <p:cNvSpPr txBox="1"/>
          <p:nvPr/>
        </p:nvSpPr>
        <p:spPr>
          <a:xfrm>
            <a:off x="182880" y="4802814"/>
            <a:ext cx="2651760" cy="307777"/>
          </a:xfrm>
          <a:prstGeom prst="rect">
            <a:avLst/>
          </a:prstGeom>
          <a:noFill/>
        </p:spPr>
        <p:txBody>
          <a:bodyPr wrap="square" rtlCol="0">
            <a:spAutoFit/>
          </a:bodyPr>
          <a:lstStyle/>
          <a:p>
            <a:pPr algn="ctr"/>
            <a:r>
              <a:rPr lang="en-GB" sz="1400" dirty="0">
                <a:solidFill>
                  <a:srgbClr val="0070C0"/>
                </a:solidFill>
                <a:latin typeface="Comic Sans MS" panose="030F0702030302020204" pitchFamily="66" charset="0"/>
              </a:rPr>
              <a:t>desk, lots of paper, wood</a:t>
            </a:r>
          </a:p>
        </p:txBody>
      </p:sp>
      <p:sp>
        <p:nvSpPr>
          <p:cNvPr id="10" name="TextBox 9"/>
          <p:cNvSpPr txBox="1"/>
          <p:nvPr/>
        </p:nvSpPr>
        <p:spPr>
          <a:xfrm>
            <a:off x="182880" y="5911669"/>
            <a:ext cx="2651760" cy="307777"/>
          </a:xfrm>
          <a:prstGeom prst="rect">
            <a:avLst/>
          </a:prstGeom>
          <a:noFill/>
        </p:spPr>
        <p:txBody>
          <a:bodyPr wrap="square" rtlCol="0">
            <a:spAutoFit/>
          </a:bodyPr>
          <a:lstStyle/>
          <a:p>
            <a:pPr algn="ctr"/>
            <a:r>
              <a:rPr lang="en-GB" sz="1400" dirty="0">
                <a:solidFill>
                  <a:srgbClr val="0070C0"/>
                </a:solidFill>
                <a:latin typeface="Comic Sans MS" panose="030F0702030302020204" pitchFamily="66" charset="0"/>
              </a:rPr>
              <a:t>old computer, messy, smelly</a:t>
            </a:r>
          </a:p>
        </p:txBody>
      </p:sp>
      <p:sp>
        <p:nvSpPr>
          <p:cNvPr id="11" name="TextBox 10"/>
          <p:cNvSpPr txBox="1"/>
          <p:nvPr/>
        </p:nvSpPr>
        <p:spPr>
          <a:xfrm>
            <a:off x="3174274" y="2766459"/>
            <a:ext cx="2651760" cy="307777"/>
          </a:xfrm>
          <a:prstGeom prst="rect">
            <a:avLst/>
          </a:prstGeom>
          <a:noFill/>
        </p:spPr>
        <p:txBody>
          <a:bodyPr wrap="square" rtlCol="0">
            <a:spAutoFit/>
          </a:bodyPr>
          <a:lstStyle/>
          <a:p>
            <a:pPr algn="ctr"/>
            <a:r>
              <a:rPr lang="en-GB" sz="1400" dirty="0">
                <a:solidFill>
                  <a:srgbClr val="0070C0"/>
                </a:solidFill>
                <a:latin typeface="Comic Sans MS" panose="030F0702030302020204" pitchFamily="66" charset="0"/>
              </a:rPr>
              <a:t>black soil, no trees, fire</a:t>
            </a:r>
          </a:p>
        </p:txBody>
      </p:sp>
      <p:sp>
        <p:nvSpPr>
          <p:cNvPr id="12" name="TextBox 11"/>
          <p:cNvSpPr txBox="1"/>
          <p:nvPr/>
        </p:nvSpPr>
        <p:spPr>
          <a:xfrm>
            <a:off x="3082834" y="3992880"/>
            <a:ext cx="2651760" cy="307777"/>
          </a:xfrm>
          <a:prstGeom prst="rect">
            <a:avLst/>
          </a:prstGeom>
          <a:noFill/>
        </p:spPr>
        <p:txBody>
          <a:bodyPr wrap="square" rtlCol="0">
            <a:spAutoFit/>
          </a:bodyPr>
          <a:lstStyle/>
          <a:p>
            <a:pPr algn="ctr"/>
            <a:r>
              <a:rPr lang="en-GB" sz="1400" dirty="0">
                <a:solidFill>
                  <a:srgbClr val="0070C0"/>
                </a:solidFill>
                <a:latin typeface="Comic Sans MS" panose="030F0702030302020204" pitchFamily="66" charset="0"/>
              </a:rPr>
              <a:t>smoky, smelly, scary</a:t>
            </a:r>
          </a:p>
        </p:txBody>
      </p:sp>
      <p:sp>
        <p:nvSpPr>
          <p:cNvPr id="13" name="TextBox 12"/>
          <p:cNvSpPr txBox="1"/>
          <p:nvPr/>
        </p:nvSpPr>
        <p:spPr>
          <a:xfrm>
            <a:off x="6074228" y="2776655"/>
            <a:ext cx="2651760" cy="523220"/>
          </a:xfrm>
          <a:prstGeom prst="rect">
            <a:avLst/>
          </a:prstGeom>
          <a:noFill/>
        </p:spPr>
        <p:txBody>
          <a:bodyPr wrap="square" rtlCol="0">
            <a:spAutoFit/>
          </a:bodyPr>
          <a:lstStyle/>
          <a:p>
            <a:pPr algn="ctr"/>
            <a:r>
              <a:rPr lang="en-GB" sz="1400" dirty="0">
                <a:solidFill>
                  <a:srgbClr val="00B050"/>
                </a:solidFill>
                <a:latin typeface="Comic Sans MS" panose="030F0702030302020204" pitchFamily="66" charset="0"/>
              </a:rPr>
              <a:t>skyscrapers of the forest, lush, green leaves</a:t>
            </a:r>
          </a:p>
        </p:txBody>
      </p:sp>
      <p:sp>
        <p:nvSpPr>
          <p:cNvPr id="14" name="TextBox 13"/>
          <p:cNvSpPr txBox="1"/>
          <p:nvPr/>
        </p:nvSpPr>
        <p:spPr>
          <a:xfrm>
            <a:off x="6074228" y="3953054"/>
            <a:ext cx="2651760" cy="523220"/>
          </a:xfrm>
          <a:prstGeom prst="rect">
            <a:avLst/>
          </a:prstGeom>
          <a:noFill/>
        </p:spPr>
        <p:txBody>
          <a:bodyPr wrap="square" rtlCol="0">
            <a:spAutoFit/>
          </a:bodyPr>
          <a:lstStyle/>
          <a:p>
            <a:pPr algn="ctr"/>
            <a:r>
              <a:rPr lang="en-GB" sz="1400" dirty="0">
                <a:solidFill>
                  <a:srgbClr val="00B050"/>
                </a:solidFill>
                <a:latin typeface="Comic Sans MS" panose="030F0702030302020204" pitchFamily="66" charset="0"/>
              </a:rPr>
              <a:t>hot, humid air, damp, murky water</a:t>
            </a:r>
          </a:p>
        </p:txBody>
      </p:sp>
      <p:sp>
        <p:nvSpPr>
          <p:cNvPr id="15" name="TextBox 14"/>
          <p:cNvSpPr txBox="1"/>
          <p:nvPr/>
        </p:nvSpPr>
        <p:spPr>
          <a:xfrm>
            <a:off x="9019902" y="2668582"/>
            <a:ext cx="2651760" cy="738664"/>
          </a:xfrm>
          <a:prstGeom prst="rect">
            <a:avLst/>
          </a:prstGeom>
          <a:noFill/>
        </p:spPr>
        <p:txBody>
          <a:bodyPr wrap="square" rtlCol="0">
            <a:spAutoFit/>
          </a:bodyPr>
          <a:lstStyle/>
          <a:p>
            <a:pPr algn="ctr"/>
            <a:r>
              <a:rPr lang="en-GB" sz="1400" dirty="0">
                <a:solidFill>
                  <a:srgbClr val="00B050"/>
                </a:solidFill>
                <a:latin typeface="Comic Sans MS" panose="030F0702030302020204" pitchFamily="66" charset="0"/>
              </a:rPr>
              <a:t>fallen trees lay like sleeping children, toxic smoke fills the air</a:t>
            </a:r>
          </a:p>
        </p:txBody>
      </p:sp>
      <p:sp>
        <p:nvSpPr>
          <p:cNvPr id="16" name="TextBox 15"/>
          <p:cNvSpPr txBox="1"/>
          <p:nvPr/>
        </p:nvSpPr>
        <p:spPr>
          <a:xfrm>
            <a:off x="9130936" y="3904021"/>
            <a:ext cx="2651760" cy="523220"/>
          </a:xfrm>
          <a:prstGeom prst="rect">
            <a:avLst/>
          </a:prstGeom>
          <a:noFill/>
        </p:spPr>
        <p:txBody>
          <a:bodyPr wrap="square" rtlCol="0">
            <a:spAutoFit/>
          </a:bodyPr>
          <a:lstStyle/>
          <a:p>
            <a:pPr algn="ctr"/>
            <a:r>
              <a:rPr lang="en-GB" sz="1400" dirty="0">
                <a:solidFill>
                  <a:srgbClr val="00B050"/>
                </a:solidFill>
                <a:latin typeface="Comic Sans MS" panose="030F0702030302020204" pitchFamily="66" charset="0"/>
              </a:rPr>
              <a:t>black, charred soil, blazing fires raging</a:t>
            </a:r>
          </a:p>
        </p:txBody>
      </p:sp>
      <p:sp>
        <p:nvSpPr>
          <p:cNvPr id="17" name="TextBox 16"/>
          <p:cNvSpPr txBox="1"/>
          <p:nvPr/>
        </p:nvSpPr>
        <p:spPr>
          <a:xfrm>
            <a:off x="6021977" y="4648925"/>
            <a:ext cx="2651760" cy="738664"/>
          </a:xfrm>
          <a:prstGeom prst="rect">
            <a:avLst/>
          </a:prstGeom>
          <a:noFill/>
        </p:spPr>
        <p:txBody>
          <a:bodyPr wrap="square" rtlCol="0">
            <a:spAutoFit/>
          </a:bodyPr>
          <a:lstStyle/>
          <a:p>
            <a:pPr algn="ctr"/>
            <a:r>
              <a:rPr lang="en-GB" sz="1400" dirty="0">
                <a:solidFill>
                  <a:srgbClr val="00B050"/>
                </a:solidFill>
                <a:latin typeface="Comic Sans MS" panose="030F0702030302020204" pitchFamily="66" charset="0"/>
              </a:rPr>
              <a:t>cluttered, wooden desk, towering piles of crumpled paperwork</a:t>
            </a:r>
          </a:p>
        </p:txBody>
      </p:sp>
      <p:sp>
        <p:nvSpPr>
          <p:cNvPr id="18" name="TextBox 17"/>
          <p:cNvSpPr txBox="1"/>
          <p:nvPr/>
        </p:nvSpPr>
        <p:spPr>
          <a:xfrm>
            <a:off x="6165668" y="5696225"/>
            <a:ext cx="2651760" cy="738664"/>
          </a:xfrm>
          <a:prstGeom prst="rect">
            <a:avLst/>
          </a:prstGeom>
          <a:noFill/>
        </p:spPr>
        <p:txBody>
          <a:bodyPr wrap="square" rtlCol="0">
            <a:spAutoFit/>
          </a:bodyPr>
          <a:lstStyle/>
          <a:p>
            <a:pPr algn="ctr"/>
            <a:r>
              <a:rPr lang="en-GB" sz="1400" dirty="0">
                <a:solidFill>
                  <a:srgbClr val="00B050"/>
                </a:solidFill>
                <a:latin typeface="Comic Sans MS" panose="030F0702030302020204" pitchFamily="66" charset="0"/>
              </a:rPr>
              <a:t>ancient, dinosaur computer, snake-like cables slithering across the floor</a:t>
            </a:r>
          </a:p>
        </p:txBody>
      </p:sp>
    </p:spTree>
    <p:extLst>
      <p:ext uri="{BB962C8B-B14F-4D97-AF65-F5344CB8AC3E}">
        <p14:creationId xmlns:p14="http://schemas.microsoft.com/office/powerpoint/2010/main" val="35075973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447" y="227287"/>
            <a:ext cx="9720701" cy="3880773"/>
          </a:xfrm>
        </p:spPr>
        <p:txBody>
          <a:bodyPr>
            <a:normAutofit/>
          </a:bodyPr>
          <a:lstStyle/>
          <a:p>
            <a:r>
              <a:rPr lang="en-GB" sz="2800" dirty="0">
                <a:latin typeface="Comic Sans MS" panose="030F0702030302020204" pitchFamily="66" charset="0"/>
              </a:rPr>
              <a:t>Take time to talk in your groups and share your ideas.</a:t>
            </a:r>
          </a:p>
          <a:p>
            <a:r>
              <a:rPr lang="en-GB" sz="2800" dirty="0">
                <a:latin typeface="Comic Sans MS" panose="030F0702030302020204" pitchFamily="66" charset="0"/>
              </a:rPr>
              <a:t>Use a thesaurus to improve your ideas!</a:t>
            </a:r>
          </a:p>
          <a:p>
            <a:r>
              <a:rPr lang="en-GB" sz="2800" dirty="0">
                <a:latin typeface="Comic Sans MS" panose="030F0702030302020204" pitchFamily="66" charset="0"/>
              </a:rPr>
              <a:t>Share your ideas with the class.</a:t>
            </a:r>
          </a:p>
          <a:p>
            <a:r>
              <a:rPr lang="en-GB" sz="2800" dirty="0">
                <a:latin typeface="Comic Sans MS" panose="030F0702030302020204" pitchFamily="66" charset="0"/>
              </a:rPr>
              <a:t>Remember to magpie any ideas which impress you!</a:t>
            </a:r>
          </a:p>
          <a:p>
            <a:endParaRPr lang="en-GB" sz="2800" dirty="0">
              <a:latin typeface="Comic Sans MS" panose="030F0702030302020204" pitchFamily="66" charset="0"/>
            </a:endParaRPr>
          </a:p>
        </p:txBody>
      </p:sp>
      <p:pic>
        <p:nvPicPr>
          <p:cNvPr id="15362" name="Picture 2" descr="Image result for rainforests photograph collage"/>
          <p:cNvPicPr>
            <a:picLocks noChangeAspect="1" noChangeArrowheads="1"/>
          </p:cNvPicPr>
          <p:nvPr/>
        </p:nvPicPr>
        <p:blipFill rotWithShape="1">
          <a:blip r:embed="rId2">
            <a:extLst>
              <a:ext uri="{28A0092B-C50C-407E-A947-70E740481C1C}">
                <a14:useLocalDpi xmlns:a14="http://schemas.microsoft.com/office/drawing/2010/main" val="0"/>
              </a:ext>
            </a:extLst>
          </a:blip>
          <a:srcRect b="10299"/>
          <a:stretch/>
        </p:blipFill>
        <p:spPr bwMode="auto">
          <a:xfrm>
            <a:off x="1541417" y="2486370"/>
            <a:ext cx="6627223" cy="4371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34308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3019310899"/>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r>
                        <a:rPr lang="en-GB" sz="1600" b="1" i="0" dirty="0">
                          <a:solidFill>
                            <a:srgbClr val="0070C0"/>
                          </a:solidFill>
                          <a:latin typeface="Comic Sans MS" panose="030F0702030302020204" pitchFamily="66" charset="0"/>
                        </a:rPr>
                        <a:t>With LSA</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Write the name of each different setting from your story in the boxes.</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Write descriptive words and phrases</a:t>
                      </a:r>
                      <a:r>
                        <a:rPr lang="en-GB" sz="1600" b="0" i="0" baseline="0" dirty="0">
                          <a:solidFill>
                            <a:schemeClr val="tx1"/>
                          </a:solidFill>
                          <a:latin typeface="Comic Sans MS" panose="030F0702030302020204" pitchFamily="66" charset="0"/>
                        </a:rPr>
                        <a:t> (expanded noun phrases, nouns and similes) which describe the different settings.</a:t>
                      </a:r>
                    </a:p>
                    <a:p>
                      <a:endParaRPr lang="en-GB" sz="1600" b="0" i="0" baseline="0" dirty="0">
                        <a:solidFill>
                          <a:srgbClr val="FF0000"/>
                        </a:solidFill>
                        <a:latin typeface="Comic Sans MS" panose="030F0702030302020204" pitchFamily="66" charset="0"/>
                      </a:endParaRPr>
                    </a:p>
                    <a:p>
                      <a:endParaRPr lang="en-GB" sz="1600" b="0" i="0" baseline="0" dirty="0">
                        <a:solidFill>
                          <a:srgbClr val="FF0000"/>
                        </a:solidFill>
                        <a:latin typeface="Comic Sans MS" panose="030F0702030302020204" pitchFamily="66" charset="0"/>
                      </a:endParaRPr>
                    </a:p>
                    <a:p>
                      <a:endParaRPr lang="en-GB" sz="1600" b="0" i="0" baseline="0" dirty="0">
                        <a:solidFill>
                          <a:srgbClr val="FF0000"/>
                        </a:solidFill>
                        <a:latin typeface="Comic Sans MS" panose="030F0702030302020204" pitchFamily="66" charset="0"/>
                      </a:endParaRPr>
                    </a:p>
                    <a:p>
                      <a:endParaRPr lang="en-GB" sz="1600" b="0" i="0" baseline="0" dirty="0">
                        <a:solidFill>
                          <a:srgbClr val="FF0000"/>
                        </a:solidFill>
                        <a:latin typeface="Comic Sans MS" panose="030F0702030302020204" pitchFamily="66" charset="0"/>
                      </a:endParaRPr>
                    </a:p>
                    <a:p>
                      <a:endParaRPr lang="en-GB" sz="1600" b="0" i="0" baseline="0" dirty="0">
                        <a:solidFill>
                          <a:srgbClr val="FF0000"/>
                        </a:solidFill>
                        <a:latin typeface="Comic Sans MS" panose="030F0702030302020204" pitchFamily="66" charset="0"/>
                      </a:endParaRPr>
                    </a:p>
                    <a:p>
                      <a:r>
                        <a:rPr lang="en-GB" sz="1600" b="1" i="0" baseline="0" dirty="0">
                          <a:solidFill>
                            <a:srgbClr val="FF0000"/>
                          </a:solidFill>
                          <a:latin typeface="Comic Sans MS" panose="030F0702030302020204" pitchFamily="66" charset="0"/>
                        </a:rPr>
                        <a:t>Red Pen: </a:t>
                      </a:r>
                      <a:r>
                        <a:rPr lang="en-GB" sz="1600" b="0" i="0" baseline="0" dirty="0">
                          <a:solidFill>
                            <a:srgbClr val="FF0000"/>
                          </a:solidFill>
                          <a:latin typeface="Comic Sans MS" panose="030F0702030302020204" pitchFamily="66" charset="0"/>
                        </a:rPr>
                        <a:t>T</a:t>
                      </a:r>
                      <a:r>
                        <a:rPr lang="en-GB" sz="1600" b="0" i="0" baseline="0" dirty="0" smtClean="0">
                          <a:solidFill>
                            <a:srgbClr val="FF0000"/>
                          </a:solidFill>
                          <a:latin typeface="Comic Sans MS" panose="030F0702030302020204" pitchFamily="66" charset="0"/>
                        </a:rPr>
                        <a:t>hesaurus </a:t>
                      </a:r>
                      <a:r>
                        <a:rPr lang="en-GB" sz="1600" b="0" i="0" baseline="0" dirty="0">
                          <a:solidFill>
                            <a:srgbClr val="FF0000"/>
                          </a:solidFill>
                          <a:latin typeface="Comic Sans MS" panose="030F0702030302020204" pitchFamily="66" charset="0"/>
                        </a:rPr>
                        <a:t>any words you have repeated or have used in your writing before!</a:t>
                      </a:r>
                      <a:endParaRPr lang="en-GB" sz="1600" b="1" i="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1600" b="0" i="0" dirty="0">
                        <a:solidFill>
                          <a:schemeClr val="tx1"/>
                        </a:solidFill>
                        <a:latin typeface="Comic Sans MS" panose="030F0702030302020204" pitchFamily="66" charset="0"/>
                      </a:endParaRP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Write the name of each different setting from your story in the boxes.</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Write descriptive words and phrases</a:t>
                      </a:r>
                      <a:r>
                        <a:rPr lang="en-GB" sz="1600" b="0" i="0" baseline="0" dirty="0">
                          <a:solidFill>
                            <a:schemeClr val="tx1"/>
                          </a:solidFill>
                          <a:latin typeface="Comic Sans MS" panose="030F0702030302020204" pitchFamily="66" charset="0"/>
                        </a:rPr>
                        <a:t> (expanded noun phrases, nouns and similes) which describe the different settings.</a:t>
                      </a:r>
                    </a:p>
                    <a:p>
                      <a:endParaRPr lang="en-GB" sz="1600" b="0" i="0" baseline="0" dirty="0">
                        <a:solidFill>
                          <a:schemeClr val="tx1"/>
                        </a:solidFill>
                        <a:latin typeface="Comic Sans MS" panose="030F0702030302020204" pitchFamily="66" charset="0"/>
                      </a:endParaRPr>
                    </a:p>
                    <a:p>
                      <a:r>
                        <a:rPr lang="en-GB" sz="1600" b="0" i="0" baseline="0" dirty="0">
                          <a:solidFill>
                            <a:schemeClr val="tx1"/>
                          </a:solidFill>
                          <a:latin typeface="Comic Sans MS" panose="030F0702030302020204" pitchFamily="66" charset="0"/>
                        </a:rPr>
                        <a:t>You should be using powerful vocabulary to ensure the reader can imagine each setting. </a:t>
                      </a:r>
                    </a:p>
                    <a:p>
                      <a:endParaRPr lang="en-GB" sz="1600" b="0" i="0" baseline="0" dirty="0">
                        <a:solidFill>
                          <a:srgbClr val="FF0000"/>
                        </a:solidFill>
                        <a:latin typeface="Comic Sans MS" panose="030F0702030302020204" pitchFamily="66" charset="0"/>
                      </a:endParaRPr>
                    </a:p>
                    <a:p>
                      <a:r>
                        <a:rPr lang="en-GB" sz="1600" b="1" i="0" baseline="0" dirty="0">
                          <a:solidFill>
                            <a:srgbClr val="FF0000"/>
                          </a:solidFill>
                          <a:latin typeface="Comic Sans MS" panose="030F0702030302020204" pitchFamily="66" charset="0"/>
                        </a:rPr>
                        <a:t>Red Pen: </a:t>
                      </a:r>
                      <a:r>
                        <a:rPr lang="en-GB" sz="1600" b="0" i="0" baseline="0" dirty="0">
                          <a:solidFill>
                            <a:srgbClr val="FF0000"/>
                          </a:solidFill>
                          <a:latin typeface="Comic Sans MS" panose="030F0702030302020204" pitchFamily="66" charset="0"/>
                        </a:rPr>
                        <a:t>T</a:t>
                      </a:r>
                      <a:r>
                        <a:rPr lang="en-GB" sz="1600" b="0" i="0" baseline="0" dirty="0" smtClean="0">
                          <a:solidFill>
                            <a:srgbClr val="FF0000"/>
                          </a:solidFill>
                          <a:latin typeface="Comic Sans MS" panose="030F0702030302020204" pitchFamily="66" charset="0"/>
                        </a:rPr>
                        <a:t>hesaurus </a:t>
                      </a:r>
                      <a:r>
                        <a:rPr lang="en-GB" sz="1600" b="0" i="0" baseline="0" dirty="0">
                          <a:solidFill>
                            <a:srgbClr val="FF0000"/>
                          </a:solidFill>
                          <a:latin typeface="Comic Sans MS" panose="030F0702030302020204" pitchFamily="66" charset="0"/>
                        </a:rPr>
                        <a:t>any words you have repeated or have used in your writing before!</a:t>
                      </a:r>
                      <a:endParaRPr lang="en-GB" sz="1600" b="1" i="0" dirty="0">
                        <a:solidFill>
                          <a:srgbClr val="FF0000"/>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b="0" i="0" kern="1200" baseline="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600" b="1" i="0" dirty="0">
                          <a:solidFill>
                            <a:srgbClr val="7030A0"/>
                          </a:solidFill>
                          <a:latin typeface="Comic Sans MS" panose="030F0702030302020204" pitchFamily="66" charset="0"/>
                        </a:rPr>
                        <a:t>With CT</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Write the name of each different setting from your story in the boxes.</a:t>
                      </a:r>
                    </a:p>
                    <a:p>
                      <a:endParaRPr lang="en-GB" sz="1600" b="0" i="0" dirty="0">
                        <a:solidFill>
                          <a:schemeClr val="tx1"/>
                        </a:solidFill>
                        <a:latin typeface="Comic Sans MS" panose="030F0702030302020204" pitchFamily="66" charset="0"/>
                      </a:endParaRPr>
                    </a:p>
                    <a:p>
                      <a:r>
                        <a:rPr lang="en-GB" sz="1600" b="0" i="0" dirty="0">
                          <a:solidFill>
                            <a:schemeClr val="tx1"/>
                          </a:solidFill>
                          <a:latin typeface="Comic Sans MS" panose="030F0702030302020204" pitchFamily="66" charset="0"/>
                        </a:rPr>
                        <a:t>Write descriptive words and phrases</a:t>
                      </a:r>
                      <a:r>
                        <a:rPr lang="en-GB" sz="1600" b="0" i="0" baseline="0" dirty="0">
                          <a:solidFill>
                            <a:schemeClr val="tx1"/>
                          </a:solidFill>
                          <a:latin typeface="Comic Sans MS" panose="030F0702030302020204" pitchFamily="66" charset="0"/>
                        </a:rPr>
                        <a:t> (expanded noun phrases, nouns and similes) which describe the different settings.</a:t>
                      </a:r>
                    </a:p>
                    <a:p>
                      <a:endParaRPr lang="en-GB" sz="1600" b="0" i="0" baseline="0" dirty="0">
                        <a:solidFill>
                          <a:schemeClr val="tx1"/>
                        </a:solidFill>
                        <a:latin typeface="Comic Sans MS" panose="030F0702030302020204" pitchFamily="66" charset="0"/>
                      </a:endParaRPr>
                    </a:p>
                    <a:p>
                      <a:r>
                        <a:rPr lang="en-GB" sz="1600" b="0" i="0" baseline="0" dirty="0">
                          <a:solidFill>
                            <a:schemeClr val="tx1"/>
                          </a:solidFill>
                          <a:latin typeface="Comic Sans MS" panose="030F0702030302020204" pitchFamily="66" charset="0"/>
                        </a:rPr>
                        <a:t>You should be using powerful vocabulary to ensure the reader can imagine each setting. </a:t>
                      </a:r>
                    </a:p>
                    <a:p>
                      <a:endParaRPr lang="en-GB" sz="1600" b="0" i="0" baseline="0" dirty="0">
                        <a:solidFill>
                          <a:schemeClr val="tx1"/>
                        </a:solidFill>
                        <a:latin typeface="Comic Sans MS" panose="030F0702030302020204" pitchFamily="66" charset="0"/>
                      </a:endParaRPr>
                    </a:p>
                    <a:p>
                      <a:r>
                        <a:rPr lang="en-GB" sz="1600" b="1" i="0" baseline="0" dirty="0">
                          <a:solidFill>
                            <a:srgbClr val="FF0000"/>
                          </a:solidFill>
                          <a:latin typeface="Comic Sans MS" panose="030F0702030302020204" pitchFamily="66" charset="0"/>
                        </a:rPr>
                        <a:t>Red Pen</a:t>
                      </a:r>
                      <a:r>
                        <a:rPr lang="en-GB" sz="1600" b="1" i="0" baseline="0">
                          <a:solidFill>
                            <a:srgbClr val="FF0000"/>
                          </a:solidFill>
                          <a:latin typeface="Comic Sans MS" panose="030F0702030302020204" pitchFamily="66" charset="0"/>
                        </a:rPr>
                        <a:t>: </a:t>
                      </a:r>
                      <a:r>
                        <a:rPr lang="en-GB" sz="1600" b="0" i="0" baseline="0" dirty="0">
                          <a:solidFill>
                            <a:srgbClr val="FF0000"/>
                          </a:solidFill>
                          <a:latin typeface="Comic Sans MS" panose="030F0702030302020204" pitchFamily="66" charset="0"/>
                        </a:rPr>
                        <a:t>T</a:t>
                      </a:r>
                      <a:r>
                        <a:rPr lang="en-GB" sz="1600" b="0" i="0" baseline="0" smtClean="0">
                          <a:solidFill>
                            <a:srgbClr val="FF0000"/>
                          </a:solidFill>
                          <a:latin typeface="Comic Sans MS" panose="030F0702030302020204" pitchFamily="66" charset="0"/>
                        </a:rPr>
                        <a:t>hesaurus </a:t>
                      </a:r>
                      <a:r>
                        <a:rPr lang="en-GB" sz="1600" b="0" i="0" baseline="0" dirty="0">
                          <a:solidFill>
                            <a:srgbClr val="FF0000"/>
                          </a:solidFill>
                          <a:latin typeface="Comic Sans MS" panose="030F0702030302020204" pitchFamily="66" charset="0"/>
                        </a:rPr>
                        <a:t>any words you have repeated or have used in your writing before!</a:t>
                      </a:r>
                      <a:endParaRPr lang="en-GB" sz="1600" b="1" i="0" dirty="0">
                        <a:solidFill>
                          <a:srgbClr val="FF0000"/>
                        </a:solidFill>
                        <a:latin typeface="Comic Sans MS" panose="030F0702030302020204" pitchFamily="66" charset="0"/>
                      </a:endParaRPr>
                    </a:p>
                    <a:p>
                      <a:endParaRPr lang="en-GB" sz="1600" b="0" i="0" kern="1200" baseline="0" dirty="0">
                        <a:solidFill>
                          <a:srgbClr val="FF0000"/>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57235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037F5AE-0D18-4D87-A1FF-34E7B6005F56}">
  <ds:schemaRefs>
    <ds:schemaRef ds:uri="http://schemas.microsoft.com/sharepoint/v3/contenttype/forms"/>
  </ds:schemaRefs>
</ds:datastoreItem>
</file>

<file path=customXml/itemProps2.xml><?xml version="1.0" encoding="utf-8"?>
<ds:datastoreItem xmlns:ds="http://schemas.openxmlformats.org/officeDocument/2006/customXml" ds:itemID="{63FD77EB-1591-434B-B683-4F029AB747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AAF6811-36DB-4FB6-BDEF-F85DDD0F1D19}">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933c73ff-1f47-478d-836a-52d41c4c8390"/>
    <ds:schemaRef ds:uri="b7193443-4924-4c98-83f1-322a08f1315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Facet</Template>
  <TotalTime>3236</TotalTime>
  <Words>2761</Words>
  <Application>Microsoft Office PowerPoint</Application>
  <PresentationFormat>Widescreen</PresentationFormat>
  <Paragraphs>280</Paragraphs>
  <Slides>51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Calibri</vt:lpstr>
      <vt:lpstr>Comic Sans MS</vt:lpstr>
      <vt:lpstr>Times New Roman</vt:lpstr>
      <vt:lpstr>Trebuchet MS</vt:lpstr>
      <vt:lpstr>Wingdings 3</vt:lpstr>
      <vt:lpstr>Facet</vt:lpstr>
      <vt:lpstr>Monday 24 January 2022</vt:lpstr>
      <vt:lpstr>Starter- homophones bare/ bear  flower/ flour  their/there</vt:lpstr>
      <vt:lpstr>Read the text and find the answers to the questions.</vt:lpstr>
      <vt:lpstr>PowerPoint Presentation</vt:lpstr>
      <vt:lpstr>PowerPoint Presentation</vt:lpstr>
      <vt:lpstr>PowerPoint Presentation</vt:lpstr>
      <vt:lpstr>PowerPoint Presentation</vt:lpstr>
      <vt:lpstr>PowerPoint Presentation</vt:lpstr>
      <vt:lpstr>Present Perfect</vt:lpstr>
      <vt:lpstr>Present Perfect</vt:lpstr>
      <vt:lpstr>PowerPoint Presentation</vt:lpstr>
      <vt:lpstr>PowerPoint Presentation</vt:lpstr>
      <vt:lpstr>PowerPoint Presentation</vt:lpstr>
      <vt:lpstr>PowerPoint Presentation</vt:lpstr>
      <vt:lpstr>http://www.eslgamesplus.com/present-perfect-vs-past-tenses-rally/</vt:lpstr>
      <vt:lpstr>PowerPoint Presentation</vt:lpstr>
      <vt:lpstr>For example:</vt:lpstr>
      <vt:lpstr>PowerPoint Presentation</vt:lpstr>
      <vt:lpstr>Wednesday 26 January 2022</vt:lpstr>
      <vt:lpstr>PowerPoint Presentation</vt:lpstr>
      <vt:lpstr>PowerPoint Presentation</vt:lpstr>
      <vt:lpstr>PowerPoint Presentation</vt:lpstr>
      <vt:lpstr>Time Adverbial</vt:lpstr>
      <vt:lpstr>PowerPoint Presentation</vt:lpstr>
      <vt:lpstr>Conjunctions to shift attention</vt:lpstr>
      <vt:lpstr>Meanwhile At that very moment Whereas While this was happening   In the meantime At the same time Before long On the other hand While However</vt:lpstr>
      <vt:lpstr>Adverbials to add suspense</vt:lpstr>
      <vt:lpstr>PowerPoint Presentation</vt:lpstr>
      <vt:lpstr>Suddenly Without warning At that moment Unfortunately In an instant Out of the blue In a flash Out of nowhere Unexpectedly All of a sudden Out of the corner of his eye</vt:lpstr>
      <vt:lpstr>Adverbials to change the setting</vt:lpstr>
      <vt:lpstr>On the other side of… Back at… In the middle of the… In the distance… Nearby… Beyond the… Next to… Under the…   </vt:lpstr>
      <vt:lpstr>PowerPoint Presentation</vt:lpstr>
      <vt:lpstr>Thursday 27th January 2022</vt:lpstr>
      <vt:lpstr>Starter </vt:lpstr>
      <vt:lpstr>PowerPoint Presentation</vt:lpstr>
      <vt:lpstr>Steps to Success!</vt:lpstr>
      <vt:lpstr>PowerPoint Presentation</vt:lpstr>
      <vt:lpstr>PowerPoint Presentation</vt:lpstr>
      <vt:lpstr>PowerPoint Presentation</vt:lpstr>
      <vt:lpstr>PowerPoint Presentation</vt:lpstr>
      <vt:lpstr>PowerPoint Presentation</vt:lpstr>
      <vt:lpstr>How could we write the warning for our story using direct speech?</vt:lpstr>
      <vt:lpstr>PowerPoint Presentation</vt:lpstr>
      <vt:lpstr>Friday 28th January 2022</vt:lpstr>
      <vt:lpstr>Starter </vt:lpstr>
      <vt:lpstr>Starter </vt:lpstr>
      <vt:lpstr>PowerPoint Presentation</vt:lpstr>
      <vt:lpstr>PowerPoint Presentation</vt:lpstr>
      <vt:lpstr>Which do you think is better? Why?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20th January 2020</dc:title>
  <dc:creator>Emily Fenner</dc:creator>
  <cp:lastModifiedBy>Tatum Celliers</cp:lastModifiedBy>
  <cp:revision>42</cp:revision>
  <dcterms:created xsi:type="dcterms:W3CDTF">2020-01-16T13:34:14Z</dcterms:created>
  <dcterms:modified xsi:type="dcterms:W3CDTF">2022-01-23T22:13:58Z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