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80" r:id="rId22"/>
    <p:sldId id="275" r:id="rId23"/>
    <p:sldId id="276" r:id="rId24"/>
    <p:sldId id="289" r:id="rId25"/>
    <p:sldId id="290" r:id="rId26"/>
    <p:sldId id="279" r:id="rId27"/>
    <p:sldId id="281" r:id="rId28"/>
    <p:sldId id="291" r:id="rId29"/>
    <p:sldId id="292" r:id="rId30"/>
    <p:sldId id="284" r:id="rId31"/>
    <p:sldId id="293" r:id="rId32"/>
    <p:sldId id="294" r:id="rId33"/>
    <p:sldId id="295" r:id="rId34"/>
    <p:sldId id="288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24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746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89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132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03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51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309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28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6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46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1155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293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2984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585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9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83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B432B-C7AF-47E6-B27C-60095EBC4B27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99C1A5-2000-4F4C-BB78-9E4C413DD7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91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44695" y="833120"/>
            <a:ext cx="9347200" cy="4704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34827" y="463974"/>
            <a:ext cx="7766936" cy="1646302"/>
          </a:xfrm>
        </p:spPr>
        <p:txBody>
          <a:bodyPr/>
          <a:lstStyle/>
          <a:p>
            <a:r>
              <a:rPr lang="en-GB" sz="44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Monday 31 January 2022 </a:t>
            </a:r>
            <a:endParaRPr lang="en-GB" sz="44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867" y="2761975"/>
            <a:ext cx="7766936" cy="1096899"/>
          </a:xfrm>
        </p:spPr>
        <p:txBody>
          <a:bodyPr>
            <a:noAutofit/>
          </a:bodyPr>
          <a:lstStyle/>
          <a:p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sz="36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</a:t>
            </a:r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write with purpose</a:t>
            </a:r>
          </a:p>
          <a:p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C: Warning Story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789" y="3885629"/>
            <a:ext cx="3295012" cy="235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536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9120" y="396240"/>
            <a:ext cx="10698480" cy="6289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565469"/>
            <a:ext cx="10356426" cy="1320800"/>
          </a:xfrm>
        </p:spPr>
        <p:txBody>
          <a:bodyPr>
            <a:noAutofit/>
          </a:bodyPr>
          <a:lstStyle/>
          <a:p>
            <a:pPr algn="ctr"/>
            <a:r>
              <a:rPr lang="en-GB" sz="34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How many of these features do you think you can use in your writing this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252029"/>
            <a:ext cx="8596668" cy="3880773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Expanded noun phrases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Similes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Metaphors</a:t>
            </a:r>
          </a:p>
          <a:p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Simple, compound and complex sentences</a:t>
            </a:r>
          </a:p>
          <a:p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Time </a:t>
            </a:r>
            <a:r>
              <a:rPr 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adverbials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Conjunctions </a:t>
            </a:r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to shift attention</a:t>
            </a:r>
          </a:p>
          <a:p>
            <a:pPr lvl="0"/>
            <a:r>
              <a:rPr 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Adverbials to </a:t>
            </a:r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inject suspense</a:t>
            </a:r>
          </a:p>
          <a:p>
            <a:pPr lvl="0"/>
            <a:r>
              <a:rPr 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Adverbials</a:t>
            </a:r>
            <a:r>
              <a:rPr lang="en-US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to change the setting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Inverted commas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Synonyms for said 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Image result for think pair sh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936" y="1886269"/>
            <a:ext cx="3661488" cy="286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147936" y="4958080"/>
            <a:ext cx="3794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Discuss what each feature is.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107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614" y="478511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Can you retell the events of </a:t>
            </a:r>
            <a:r>
              <a:rPr lang="en-GB" b="1" i="1" dirty="0">
                <a:solidFill>
                  <a:schemeClr val="tx1"/>
                </a:solidFill>
                <a:latin typeface="Comic Sans MS" panose="030F0702030302020204" pitchFamily="66" charset="0"/>
              </a:rPr>
              <a:t>A Caravan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 using my story map to help you?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0" y="1930400"/>
            <a:ext cx="12192000" cy="2076542"/>
            <a:chOff x="677334" y="3326219"/>
            <a:chExt cx="8180582" cy="551817"/>
          </a:xfrm>
        </p:grpSpPr>
        <p:pic>
          <p:nvPicPr>
            <p:cNvPr id="5" name="Picture 4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036"/>
            <a:stretch/>
          </p:blipFill>
          <p:spPr bwMode="auto">
            <a:xfrm>
              <a:off x="677334" y="3326221"/>
              <a:ext cx="1828800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" name="Picture 5"/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247"/>
            <a:stretch/>
          </p:blipFill>
          <p:spPr bwMode="auto">
            <a:xfrm>
              <a:off x="2513934" y="3327264"/>
              <a:ext cx="1943100" cy="55077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515"/>
            <a:stretch/>
          </p:blipFill>
          <p:spPr bwMode="auto">
            <a:xfrm>
              <a:off x="4457034" y="3326220"/>
              <a:ext cx="771525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Picture 7"/>
            <p:cNvPicPr/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89"/>
            <a:stretch/>
          </p:blipFill>
          <p:spPr bwMode="auto">
            <a:xfrm>
              <a:off x="5989621" y="3326219"/>
              <a:ext cx="2868295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Picture 10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799" r="55883"/>
            <a:stretch/>
          </p:blipFill>
          <p:spPr bwMode="auto">
            <a:xfrm>
              <a:off x="5218096" y="3326219"/>
              <a:ext cx="762000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0" y="4138023"/>
            <a:ext cx="12192000" cy="2076538"/>
            <a:chOff x="677334" y="4008845"/>
            <a:chExt cx="5438775" cy="555624"/>
          </a:xfrm>
        </p:grpSpPr>
        <p:pic>
          <p:nvPicPr>
            <p:cNvPr id="9" name="Picture 8"/>
            <p:cNvPicPr/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484"/>
            <a:stretch/>
          </p:blipFill>
          <p:spPr bwMode="auto">
            <a:xfrm>
              <a:off x="677334" y="4010749"/>
              <a:ext cx="24384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8541" b="22195"/>
            <a:stretch/>
          </p:blipFill>
          <p:spPr bwMode="auto">
            <a:xfrm>
              <a:off x="3115734" y="4010749"/>
              <a:ext cx="657225" cy="5518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2" name="Picture 11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08" r="60141"/>
            <a:stretch/>
          </p:blipFill>
          <p:spPr bwMode="auto">
            <a:xfrm>
              <a:off x="3772959" y="4008846"/>
              <a:ext cx="8001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452" r="12644"/>
            <a:stretch/>
          </p:blipFill>
          <p:spPr bwMode="auto">
            <a:xfrm>
              <a:off x="4573059" y="4008845"/>
              <a:ext cx="1543050" cy="553721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0578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77334" y="248710"/>
            <a:ext cx="11104880" cy="64772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We can use story maps to help us remember the key events of our stories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pictures would you draw for your story map?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are the key events of your story?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Think about the generic structure of warning stories.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4" descr="Image result for think pair sh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8402" y="1381760"/>
            <a:ext cx="2498705" cy="19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4453" t="26875" r="23562" b="25268"/>
          <a:stretch/>
        </p:blipFill>
        <p:spPr>
          <a:xfrm>
            <a:off x="1358550" y="3749041"/>
            <a:ext cx="7234235" cy="270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0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26720" y="213360"/>
            <a:ext cx="10749280" cy="21640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4819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         </a:t>
            </a:r>
            <a:r>
              <a:rPr lang="en-GB" sz="4400" b="1" u="sng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Activity </a:t>
            </a:r>
            <a:r>
              <a:rPr lang="en-GB" sz="4400" b="1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8781" y="142214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Draw a story </a:t>
            </a:r>
            <a:r>
              <a:rPr lang="en-GB" sz="2800" dirty="0">
                <a:latin typeface="Comic Sans MS" panose="030F0702030302020204" pitchFamily="66" charset="0"/>
              </a:rPr>
              <a:t>map for your own warning story.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2573839"/>
            <a:ext cx="12192000" cy="2076542"/>
            <a:chOff x="677334" y="3326219"/>
            <a:chExt cx="8180582" cy="551817"/>
          </a:xfrm>
        </p:grpSpPr>
        <p:pic>
          <p:nvPicPr>
            <p:cNvPr id="5" name="Picture 4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036"/>
            <a:stretch/>
          </p:blipFill>
          <p:spPr bwMode="auto">
            <a:xfrm>
              <a:off x="677334" y="3326221"/>
              <a:ext cx="1828800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" name="Picture 5"/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247"/>
            <a:stretch/>
          </p:blipFill>
          <p:spPr bwMode="auto">
            <a:xfrm>
              <a:off x="2513934" y="3327264"/>
              <a:ext cx="1943100" cy="55077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515"/>
            <a:stretch/>
          </p:blipFill>
          <p:spPr bwMode="auto">
            <a:xfrm>
              <a:off x="4457034" y="3326220"/>
              <a:ext cx="771525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Picture 7"/>
            <p:cNvPicPr/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89"/>
            <a:stretch/>
          </p:blipFill>
          <p:spPr bwMode="auto">
            <a:xfrm>
              <a:off x="5989621" y="3326219"/>
              <a:ext cx="2868295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" name="Picture 8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799" r="55883"/>
            <a:stretch/>
          </p:blipFill>
          <p:spPr bwMode="auto">
            <a:xfrm>
              <a:off x="5218096" y="3326219"/>
              <a:ext cx="762000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0" y="4781462"/>
            <a:ext cx="12192000" cy="2076538"/>
            <a:chOff x="677334" y="4008845"/>
            <a:chExt cx="5438775" cy="555624"/>
          </a:xfrm>
        </p:grpSpPr>
        <p:pic>
          <p:nvPicPr>
            <p:cNvPr id="11" name="Picture 10"/>
            <p:cNvPicPr/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484"/>
            <a:stretch/>
          </p:blipFill>
          <p:spPr bwMode="auto">
            <a:xfrm>
              <a:off x="677334" y="4010749"/>
              <a:ext cx="24384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2" name="Picture 11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8541" b="22195"/>
            <a:stretch/>
          </p:blipFill>
          <p:spPr bwMode="auto">
            <a:xfrm>
              <a:off x="3115734" y="4010749"/>
              <a:ext cx="657225" cy="5518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08" r="60141"/>
            <a:stretch/>
          </p:blipFill>
          <p:spPr bwMode="auto">
            <a:xfrm>
              <a:off x="3772959" y="4008846"/>
              <a:ext cx="8001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4" name="Picture 13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452" r="12644"/>
            <a:stretch/>
          </p:blipFill>
          <p:spPr bwMode="auto">
            <a:xfrm>
              <a:off x="4573059" y="4008845"/>
              <a:ext cx="1543050" cy="553721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4540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196" y="172720"/>
            <a:ext cx="11689804" cy="53136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6" y="253412"/>
            <a:ext cx="11405324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spend the rest of the lesson telling </a:t>
            </a:r>
            <a:r>
              <a:rPr lang="en-GB" sz="2800" dirty="0" smtClean="0">
                <a:latin typeface="Comic Sans MS" panose="030F0702030302020204" pitchFamily="66" charset="0"/>
              </a:rPr>
              <a:t>your story to different children in the class, using your story map to help you! Come up with actions to help your remember each part of th</a:t>
            </a:r>
            <a:r>
              <a:rPr lang="en-GB" sz="2800" dirty="0" smtClean="0">
                <a:latin typeface="Comic Sans MS" panose="030F0702030302020204" pitchFamily="66" charset="0"/>
              </a:rPr>
              <a:t>e story.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You need to speak expressively and use interesting language to keep the listener interested. </a:t>
            </a:r>
          </a:p>
          <a:p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Your challenge today is to magpie ideas / vocabulary and improve your retelling each time!</a:t>
            </a:r>
            <a:endParaRPr lang="en-GB" sz="28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speaking clip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343" y="4295659"/>
            <a:ext cx="2432306" cy="254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44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322" y="240349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Listen to my retellings of my story.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Which one did you prefer? Why?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see how I used my story map to help me?</a:t>
            </a:r>
          </a:p>
        </p:txBody>
      </p:sp>
      <p:pic>
        <p:nvPicPr>
          <p:cNvPr id="4098" name="Picture 2" descr="Image result for ear clipart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68651" y="-144454"/>
            <a:ext cx="2123349" cy="254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0" y="2573839"/>
            <a:ext cx="12192000" cy="2076542"/>
            <a:chOff x="677334" y="3326219"/>
            <a:chExt cx="8180582" cy="551817"/>
          </a:xfrm>
        </p:grpSpPr>
        <p:pic>
          <p:nvPicPr>
            <p:cNvPr id="5" name="Picture 4"/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8036"/>
            <a:stretch/>
          </p:blipFill>
          <p:spPr bwMode="auto">
            <a:xfrm>
              <a:off x="677334" y="3326221"/>
              <a:ext cx="1828800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" name="Picture 5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247"/>
            <a:stretch/>
          </p:blipFill>
          <p:spPr bwMode="auto">
            <a:xfrm>
              <a:off x="2513934" y="3327264"/>
              <a:ext cx="1943100" cy="55077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/>
            <p:cNvPicPr/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515"/>
            <a:stretch/>
          </p:blipFill>
          <p:spPr bwMode="auto">
            <a:xfrm>
              <a:off x="4457034" y="3326220"/>
              <a:ext cx="771525" cy="55181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8" name="Picture 7"/>
            <p:cNvPicPr/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89"/>
            <a:stretch/>
          </p:blipFill>
          <p:spPr bwMode="auto">
            <a:xfrm>
              <a:off x="5989621" y="3326219"/>
              <a:ext cx="2868295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" name="Picture 8"/>
            <p:cNvPicPr/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799" r="55883"/>
            <a:stretch/>
          </p:blipFill>
          <p:spPr bwMode="auto">
            <a:xfrm>
              <a:off x="5218096" y="3326219"/>
              <a:ext cx="762000" cy="55181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0" y="4781462"/>
            <a:ext cx="12192000" cy="2076538"/>
            <a:chOff x="677334" y="4008845"/>
            <a:chExt cx="5438775" cy="555624"/>
          </a:xfrm>
        </p:grpSpPr>
        <p:pic>
          <p:nvPicPr>
            <p:cNvPr id="11" name="Picture 10"/>
            <p:cNvPicPr/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484"/>
            <a:stretch/>
          </p:blipFill>
          <p:spPr bwMode="auto">
            <a:xfrm>
              <a:off x="677334" y="4010749"/>
              <a:ext cx="24384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2" name="Picture 11"/>
            <p:cNvPicPr/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8541" b="22195"/>
            <a:stretch/>
          </p:blipFill>
          <p:spPr bwMode="auto">
            <a:xfrm>
              <a:off x="3115734" y="4010749"/>
              <a:ext cx="657225" cy="551817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/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908" r="60141"/>
            <a:stretch/>
          </p:blipFill>
          <p:spPr bwMode="auto">
            <a:xfrm>
              <a:off x="3772959" y="4008846"/>
              <a:ext cx="800100" cy="55372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4" name="Picture 13"/>
            <p:cNvPicPr/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452" r="12644"/>
            <a:stretch/>
          </p:blipFill>
          <p:spPr bwMode="auto">
            <a:xfrm>
              <a:off x="4573059" y="4008845"/>
              <a:ext cx="1543050" cy="553721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0482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7040" y="272869"/>
            <a:ext cx="10779760" cy="6441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72869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latin typeface="Comic Sans MS" panose="030F0702030302020204" pitchFamily="66" charset="0"/>
              </a:rPr>
              <a:t>       Activity </a:t>
            </a:r>
            <a:r>
              <a:rPr lang="en-GB" sz="4400" b="1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93669"/>
            <a:ext cx="8596668" cy="5120640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In your pairs – label yourself number 1 or 2.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Number 1 will do the moving, number 2 will stay seated.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You have 5 minutes to retell your story to your partner and listen to their story.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Once the 5 minutes is up, all number 1s will move along </a:t>
            </a:r>
            <a:r>
              <a:rPr lang="en-GB" sz="2000" b="1" dirty="0">
                <a:latin typeface="Comic Sans MS" panose="030F0702030302020204" pitchFamily="66" charset="0"/>
              </a:rPr>
              <a:t>one</a:t>
            </a:r>
            <a:r>
              <a:rPr lang="en-GB" sz="2000" dirty="0">
                <a:latin typeface="Comic Sans MS" panose="030F0702030302020204" pitchFamily="66" charset="0"/>
              </a:rPr>
              <a:t> seat so everyone has a different partner.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You will then retell your story to your new partner using new and improved ideas you have thought of or magpie.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During this activity, you should annotate your story maps in red pen with any good vocabulary you have heard / used that you want to remember to use in your writing this week.</a:t>
            </a:r>
          </a:p>
        </p:txBody>
      </p:sp>
      <p:pic>
        <p:nvPicPr>
          <p:cNvPr id="5" name="Picture 2" descr="Image result for speaking clip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495" y="526162"/>
            <a:ext cx="2042187" cy="21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38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5866" y="596054"/>
            <a:ext cx="8856133" cy="1646302"/>
          </a:xfrm>
          <a:noFill/>
        </p:spPr>
        <p:txBody>
          <a:bodyPr/>
          <a:lstStyle/>
          <a:p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Wednesday 2 February 2022</a:t>
            </a: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9147" y="2709713"/>
            <a:ext cx="7766936" cy="1096899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write with purpose</a:t>
            </a:r>
          </a:p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C: Warning Story</a:t>
            </a: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" y="3587432"/>
            <a:ext cx="4745515" cy="292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18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7334" y="314960"/>
            <a:ext cx="10386906" cy="63093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Remember, this is what I am going to be looking for in your writing this week!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77334" y="225202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Comic Sans MS" panose="030F0702030302020204" pitchFamily="66" charset="0"/>
              </a:rPr>
              <a:t>Expanded noun phrases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Similes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Metaphors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Simple, compound and complex sentences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Time connectives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US" sz="2000" dirty="0">
                <a:latin typeface="Comic Sans MS" panose="030F0702030302020204" pitchFamily="66" charset="0"/>
              </a:rPr>
              <a:t>Connectives to shift attention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Connectives to inject suspense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Connectives to change the setting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Inverted commas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Synonyms for said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looking clipart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DFDFDF"/>
              </a:clrFrom>
              <a:clrTo>
                <a:srgbClr val="DFDFD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9" t="-292" r="1219" b="5103"/>
          <a:stretch/>
        </p:blipFill>
        <p:spPr bwMode="auto">
          <a:xfrm>
            <a:off x="6327936" y="2727924"/>
            <a:ext cx="2946066" cy="292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9273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2240" y="396240"/>
            <a:ext cx="10241280" cy="60045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294" y="656909"/>
            <a:ext cx="9370906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start writing your stories today</a:t>
            </a:r>
            <a:r>
              <a:rPr lang="en-GB" sz="2800" dirty="0" smtClean="0">
                <a:latin typeface="Comic Sans MS" panose="030F0702030302020204" pitchFamily="66" charset="0"/>
              </a:rPr>
              <a:t>! We are only focussing on the opening and build up.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</a:t>
            </a:r>
            <a:r>
              <a:rPr lang="en-GB" sz="2800" dirty="0" smtClean="0">
                <a:latin typeface="Comic Sans MS" panose="030F0702030302020204" pitchFamily="66" charset="0"/>
              </a:rPr>
              <a:t>-</a:t>
            </a:r>
            <a:r>
              <a:rPr lang="en-GB" sz="2800" b="1" dirty="0" smtClean="0">
                <a:latin typeface="Comic Sans MS" panose="030F0702030302020204" pitchFamily="66" charset="0"/>
              </a:rPr>
              <a:t>when </a:t>
            </a:r>
            <a:r>
              <a:rPr lang="en-GB" sz="2800" b="1" dirty="0">
                <a:latin typeface="Comic Sans MS" panose="030F0702030302020204" pitchFamily="66" charset="0"/>
              </a:rPr>
              <a:t>the main character is warned not to do </a:t>
            </a:r>
            <a:r>
              <a:rPr lang="en-GB" sz="2800" b="1" dirty="0" smtClean="0">
                <a:latin typeface="Comic Sans MS" panose="030F0702030302020204" pitchFamily="66" charset="0"/>
              </a:rPr>
              <a:t>        something </a:t>
            </a:r>
            <a:r>
              <a:rPr lang="en-GB" sz="2800" b="1" dirty="0">
                <a:latin typeface="Comic Sans MS" panose="030F0702030302020204" pitchFamily="66" charset="0"/>
              </a:rPr>
              <a:t>but they ignore the warning and do </a:t>
            </a:r>
            <a:r>
              <a:rPr lang="en-GB" sz="2800" b="1" dirty="0" smtClean="0">
                <a:latin typeface="Comic Sans MS" panose="030F0702030302020204" pitchFamily="66" charset="0"/>
              </a:rPr>
              <a:t>it anyway!</a:t>
            </a:r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events would this cover in your story?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Your main character is warned not to chop down trees but they go and do it anyway!</a:t>
            </a:r>
          </a:p>
        </p:txBody>
      </p:sp>
    </p:spTree>
    <p:extLst>
      <p:ext uri="{BB962C8B-B14F-4D97-AF65-F5344CB8AC3E}">
        <p14:creationId xmlns:p14="http://schemas.microsoft.com/office/powerpoint/2010/main" val="2787540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52880" y="782320"/>
            <a:ext cx="9733280" cy="5506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43760" y="1385895"/>
            <a:ext cx="8596313" cy="387985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have 5 minutes to verbally retell this part of your story to </a:t>
            </a:r>
            <a:r>
              <a:rPr lang="en-GB" sz="3200" dirty="0" smtClean="0">
                <a:latin typeface="Comic Sans MS" panose="030F0702030302020204" pitchFamily="66" charset="0"/>
              </a:rPr>
              <a:t>the person next to you. Remember the actions you came up with on Monday.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speaking clip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454" y="3325820"/>
            <a:ext cx="2042187" cy="21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657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5440" y="213360"/>
            <a:ext cx="11084560" cy="654304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7264" y="394789"/>
            <a:ext cx="9914709" cy="1320800"/>
          </a:xfrm>
        </p:spPr>
        <p:txBody>
          <a:bodyPr>
            <a:normAutofit/>
          </a:bodyPr>
          <a:lstStyle/>
          <a:p>
            <a:r>
              <a:rPr lang="en-GB" sz="3400" dirty="0">
                <a:latin typeface="Comic Sans MS" panose="030F0702030302020204" pitchFamily="66" charset="0"/>
              </a:rPr>
              <a:t>This is what I am looking for from you today: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5664" y="1114698"/>
            <a:ext cx="9523479" cy="4475342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“If</a:t>
            </a:r>
            <a:r>
              <a:rPr lang="en-GB" sz="2000" dirty="0">
                <a:latin typeface="Comic Sans MS" panose="030F0702030302020204" pitchFamily="66" charset="0"/>
              </a:rPr>
              <a:t> you destroy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lush, beautiful </a:t>
            </a:r>
            <a:r>
              <a:rPr lang="en-GB" sz="2000" dirty="0">
                <a:latin typeface="Comic Sans MS" panose="030F0702030302020204" pitchFamily="66" charset="0"/>
              </a:rPr>
              <a:t>rainforest, the world will turn against you,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”</a:t>
            </a:r>
            <a:r>
              <a:rPr lang="en-GB" sz="2000" dirty="0">
                <a:latin typeface="Comic Sans MS" panose="030F0702030302020204" pitchFamily="66" charset="0"/>
              </a:rPr>
              <a:t> Susan’s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concerned boss warned her in an authoritative voice</a:t>
            </a:r>
            <a:r>
              <a:rPr lang="en-GB" sz="2000" dirty="0">
                <a:latin typeface="Comic Sans MS" panose="030F0702030302020204" pitchFamily="66" charset="0"/>
              </a:rPr>
              <a:t>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However, </a:t>
            </a:r>
            <a:r>
              <a:rPr lang="en-GB" sz="2000" dirty="0">
                <a:latin typeface="Comic Sans MS" panose="030F0702030302020204" pitchFamily="66" charset="0"/>
              </a:rPr>
              <a:t>Susan stupidly thought she knew better and so decided not to listen to the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stern warning </a:t>
            </a:r>
            <a:r>
              <a:rPr lang="en-GB" sz="2000" dirty="0">
                <a:latin typeface="Comic Sans MS" panose="030F0702030302020204" pitchFamily="66" charset="0"/>
              </a:rPr>
              <a:t>she was given.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After all</a:t>
            </a:r>
            <a:r>
              <a:rPr lang="en-GB" sz="2000" dirty="0">
                <a:latin typeface="Comic Sans MS" panose="030F0702030302020204" pitchFamily="66" charset="0"/>
              </a:rPr>
              <a:t>, she needed money and she could earn a fortune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if </a:t>
            </a:r>
            <a:r>
              <a:rPr lang="en-GB" sz="2000" dirty="0">
                <a:latin typeface="Comic Sans MS" panose="030F0702030302020204" pitchFamily="66" charset="0"/>
              </a:rPr>
              <a:t>she chopped down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boring, old trees</a:t>
            </a:r>
            <a:r>
              <a:rPr lang="en-GB" sz="2000" dirty="0">
                <a:latin typeface="Comic Sans MS" panose="030F0702030302020204" pitchFamily="66" charset="0"/>
              </a:rPr>
              <a:t>!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Shortly after, </a:t>
            </a:r>
            <a:r>
              <a:rPr lang="en-GB" sz="2000" dirty="0">
                <a:latin typeface="Comic Sans MS" panose="030F0702030302020204" pitchFamily="66" charset="0"/>
              </a:rPr>
              <a:t>Susan set off to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lungs of the earth</a:t>
            </a:r>
            <a:r>
              <a:rPr lang="en-GB" sz="2000" dirty="0">
                <a:latin typeface="Comic Sans MS" panose="030F0702030302020204" pitchFamily="66" charset="0"/>
              </a:rPr>
              <a:t>, carefully clutching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sharp, silver axe </a:t>
            </a:r>
            <a:r>
              <a:rPr lang="en-GB" sz="2000" dirty="0">
                <a:latin typeface="Comic Sans MS" panose="030F0702030302020204" pitchFamily="66" charset="0"/>
              </a:rPr>
              <a:t>which was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 strong as titanium</a:t>
            </a:r>
            <a:r>
              <a:rPr lang="en-GB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When</a:t>
            </a:r>
            <a:r>
              <a:rPr lang="en-GB" sz="2000" dirty="0">
                <a:latin typeface="Comic Sans MS" panose="030F0702030302020204" pitchFamily="66" charset="0"/>
              </a:rPr>
              <a:t> she arrived at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gargantuan, tropical </a:t>
            </a:r>
            <a:r>
              <a:rPr lang="en-GB" sz="2000" dirty="0">
                <a:latin typeface="Comic Sans MS" panose="030F0702030302020204" pitchFamily="66" charset="0"/>
              </a:rPr>
              <a:t>rainforest,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chocolate brown eyes </a:t>
            </a:r>
            <a:r>
              <a:rPr lang="en-GB" sz="2000" dirty="0">
                <a:latin typeface="Comic Sans MS" panose="030F0702030302020204" pitchFamily="66" charset="0"/>
              </a:rPr>
              <a:t>widened in shock.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leafy, smooth trees </a:t>
            </a:r>
            <a:r>
              <a:rPr lang="en-GB" sz="2000" dirty="0">
                <a:latin typeface="Comic Sans MS" panose="030F0702030302020204" pitchFamily="66" charset="0"/>
              </a:rPr>
              <a:t>towered above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delicate, minute figure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while</a:t>
            </a:r>
            <a:r>
              <a:rPr lang="en-GB" sz="2000" dirty="0">
                <a:latin typeface="Comic Sans MS" panose="030F0702030302020204" pitchFamily="66" charset="0"/>
              </a:rPr>
              <a:t> the delightful sounds of the innocent animals echoed around her.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In the distance</a:t>
            </a:r>
            <a:r>
              <a:rPr lang="en-GB" sz="2000" dirty="0">
                <a:latin typeface="Comic Sans MS" panose="030F0702030302020204" pitchFamily="66" charset="0"/>
              </a:rPr>
              <a:t>, a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transparent, crashing waterfall </a:t>
            </a:r>
            <a:r>
              <a:rPr lang="en-GB" sz="2000" dirty="0">
                <a:latin typeface="Comic Sans MS" panose="030F0702030302020204" pitchFamily="66" charset="0"/>
              </a:rPr>
              <a:t>sent splashes of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cool, fresh water </a:t>
            </a:r>
            <a:r>
              <a:rPr lang="en-GB" sz="2000" dirty="0">
                <a:latin typeface="Comic Sans MS" panose="030F0702030302020204" pitchFamily="66" charset="0"/>
              </a:rPr>
              <a:t>onto Susan’s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pale, freckly skin.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With her kind boss’ warning ringing in her ears, Susan deftly picked up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deadly, sharpened axe</a:t>
            </a:r>
            <a:r>
              <a:rPr lang="en-GB" sz="2000" dirty="0">
                <a:latin typeface="Comic Sans MS" panose="030F0702030302020204" pitchFamily="66" charset="0"/>
              </a:rPr>
              <a:t> and swung it easily above her head ready to fatally strike. One by one,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skyscrapers</a:t>
            </a:r>
            <a:r>
              <a:rPr lang="en-GB" sz="2000" dirty="0">
                <a:latin typeface="Comic Sans MS" panose="030F0702030302020204" pitchFamily="66" charset="0"/>
              </a:rPr>
              <a:t> fell heavily to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soft, damp ground like perished soldiers on a battlefield.</a:t>
            </a:r>
            <a:r>
              <a:rPr lang="en-GB" sz="2000" dirty="0">
                <a:latin typeface="Comic Sans MS" panose="030F0702030302020204" pitchFamily="66" charset="0"/>
              </a:rPr>
              <a:t> Sweat trickled down Susan’s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red, dirty face as </a:t>
            </a:r>
            <a:r>
              <a:rPr lang="en-GB" sz="2000" dirty="0">
                <a:latin typeface="Comic Sans MS" panose="030F0702030302020204" pitchFamily="66" charset="0"/>
              </a:rPr>
              <a:t>her contagious smile grew with each deadly swing she took. </a:t>
            </a:r>
          </a:p>
        </p:txBody>
      </p:sp>
    </p:spTree>
    <p:extLst>
      <p:ext uri="{BB962C8B-B14F-4D97-AF65-F5344CB8AC3E}">
        <p14:creationId xmlns:p14="http://schemas.microsoft.com/office/powerpoint/2010/main" val="1453186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04160" y="436880"/>
            <a:ext cx="6746240" cy="1503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8946" y="61976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400" b="1" u="sng" dirty="0">
                <a:latin typeface="Comic Sans MS" panose="030F0702030302020204" pitchFamily="66" charset="0"/>
              </a:rPr>
              <a:t>Writing </a:t>
            </a:r>
            <a:r>
              <a:rPr lang="en-GB" sz="4400" b="1" u="sng" dirty="0" smtClean="0">
                <a:latin typeface="Comic Sans MS" panose="030F0702030302020204" pitchFamily="66" charset="0"/>
              </a:rPr>
              <a:t>Checklist</a:t>
            </a:r>
            <a:endParaRPr lang="en-GB" sz="4400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074" t="26696" r="31493" b="39554"/>
          <a:stretch/>
        </p:blipFill>
        <p:spPr>
          <a:xfrm>
            <a:off x="3042364" y="2526938"/>
            <a:ext cx="6426927" cy="364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404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13200" y="132080"/>
            <a:ext cx="4815840" cy="15922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82" y="40349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3830" y="1892664"/>
            <a:ext cx="9013371" cy="5003073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Write the </a:t>
            </a:r>
            <a:r>
              <a:rPr lang="en-GB" sz="2000" b="1" u="sng" dirty="0">
                <a:latin typeface="Comic Sans MS" panose="030F0702030302020204" pitchFamily="66" charset="0"/>
              </a:rPr>
              <a:t>opening and build up</a:t>
            </a:r>
            <a:r>
              <a:rPr lang="en-GB" sz="2000" u="sng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to your warning story.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Use the checklist to help you include the features of writing we have been looking at.</a:t>
            </a: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LSA – Snorkelling </a:t>
            </a:r>
            <a:r>
              <a:rPr lang="en-GB" sz="2000" dirty="0">
                <a:latin typeface="Comic Sans MS" panose="030F0702030302020204" pitchFamily="66" charset="0"/>
              </a:rPr>
              <a:t>/ 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CT – Paddling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</a:t>
            </a:r>
            <a:b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1. Read back over your work – does it make sense? Have you left any words out? Made any spelling mistakes?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2. Look at the checklist you have been given – have you used everything on the list? If not, write some sentences which contain the missing features.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3. Look at your vocabulary – are there any words you have used more than once? Any words which you think could be improved? Get a thesaurus and improve them!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241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91360" y="1361440"/>
            <a:ext cx="8646160" cy="46939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2827" y="1713654"/>
            <a:ext cx="8248767" cy="1646302"/>
          </a:xfrm>
        </p:spPr>
        <p:txBody>
          <a:bodyPr/>
          <a:lstStyle/>
          <a:p>
            <a:r>
              <a:rPr lang="en-GB" sz="4400" u="sng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Thursday 3</a:t>
            </a:r>
            <a:r>
              <a:rPr lang="en-GB" sz="4400" u="sng" baseline="30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rd</a:t>
            </a:r>
            <a:r>
              <a:rPr lang="en-GB" sz="4400" u="sng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  February 2022  </a:t>
            </a:r>
            <a:endParaRPr lang="en-GB" sz="4400" u="sng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write with purpose</a:t>
            </a:r>
          </a:p>
          <a:p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C: Warning Story</a:t>
            </a:r>
          </a:p>
        </p:txBody>
      </p:sp>
    </p:spTree>
    <p:extLst>
      <p:ext uri="{BB962C8B-B14F-4D97-AF65-F5344CB8AC3E}">
        <p14:creationId xmlns:p14="http://schemas.microsoft.com/office/powerpoint/2010/main" val="1653695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3014" y="740229"/>
            <a:ext cx="9777306" cy="132080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Look back at your work from yesterday: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Look at the highlighting, the checklist and any marking comments.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have you done well?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 you need to do to improve?</a:t>
            </a:r>
          </a:p>
        </p:txBody>
      </p:sp>
      <p:pic>
        <p:nvPicPr>
          <p:cNvPr id="7170" name="Picture 2" descr="Image result for what went well even better 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53" b="98158" l="526" r="99211">
                        <a14:foregroundMark x1="32368" y1="30000" x2="32368" y2="30000"/>
                        <a14:foregroundMark x1="36053" y1="27895" x2="36053" y2="27895"/>
                        <a14:foregroundMark x1="28947" y1="28421" x2="28947" y2="28421"/>
                        <a14:foregroundMark x1="41316" y1="28947" x2="41316" y2="30000"/>
                        <a14:foregroundMark x1="46053" y1="28158" x2="46053" y2="28158"/>
                        <a14:foregroundMark x1="51842" y1="27105" x2="51842" y2="27105"/>
                        <a14:foregroundMark x1="57895" y1="25000" x2="57895" y2="25000"/>
                        <a14:foregroundMark x1="54211" y1="24474" x2="54211" y2="24474"/>
                        <a14:foregroundMark x1="61842" y1="25000" x2="61842" y2="25000"/>
                        <a14:foregroundMark x1="67368" y1="23158" x2="67368" y2="23158"/>
                        <a14:foregroundMark x1="75000" y1="21316" x2="75000" y2="21316"/>
                        <a14:foregroundMark x1="80000" y1="21053" x2="80000" y2="21053"/>
                        <a14:foregroundMark x1="82368" y1="20526" x2="82368" y2="20526"/>
                        <a14:foregroundMark x1="83158" y1="18684" x2="81842" y2="18684"/>
                        <a14:foregroundMark x1="80263" y1="18684" x2="80263" y2="18684"/>
                        <a14:foregroundMark x1="77105" y1="18684" x2="77105" y2="18684"/>
                        <a14:foregroundMark x1="75526" y1="19474" x2="75526" y2="19474"/>
                        <a14:foregroundMark x1="73158" y1="20263" x2="73158" y2="20263"/>
                        <a14:foregroundMark x1="27632" y1="64474" x2="27632" y2="64474"/>
                        <a14:foregroundMark x1="29474" y1="66053" x2="29474" y2="66053"/>
                        <a14:foregroundMark x1="33158" y1="66316" x2="33158" y2="66316"/>
                        <a14:foregroundMark x1="35526" y1="67105" x2="36579" y2="67368"/>
                        <a14:foregroundMark x1="37632" y1="67895" x2="37632" y2="67895"/>
                        <a14:foregroundMark x1="40263" y1="67895" x2="41579" y2="68158"/>
                        <a14:foregroundMark x1="43421" y1="68158" x2="43421" y2="68158"/>
                        <a14:foregroundMark x1="44474" y1="68158" x2="46842" y2="69211"/>
                        <a14:foregroundMark x1="49737" y1="70000" x2="50789" y2="70000"/>
                        <a14:foregroundMark x1="51842" y1="70263" x2="53947" y2="70263"/>
                        <a14:foregroundMark x1="56842" y1="71579" x2="56842" y2="71579"/>
                        <a14:foregroundMark x1="59474" y1="71842" x2="60526" y2="72105"/>
                        <a14:foregroundMark x1="62368" y1="72895" x2="62368" y2="72895"/>
                        <a14:foregroundMark x1="65526" y1="73684" x2="66579" y2="73947"/>
                        <a14:foregroundMark x1="69474" y1="74737" x2="69474" y2="74737"/>
                        <a14:foregroundMark x1="77368" y1="77105" x2="77368" y2="77105"/>
                        <a14:foregroundMark x1="41316" y1="27368" x2="41316" y2="27368"/>
                        <a14:foregroundMark x1="41053" y1="27368" x2="38158" y2="27368"/>
                        <a14:foregroundMark x1="35526" y1="27368" x2="33684" y2="27105"/>
                        <a14:foregroundMark x1="31842" y1="26579" x2="31842" y2="26579"/>
                        <a14:foregroundMark x1="34211" y1="25263" x2="36316" y2="25263"/>
                        <a14:foregroundMark x1="39211" y1="25263" x2="41316" y2="25526"/>
                        <a14:foregroundMark x1="44211" y1="26053" x2="45789" y2="26316"/>
                        <a14:foregroundMark x1="48684" y1="26579" x2="50263" y2="26579"/>
                        <a14:foregroundMark x1="53158" y1="26316" x2="55000" y2="26053"/>
                        <a14:foregroundMark x1="57632" y1="25526" x2="58684" y2="25263"/>
                        <a14:foregroundMark x1="59474" y1="25263" x2="60526" y2="25263"/>
                        <a14:foregroundMark x1="62632" y1="25263" x2="63684" y2="25263"/>
                        <a14:foregroundMark x1="64474" y1="25000" x2="64474" y2="25000"/>
                        <a14:foregroundMark x1="28947" y1="32105" x2="28947" y2="321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252" y="2521422"/>
            <a:ext cx="36195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047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076" y="362857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have 5-10 minutes to red pen edit your work from last lesson.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Ask any questions if you are unsure about the marking or what you could do to make your work better. </a:t>
            </a:r>
          </a:p>
        </p:txBody>
      </p:sp>
      <p:pic>
        <p:nvPicPr>
          <p:cNvPr id="10242" name="Picture 2" descr="Image result for edit and impro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731" y="2845798"/>
            <a:ext cx="6691358" cy="401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273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3013" y="416560"/>
            <a:ext cx="11565467" cy="621792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013" y="723675"/>
            <a:ext cx="9119809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start continue your stories today!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are only going to write the </a:t>
            </a:r>
            <a:r>
              <a:rPr lang="en-GB" sz="2800" b="1" u="sng" dirty="0">
                <a:latin typeface="Comic Sans MS" panose="030F0702030302020204" pitchFamily="66" charset="0"/>
              </a:rPr>
              <a:t>problem</a:t>
            </a:r>
            <a:r>
              <a:rPr lang="en-GB" sz="2800" b="1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today – when something goes wrong and the main character is in trouble.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events would this cover in your story?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Your main character has destroyed all of the rainforest and realised they can’t breathe / they have injured someone / they are surrounded by burning trees and can’t escape etc. </a:t>
            </a:r>
          </a:p>
        </p:txBody>
      </p:sp>
      <p:pic>
        <p:nvPicPr>
          <p:cNvPr id="4" name="Picture 4" descr="Image result for think pair sh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422" y="2560320"/>
            <a:ext cx="2498705" cy="19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6968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45920" y="568960"/>
            <a:ext cx="9550400" cy="58623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20240" y="1733868"/>
            <a:ext cx="8596313" cy="388143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have 5 minutes to verbally retell this part of your story to someone you haven’t retold your story to yet. </a:t>
            </a:r>
          </a:p>
        </p:txBody>
      </p:sp>
      <p:pic>
        <p:nvPicPr>
          <p:cNvPr id="4" name="Picture 2" descr="Image result for speaking clip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934" y="3674586"/>
            <a:ext cx="2042187" cy="21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072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375920"/>
            <a:ext cx="10505440" cy="60248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6092" y="447040"/>
            <a:ext cx="10230708" cy="1320800"/>
          </a:xfrm>
        </p:spPr>
        <p:txBody>
          <a:bodyPr>
            <a:normAutofit/>
          </a:bodyPr>
          <a:lstStyle/>
          <a:p>
            <a:r>
              <a:rPr lang="en-GB" sz="34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This is what I am looking for from you today: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4194" y="1481909"/>
            <a:ext cx="9032652" cy="5212080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All of a sudden, weak, tired Susan </a:t>
            </a:r>
            <a:r>
              <a:rPr lang="en-GB" sz="2000" dirty="0">
                <a:latin typeface="Comic Sans MS" panose="030F0702030302020204" pitchFamily="66" charset="0"/>
              </a:rPr>
              <a:t>gasped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while</a:t>
            </a:r>
            <a:r>
              <a:rPr lang="en-GB" sz="2000" dirty="0">
                <a:latin typeface="Comic Sans MS" panose="030F0702030302020204" pitchFamily="66" charset="0"/>
              </a:rPr>
              <a:t>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trembling, clammy hands</a:t>
            </a:r>
            <a:r>
              <a:rPr lang="en-GB" sz="2000" dirty="0">
                <a:latin typeface="Comic Sans MS" panose="030F0702030302020204" pitchFamily="66" charset="0"/>
              </a:rPr>
              <a:t> clutched her heaving chest. Susan nervously looked around her. For miles, there was nothing but empty space.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Once mighty trees </a:t>
            </a:r>
            <a:r>
              <a:rPr lang="en-GB" sz="2000" dirty="0">
                <a:latin typeface="Comic Sans MS" panose="030F0702030302020204" pitchFamily="66" charset="0"/>
              </a:rPr>
              <a:t>lay peacefully on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charred, blackened soil like fallen dominoes as </a:t>
            </a:r>
            <a:r>
              <a:rPr lang="en-GB" sz="2000" dirty="0">
                <a:latin typeface="Comic Sans MS" panose="030F0702030302020204" pitchFamily="66" charset="0"/>
              </a:rPr>
              <a:t>a flickering inferno blazed powerfully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in the distance</a:t>
            </a:r>
            <a:r>
              <a:rPr lang="en-GB" sz="2000" dirty="0">
                <a:latin typeface="Comic Sans MS" panose="030F0702030302020204" pitchFamily="66" charset="0"/>
              </a:rPr>
              <a:t>. Despite the heat of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sweltering, scorching fire</a:t>
            </a:r>
            <a:r>
              <a:rPr lang="en-GB" sz="2000" dirty="0">
                <a:latin typeface="Comic Sans MS" panose="030F0702030302020204" pitchFamily="66" charset="0"/>
              </a:rPr>
              <a:t>, a shiver went down Susan’s weary spine. Silence filled the air and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thick, toxic smoke </a:t>
            </a:r>
            <a:r>
              <a:rPr lang="en-GB" sz="2000" dirty="0">
                <a:latin typeface="Comic Sans MS" panose="030F0702030302020204" pitchFamily="66" charset="0"/>
              </a:rPr>
              <a:t>surrounded her.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Susan began to shake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000" dirty="0">
                <a:latin typeface="Comic Sans MS" panose="030F0702030302020204" pitchFamily="66" charset="0"/>
              </a:rPr>
              <a:t> she realised she couldn’t breathe properly! It felt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 if a tonne of heavy bricks were laying on top of her</a:t>
            </a:r>
            <a:r>
              <a:rPr lang="en-GB" sz="2000" dirty="0">
                <a:latin typeface="Comic Sans MS" panose="030F0702030302020204" pitchFamily="66" charset="0"/>
              </a:rPr>
              <a:t>.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wide, terrified eyes </a:t>
            </a:r>
            <a:r>
              <a:rPr lang="en-GB" sz="2000" dirty="0">
                <a:latin typeface="Comic Sans MS" panose="030F0702030302020204" pitchFamily="66" charset="0"/>
              </a:rPr>
              <a:t>darted quickly around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but</a:t>
            </a:r>
            <a:r>
              <a:rPr lang="en-GB" sz="2000" dirty="0">
                <a:latin typeface="Comic Sans MS" panose="030F0702030302020204" pitchFamily="66" charset="0"/>
              </a:rPr>
              <a:t> there was no one to help her. She fell wearily to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hard, black ground and</a:t>
            </a:r>
            <a:r>
              <a:rPr lang="en-GB" sz="2000" dirty="0">
                <a:latin typeface="Comic Sans MS" panose="030F0702030302020204" pitchFamily="66" charset="0"/>
              </a:rPr>
              <a:t> desperately begged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felled, broken trees </a:t>
            </a:r>
            <a:r>
              <a:rPr lang="en-GB" sz="2000" dirty="0">
                <a:latin typeface="Comic Sans MS" panose="030F0702030302020204" pitchFamily="66" charset="0"/>
              </a:rPr>
              <a:t>for essential oxygen.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wooden, blunt axe </a:t>
            </a:r>
            <a:r>
              <a:rPr lang="en-GB" sz="2000" dirty="0">
                <a:latin typeface="Comic Sans MS" panose="030F0702030302020204" pitchFamily="66" charset="0"/>
              </a:rPr>
              <a:t>lay on the dusty ground next to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000" dirty="0">
                <a:latin typeface="Comic Sans MS" panose="030F0702030302020204" pitchFamily="66" charset="0"/>
              </a:rPr>
              <a:t> a clear reminder of her guilt. Susan hung her head in shame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000" dirty="0">
                <a:latin typeface="Comic Sans MS" panose="030F0702030302020204" pitchFamily="66" charset="0"/>
              </a:rPr>
              <a:t> she realised what she had done. </a:t>
            </a:r>
          </a:p>
        </p:txBody>
      </p:sp>
    </p:spTree>
    <p:extLst>
      <p:ext uri="{BB962C8B-B14F-4D97-AF65-F5344CB8AC3E}">
        <p14:creationId xmlns:p14="http://schemas.microsoft.com/office/powerpoint/2010/main" val="197193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254000"/>
            <a:ext cx="7264400" cy="1676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605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Comic Sans MS" panose="030F0702030302020204" pitchFamily="66" charset="0"/>
              </a:rPr>
              <a:t>Writing Checklist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9191" t="38839" r="27075" b="26340"/>
          <a:stretch/>
        </p:blipFill>
        <p:spPr>
          <a:xfrm>
            <a:off x="3071223" y="2407920"/>
            <a:ext cx="6479177" cy="376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33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15360" y="291144"/>
            <a:ext cx="45720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Activity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808480" y="1764344"/>
            <a:ext cx="8596313" cy="5278438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Write the </a:t>
            </a:r>
            <a:r>
              <a:rPr lang="en-GB" sz="2000" b="1" u="sng" dirty="0">
                <a:latin typeface="Comic Sans MS" panose="030F0702030302020204" pitchFamily="66" charset="0"/>
              </a:rPr>
              <a:t>problem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in your warning story.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Use the checklist to help you include the features of writing we have been looking at.</a:t>
            </a:r>
          </a:p>
          <a:p>
            <a:r>
              <a:rPr lang="en-GB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LSA – Paddling </a:t>
            </a:r>
            <a:r>
              <a:rPr lang="en-GB" sz="2000" dirty="0">
                <a:latin typeface="Comic Sans MS" panose="030F0702030302020204" pitchFamily="66" charset="0"/>
              </a:rPr>
              <a:t>/ 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CT – Diving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</a:t>
            </a:r>
            <a:b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1. Read back over your work – does it make sense? Have you left any words out? Made any spelling mistakes?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2. Look at the checklist you have been given – have you used everything on the list? If not, write some sentences which contain the missing features.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3. Look at your vocabulary – are there any words you have used more than once? Any words which you think could be improved? Get a thesaurus and improve them!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3375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1655" y="1137920"/>
            <a:ext cx="8981440" cy="51511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1655" y="1561254"/>
            <a:ext cx="8248767" cy="1646302"/>
          </a:xfrm>
        </p:spPr>
        <p:txBody>
          <a:bodyPr/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Friday 4</a:t>
            </a:r>
            <a:r>
              <a:rPr lang="en-GB" sz="44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dirty="0" smtClean="0">
                <a:latin typeface="Comic Sans MS" panose="030F0702030302020204" pitchFamily="66" charset="0"/>
              </a:rPr>
              <a:t>  February 2022 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5227" y="3986871"/>
            <a:ext cx="7766936" cy="1096899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LO: </a:t>
            </a:r>
            <a:r>
              <a:rPr lang="en-GB" sz="2800" dirty="0" smtClean="0">
                <a:latin typeface="Comic Sans MS" panose="030F0702030302020204" pitchFamily="66" charset="0"/>
              </a:rPr>
              <a:t>To </a:t>
            </a:r>
            <a:r>
              <a:rPr lang="en-GB" sz="2800" dirty="0">
                <a:latin typeface="Comic Sans MS" panose="030F0702030302020204" pitchFamily="66" charset="0"/>
              </a:rPr>
              <a:t>write with purpose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C: Warning Story</a:t>
            </a:r>
          </a:p>
        </p:txBody>
      </p:sp>
    </p:spTree>
    <p:extLst>
      <p:ext uri="{BB962C8B-B14F-4D97-AF65-F5344CB8AC3E}">
        <p14:creationId xmlns:p14="http://schemas.microsoft.com/office/powerpoint/2010/main" val="31848868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740986" cy="13208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 back at your work from yesterday</a:t>
            </a:r>
            <a:r>
              <a:rPr lang="en-GB" dirty="0">
                <a:latin typeface="Comic Sans MS" panose="030F0702030302020204" pitchFamily="66" charset="0"/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Look at the highlighting, the checklist and any marking comments.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have you done well?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 you need to do to improve?</a:t>
            </a:r>
          </a:p>
        </p:txBody>
      </p:sp>
      <p:pic>
        <p:nvPicPr>
          <p:cNvPr id="7170" name="Picture 2" descr="Image result for what went well even better 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53" b="98158" l="526" r="99211">
                        <a14:foregroundMark x1="32368" y1="30000" x2="32368" y2="30000"/>
                        <a14:foregroundMark x1="36053" y1="27895" x2="36053" y2="27895"/>
                        <a14:foregroundMark x1="28947" y1="28421" x2="28947" y2="28421"/>
                        <a14:foregroundMark x1="41316" y1="28947" x2="41316" y2="30000"/>
                        <a14:foregroundMark x1="46053" y1="28158" x2="46053" y2="28158"/>
                        <a14:foregroundMark x1="51842" y1="27105" x2="51842" y2="27105"/>
                        <a14:foregroundMark x1="57895" y1="25000" x2="57895" y2="25000"/>
                        <a14:foregroundMark x1="54211" y1="24474" x2="54211" y2="24474"/>
                        <a14:foregroundMark x1="61842" y1="25000" x2="61842" y2="25000"/>
                        <a14:foregroundMark x1="67368" y1="23158" x2="67368" y2="23158"/>
                        <a14:foregroundMark x1="75000" y1="21316" x2="75000" y2="21316"/>
                        <a14:foregroundMark x1="80000" y1="21053" x2="80000" y2="21053"/>
                        <a14:foregroundMark x1="82368" y1="20526" x2="82368" y2="20526"/>
                        <a14:foregroundMark x1="83158" y1="18684" x2="81842" y2="18684"/>
                        <a14:foregroundMark x1="80263" y1="18684" x2="80263" y2="18684"/>
                        <a14:foregroundMark x1="77105" y1="18684" x2="77105" y2="18684"/>
                        <a14:foregroundMark x1="75526" y1="19474" x2="75526" y2="19474"/>
                        <a14:foregroundMark x1="73158" y1="20263" x2="73158" y2="20263"/>
                        <a14:foregroundMark x1="27632" y1="64474" x2="27632" y2="64474"/>
                        <a14:foregroundMark x1="29474" y1="66053" x2="29474" y2="66053"/>
                        <a14:foregroundMark x1="33158" y1="66316" x2="33158" y2="66316"/>
                        <a14:foregroundMark x1="35526" y1="67105" x2="36579" y2="67368"/>
                        <a14:foregroundMark x1="37632" y1="67895" x2="37632" y2="67895"/>
                        <a14:foregroundMark x1="40263" y1="67895" x2="41579" y2="68158"/>
                        <a14:foregroundMark x1="43421" y1="68158" x2="43421" y2="68158"/>
                        <a14:foregroundMark x1="44474" y1="68158" x2="46842" y2="69211"/>
                        <a14:foregroundMark x1="49737" y1="70000" x2="50789" y2="70000"/>
                        <a14:foregroundMark x1="51842" y1="70263" x2="53947" y2="70263"/>
                        <a14:foregroundMark x1="56842" y1="71579" x2="56842" y2="71579"/>
                        <a14:foregroundMark x1="59474" y1="71842" x2="60526" y2="72105"/>
                        <a14:foregroundMark x1="62368" y1="72895" x2="62368" y2="72895"/>
                        <a14:foregroundMark x1="65526" y1="73684" x2="66579" y2="73947"/>
                        <a14:foregroundMark x1="69474" y1="74737" x2="69474" y2="74737"/>
                        <a14:foregroundMark x1="77368" y1="77105" x2="77368" y2="77105"/>
                        <a14:foregroundMark x1="41316" y1="27368" x2="41316" y2="27368"/>
                        <a14:foregroundMark x1="41053" y1="27368" x2="38158" y2="27368"/>
                        <a14:foregroundMark x1="35526" y1="27368" x2="33684" y2="27105"/>
                        <a14:foregroundMark x1="31842" y1="26579" x2="31842" y2="26579"/>
                        <a14:foregroundMark x1="34211" y1="25263" x2="36316" y2="25263"/>
                        <a14:foregroundMark x1="39211" y1="25263" x2="41316" y2="25526"/>
                        <a14:foregroundMark x1="44211" y1="26053" x2="45789" y2="26316"/>
                        <a14:foregroundMark x1="48684" y1="26579" x2="50263" y2="26579"/>
                        <a14:foregroundMark x1="53158" y1="26316" x2="55000" y2="26053"/>
                        <a14:foregroundMark x1="57632" y1="25526" x2="58684" y2="25263"/>
                        <a14:foregroundMark x1="59474" y1="25263" x2="60526" y2="25263"/>
                        <a14:foregroundMark x1="62632" y1="25263" x2="63684" y2="25263"/>
                        <a14:foregroundMark x1="64474" y1="25000" x2="64474" y2="25000"/>
                        <a14:foregroundMark x1="28947" y1="32105" x2="28947" y2="321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252" y="2521422"/>
            <a:ext cx="36195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170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076" y="362857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have 5-10 minutes to red pen edit your work from last lesson.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Ask any questions if you are unsure about the marking or what you could do to make your work better. </a:t>
            </a:r>
          </a:p>
        </p:txBody>
      </p:sp>
      <p:pic>
        <p:nvPicPr>
          <p:cNvPr id="10242" name="Picture 2" descr="Image result for edit and impro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731" y="2845798"/>
            <a:ext cx="6691358" cy="401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115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279538"/>
            <a:ext cx="8974183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start finish your stories today!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are only going to write the </a:t>
            </a:r>
            <a:r>
              <a:rPr lang="en-GB" sz="2800" b="1" u="sng" dirty="0">
                <a:latin typeface="Comic Sans MS" panose="030F0702030302020204" pitchFamily="66" charset="0"/>
              </a:rPr>
              <a:t>resolution and ending</a:t>
            </a:r>
            <a:r>
              <a:rPr lang="en-GB" sz="2800" dirty="0">
                <a:latin typeface="Comic Sans MS" panose="030F0702030302020204" pitchFamily="66" charset="0"/>
              </a:rPr>
              <a:t> today – when the main character is rescued and then punished/told off for not listening to the warning.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events would this cover in your story?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Your main character has to replant all of the trees so he can breathe again / he has to lift the tree off his friend / it starts to rain which puts the fire out etc. Then they are sent to jail / fined / made to replant the rainforest.</a:t>
            </a:r>
          </a:p>
        </p:txBody>
      </p:sp>
      <p:pic>
        <p:nvPicPr>
          <p:cNvPr id="4" name="Picture 4" descr="Image result for think pair sha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817" y="2448560"/>
            <a:ext cx="2498705" cy="19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4634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80160" y="822960"/>
            <a:ext cx="9895840" cy="590296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849120" y="1459548"/>
            <a:ext cx="8596313" cy="388143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have 5 minutes to verbally retell this part of your story to someone you haven’t retold your story to yet. </a:t>
            </a:r>
          </a:p>
        </p:txBody>
      </p:sp>
      <p:pic>
        <p:nvPicPr>
          <p:cNvPr id="4" name="Picture 2" descr="Image result for speaking clip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254" y="3713308"/>
            <a:ext cx="2042187" cy="213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797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0828" y="103052"/>
            <a:ext cx="11259215" cy="65415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216810" y="1015316"/>
            <a:ext cx="9340850" cy="5349875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While this was happening, </a:t>
            </a:r>
            <a:r>
              <a:rPr lang="en-GB" sz="2000" dirty="0">
                <a:latin typeface="Comic Sans MS" panose="030F0702030302020204" pitchFamily="66" charset="0"/>
              </a:rPr>
              <a:t>a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small, friendly tribe </a:t>
            </a:r>
            <a:r>
              <a:rPr lang="en-GB" sz="2000" dirty="0">
                <a:latin typeface="Comic Sans MS" panose="030F0702030302020204" pitchFamily="66" charset="0"/>
              </a:rPr>
              <a:t>emerged from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thick, toxic smoke</a:t>
            </a:r>
            <a:r>
              <a:rPr lang="en-GB" sz="2000" dirty="0">
                <a:latin typeface="Comic Sans MS" panose="030F0702030302020204" pitchFamily="66" charset="0"/>
              </a:rPr>
              <a:t>. They stared, unbelievably, at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burning, destroyed rainforest</a:t>
            </a:r>
            <a:r>
              <a:rPr lang="en-GB" sz="2000" dirty="0">
                <a:latin typeface="Comic Sans MS" panose="030F0702030302020204" pitchFamily="66" charset="0"/>
              </a:rPr>
              <a:t> that surrounded them.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Wet, salty tears </a:t>
            </a:r>
            <a:r>
              <a:rPr lang="en-GB" sz="2000" dirty="0">
                <a:latin typeface="Comic Sans MS" panose="030F0702030302020204" pitchFamily="66" charset="0"/>
              </a:rPr>
              <a:t>fell uncontrollably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000" dirty="0">
                <a:latin typeface="Comic Sans MS" panose="030F0702030302020204" pitchFamily="66" charset="0"/>
              </a:rPr>
              <a:t> they observed the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cruel, devastating scene in front of </a:t>
            </a:r>
            <a:r>
              <a:rPr lang="en-GB" sz="2000" dirty="0">
                <a:latin typeface="Comic Sans MS" panose="030F0702030302020204" pitchFamily="66" charset="0"/>
              </a:rPr>
              <a:t>them. It was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 if there had been a frightful war</a:t>
            </a:r>
            <a:r>
              <a:rPr lang="en-GB" sz="2000" dirty="0">
                <a:latin typeface="Comic Sans MS" panose="030F0702030302020204" pitchFamily="66" charset="0"/>
              </a:rPr>
              <a:t> and there were no survivors. Despite their sadness, they rushed immediately to Susan’s trembling side. She noticed that their tattered pockets were bulging with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tiny, oval seeds</a:t>
            </a:r>
            <a:r>
              <a:rPr lang="en-GB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Together, they planted each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delicate, miniscule seed </a:t>
            </a:r>
            <a:r>
              <a:rPr lang="en-GB" sz="2000" dirty="0">
                <a:latin typeface="Comic Sans MS" panose="030F0702030302020204" pitchFamily="66" charset="0"/>
              </a:rPr>
              <a:t>into the blackened soil and one by one,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dainty, green shoots </a:t>
            </a:r>
            <a:r>
              <a:rPr lang="en-GB" sz="2000" dirty="0">
                <a:latin typeface="Comic Sans MS" panose="030F0702030302020204" pitchFamily="66" charset="0"/>
              </a:rPr>
              <a:t>began to emerge. Susan cried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tears of joy as</a:t>
            </a:r>
            <a:r>
              <a:rPr lang="en-GB" sz="2000" dirty="0">
                <a:latin typeface="Comic Sans MS" panose="030F0702030302020204" pitchFamily="66" charset="0"/>
              </a:rPr>
              <a:t> vital oxygen filled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weak, starved lungs and</a:t>
            </a:r>
            <a:r>
              <a:rPr lang="en-GB" sz="2000" dirty="0">
                <a:latin typeface="Comic Sans MS" panose="030F0702030302020204" pitchFamily="66" charset="0"/>
              </a:rPr>
              <a:t> she felt her strength return to her. With tears in her eyes, Susan gazed around at the devastation she had caused. Silence echoed around her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guilt filled her heart. 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000" dirty="0">
                <a:latin typeface="Comic Sans MS" panose="030F0702030302020204" pitchFamily="66" charset="0"/>
              </a:rPr>
              <a:t> news of Susan’s damage and destruction spread, Susan’s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livid, distraught</a:t>
            </a:r>
            <a:r>
              <a:rPr lang="en-GB" sz="2000" dirty="0">
                <a:latin typeface="Comic Sans MS" panose="030F0702030302020204" pitchFamily="66" charset="0"/>
              </a:rPr>
              <a:t> boss called her.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“</a:t>
            </a:r>
            <a:r>
              <a:rPr lang="en-GB" sz="2000" dirty="0">
                <a:latin typeface="Comic Sans MS" panose="030F0702030302020204" pitchFamily="66" charset="0"/>
              </a:rPr>
              <a:t>You are fired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!” he screamed angrily down the phone, “</a:t>
            </a:r>
            <a:r>
              <a:rPr lang="en-GB" sz="2000" dirty="0">
                <a:latin typeface="Comic Sans MS" panose="030F0702030302020204" pitchFamily="66" charset="0"/>
              </a:rPr>
              <a:t>I can’t believe you would treat our world so cruelly!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” </a:t>
            </a:r>
            <a:r>
              <a:rPr lang="en-GB" sz="2000" dirty="0">
                <a:latin typeface="Comic Sans MS" panose="030F0702030302020204" pitchFamily="66" charset="0"/>
              </a:rPr>
              <a:t>Shamefaced, Susan nodded. Her boss had been right. He’d been right from the start.</a:t>
            </a:r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9406" y="368985"/>
            <a:ext cx="98956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This is what I am looking for from you today: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7433155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73959" y="314960"/>
            <a:ext cx="6532880" cy="146304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7109" y="629920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Writing Checklist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1098" t="23482" r="11314" b="16161"/>
          <a:stretch/>
        </p:blipFill>
        <p:spPr>
          <a:xfrm>
            <a:off x="2725782" y="2184400"/>
            <a:ext cx="6191795" cy="441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680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258618"/>
            <a:ext cx="10444480" cy="64426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5861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22665"/>
            <a:ext cx="8845489" cy="5278581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Write the </a:t>
            </a:r>
            <a:r>
              <a:rPr lang="en-GB" sz="2000" b="1" u="sng" dirty="0">
                <a:latin typeface="Comic Sans MS" panose="030F0702030302020204" pitchFamily="66" charset="0"/>
              </a:rPr>
              <a:t>resolution and ending </a:t>
            </a:r>
            <a:r>
              <a:rPr lang="en-GB" sz="2000" dirty="0">
                <a:latin typeface="Comic Sans MS" panose="030F0702030302020204" pitchFamily="66" charset="0"/>
              </a:rPr>
              <a:t>to your warning story.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Use the checklist to help you include the features of writing we have been looking at.</a:t>
            </a: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LSA – Diving </a:t>
            </a:r>
            <a:r>
              <a:rPr lang="en-GB" sz="2000" dirty="0">
                <a:latin typeface="Comic Sans MS" panose="030F0702030302020204" pitchFamily="66" charset="0"/>
              </a:rPr>
              <a:t>/ 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CT – Snorkelling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</a:t>
            </a:r>
            <a:b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1. Read back over your work – does it make sense? Have you left any words out? Made any spelling mistakes?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2. Look at the checklist you have been given – have you used everything on the list? If not, write some sentences which contain the missing features.</a:t>
            </a:r>
            <a:b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3. Look at your vocabulary – are there any words you have used more than once? Any words which you think could be improved? Get a thesaurus and improve them!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26863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502A43-29A3-47FC-A7B4-568B2335CD78}">
  <ds:schemaRefs>
    <ds:schemaRef ds:uri="http://schemas.microsoft.com/office/2006/documentManagement/typ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51E995C-6012-42DE-9531-B0EB778DB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B768FE1-3A6C-4749-A399-CC2B2D4542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1033</TotalTime>
  <Words>1719</Words>
  <Application>Microsoft Office PowerPoint</Application>
  <PresentationFormat>Widescreen</PresentationFormat>
  <Paragraphs>126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Comic Sans MS</vt:lpstr>
      <vt:lpstr>Trebuchet MS</vt:lpstr>
      <vt:lpstr>Wingdings 3</vt:lpstr>
      <vt:lpstr>Facet</vt:lpstr>
      <vt:lpstr>Monday 31 January 2022 </vt:lpstr>
      <vt:lpstr>How many of these features do you think you can use in your writing this week?</vt:lpstr>
      <vt:lpstr>Can you retell the events of A Caravan using my story map to help you?</vt:lpstr>
      <vt:lpstr>We can use story maps to help us remember the key events of our stories.</vt:lpstr>
      <vt:lpstr>          Activity 1</vt:lpstr>
      <vt:lpstr>PowerPoint Presentation</vt:lpstr>
      <vt:lpstr>PowerPoint Presentation</vt:lpstr>
      <vt:lpstr>       Activity 2</vt:lpstr>
      <vt:lpstr>Wednesday 2 February 2022</vt:lpstr>
      <vt:lpstr>Remember, this is what I am going to be looking for in your writing this week!</vt:lpstr>
      <vt:lpstr>PowerPoint Presentation</vt:lpstr>
      <vt:lpstr>PowerPoint Presentation</vt:lpstr>
      <vt:lpstr>This is what I am looking for from you today:</vt:lpstr>
      <vt:lpstr>Writing Checklist</vt:lpstr>
      <vt:lpstr>Activity</vt:lpstr>
      <vt:lpstr>Thursday 3rd  February 2022  </vt:lpstr>
      <vt:lpstr>Look back at your work from yesterday:</vt:lpstr>
      <vt:lpstr>PowerPoint Presentation</vt:lpstr>
      <vt:lpstr>PowerPoint Presentation</vt:lpstr>
      <vt:lpstr>PowerPoint Presentation</vt:lpstr>
      <vt:lpstr>This is what I am looking for from you today:</vt:lpstr>
      <vt:lpstr>Writing Checklist</vt:lpstr>
      <vt:lpstr>PowerPoint Presentation</vt:lpstr>
      <vt:lpstr>Friday 4th  February 2022  </vt:lpstr>
      <vt:lpstr>Look back at your work from yesterday:</vt:lpstr>
      <vt:lpstr>PowerPoint Presentation</vt:lpstr>
      <vt:lpstr>PowerPoint Presentation</vt:lpstr>
      <vt:lpstr>PowerPoint Presentation</vt:lpstr>
      <vt:lpstr>PowerPoint Presentation</vt:lpstr>
      <vt:lpstr>Writing Checklist</vt:lpstr>
      <vt:lpstr>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3rd February 2020</dc:title>
  <dc:creator>Emily Fenner</dc:creator>
  <cp:lastModifiedBy>Tatum Celliers</cp:lastModifiedBy>
  <cp:revision>17</cp:revision>
  <dcterms:created xsi:type="dcterms:W3CDTF">2020-01-30T08:22:40Z</dcterms:created>
  <dcterms:modified xsi:type="dcterms:W3CDTF">2022-01-30T16:09:07Z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