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58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4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891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7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208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729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454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105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313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527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184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46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7429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77918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 algn="ctr">
              <a:defRPr>
                <a:latin typeface="HfW cursive bold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" name="TextBox 1"/>
          <p:cNvSpPr txBox="1"/>
          <p:nvPr userDrawn="1"/>
        </p:nvSpPr>
        <p:spPr>
          <a:xfrm>
            <a:off x="1188720" y="2274570"/>
            <a:ext cx="2160270" cy="2800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72320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 algn="ctr">
              <a:defRPr>
                <a:latin typeface="HfW cursive bold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3869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 algn="ctr">
              <a:defRPr>
                <a:latin typeface="HfW cursive bold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52117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 algn="ctr">
              <a:defRPr>
                <a:latin typeface="HfW cursive bold" panose="00000500000000000000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7238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 algn="ctr">
              <a:defRPr>
                <a:latin typeface="HfW cursive bold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820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 algn="ctr">
              <a:defRPr>
                <a:latin typeface="HfW cursive bold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0743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 algn="ctr">
              <a:defRPr>
                <a:latin typeface="HfW cursive bold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85880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 algn="ctr">
              <a:defRPr>
                <a:latin typeface="HfW cursive bold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8876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8221E-710E-4E76-830E-376D2E797658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B7C82-2F51-4694-970E-AA0EA9C9E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629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  <p:sldLayoutId id="2147483668" r:id="rId15"/>
    <p:sldLayoutId id="2147483669" r:id="rId16"/>
    <p:sldLayoutId id="2147483670" r:id="rId17"/>
    <p:sldLayoutId id="2147483676" r:id="rId18"/>
    <p:sldLayoutId id="2147483671" r:id="rId19"/>
    <p:sldLayoutId id="2147483672" r:id="rId20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HfW cursive bold" panose="00000500000000000000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fW cursive bold" panose="00000500000000000000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fW cursive bold" panose="00000500000000000000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fW cursive bold" panose="00000500000000000000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fW cursive bold" panose="00000500000000000000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fW cursive bold" panose="00000500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Nbmqz4XtH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11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10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6.jpg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microsoft.com/office/2007/relationships/hdphoto" Target="../media/hdphoto2.wdp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10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media" Target="../media/media17.m4a"/><Relationship Id="rId7" Type="http://schemas.openxmlformats.org/officeDocument/2006/relationships/image" Target="../media/image9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20.xml"/><Relationship Id="rId4" Type="http://schemas.openxmlformats.org/officeDocument/2006/relationships/audio" Target="../media/media17.m4a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20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80270" y="-607963"/>
            <a:ext cx="9144000" cy="2387600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HfW cursive bold" panose="00000500000000000000" pitchFamily="2" charset="0"/>
              </a:rPr>
              <a:t>Letter to Santa!</a:t>
            </a:r>
            <a:endParaRPr lang="en-GB" dirty="0">
              <a:solidFill>
                <a:schemeClr val="bg1"/>
              </a:solidFill>
              <a:latin typeface="HfW cursive bold" panose="00000500000000000000" pitchFamily="2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7558372" y="5202238"/>
            <a:ext cx="4633628" cy="165576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 smtClean="0">
                <a:ln w="3175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HfW cursive bold" panose="00000500000000000000" pitchFamily="2" charset="0"/>
              </a:rPr>
              <a:t>Narrative: Letter Writing</a:t>
            </a:r>
          </a:p>
          <a:p>
            <a:r>
              <a:rPr lang="en-GB" b="1" dirty="0" smtClean="0">
                <a:ln w="3175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HfW cursive bold" panose="00000500000000000000" pitchFamily="2" charset="0"/>
              </a:rPr>
              <a:t>Punctuation Focus:</a:t>
            </a:r>
          </a:p>
          <a:p>
            <a:r>
              <a:rPr lang="en-GB" b="1" dirty="0" smtClean="0">
                <a:ln w="3175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HfW cursive bold" panose="00000500000000000000" pitchFamily="2" charset="0"/>
              </a:rPr>
              <a:t>To present neatly </a:t>
            </a:r>
          </a:p>
          <a:p>
            <a:r>
              <a:rPr lang="en-GB" b="1" dirty="0" smtClean="0">
                <a:ln w="3175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HfW cursive bold" panose="00000500000000000000" pitchFamily="2" charset="0"/>
              </a:rPr>
              <a:t>To punctuate accurately </a:t>
            </a:r>
            <a:endParaRPr lang="en-GB" b="1" dirty="0">
              <a:ln w="3175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HfW cursive bold" panose="00000500000000000000" pitchFamily="2" charset="0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57610" y="175260"/>
            <a:ext cx="609600" cy="609600"/>
          </a:xfrm>
          <a:prstGeom prst="rect">
            <a:avLst/>
          </a:prstGeom>
        </p:spPr>
      </p:pic>
      <p:sp>
        <p:nvSpPr>
          <p:cNvPr id="6" name="Up Arrow 5"/>
          <p:cNvSpPr/>
          <p:nvPr/>
        </p:nvSpPr>
        <p:spPr>
          <a:xfrm rot="2381790">
            <a:off x="9380804" y="458166"/>
            <a:ext cx="2686929" cy="1768072"/>
          </a:xfrm>
          <a:prstGeom prst="upArrow">
            <a:avLst>
              <a:gd name="adj1" fmla="val 57889"/>
              <a:gd name="adj2" fmla="val 623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HfW cursive bold" panose="00000500000000000000" pitchFamily="2" charset="0"/>
              </a:rPr>
              <a:t>Click the icon to hear Miss Tissot’s voice. </a:t>
            </a:r>
          </a:p>
          <a:p>
            <a:pPr algn="ctr"/>
            <a:endParaRPr lang="en-GB" sz="1400" dirty="0">
              <a:latin typeface="HfW cursive bold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2317" y="737158"/>
            <a:ext cx="1200318" cy="109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4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wNbmqz4XtH4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8200" y="365125"/>
            <a:ext cx="10920047" cy="61425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77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2279650" y="2073276"/>
            <a:ext cx="3227388" cy="1274763"/>
            <a:chOff x="755650" y="2073241"/>
            <a:chExt cx="3227875" cy="1274749"/>
          </a:xfrm>
        </p:grpSpPr>
        <p:sp>
          <p:nvSpPr>
            <p:cNvPr id="11" name="Rectangle 10"/>
            <p:cNvSpPr/>
            <p:nvPr/>
          </p:nvSpPr>
          <p:spPr>
            <a:xfrm>
              <a:off x="755650" y="2073241"/>
              <a:ext cx="3227875" cy="1274749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87405" y="2162140"/>
              <a:ext cx="1794146" cy="1068376"/>
            </a:xfrm>
            <a:prstGeom prst="rect">
              <a:avLst/>
            </a:prstGeom>
          </p:spPr>
          <p:txBody>
            <a:bodyPr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2000" kern="50" dirty="0">
                  <a:latin typeface="HfW cursive bold" panose="00000500000000000000" pitchFamily="2" charset="0"/>
                  <a:ea typeface="Calibri" panose="020F0502020204030204" pitchFamily="34" charset="0"/>
                  <a:cs typeface="Liberation Sans"/>
                </a:rPr>
                <a:t>Has anyone ever written </a:t>
              </a:r>
              <a:br>
                <a:rPr lang="en-GB" sz="2000" kern="50" dirty="0">
                  <a:latin typeface="HfW cursive bold" panose="00000500000000000000" pitchFamily="2" charset="0"/>
                  <a:ea typeface="Calibri" panose="020F0502020204030204" pitchFamily="34" charset="0"/>
                  <a:cs typeface="Liberation Sans"/>
                </a:rPr>
              </a:br>
              <a:r>
                <a:rPr lang="en-GB" sz="2000" kern="50" dirty="0">
                  <a:latin typeface="HfW cursive bold" panose="00000500000000000000" pitchFamily="2" charset="0"/>
                  <a:ea typeface="Calibri" panose="020F0502020204030204" pitchFamily="34" charset="0"/>
                  <a:cs typeface="Liberation Sans"/>
                </a:rPr>
                <a:t>to Santa?</a:t>
              </a:r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6684964" y="4260851"/>
            <a:ext cx="3227387" cy="1274763"/>
            <a:chOff x="5160475" y="4261095"/>
            <a:chExt cx="3227875" cy="1274749"/>
          </a:xfrm>
        </p:grpSpPr>
        <p:sp>
          <p:nvSpPr>
            <p:cNvPr id="14" name="Rectangle 13"/>
            <p:cNvSpPr/>
            <p:nvPr/>
          </p:nvSpPr>
          <p:spPr>
            <a:xfrm>
              <a:off x="5160475" y="4261095"/>
              <a:ext cx="3227875" cy="1274749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521168" y="4518267"/>
              <a:ext cx="1659189" cy="760405"/>
            </a:xfrm>
            <a:prstGeom prst="rect">
              <a:avLst/>
            </a:prstGeom>
          </p:spPr>
          <p:txBody>
            <a:bodyPr lIns="0" tIns="72000" rIns="0" bIns="72000">
              <a:spAutoFit/>
            </a:bodyPr>
            <a:lstStyle/>
            <a:p>
              <a:pPr algn="ctr">
                <a:defRPr/>
              </a:pPr>
              <a:r>
                <a:rPr lang="en-GB" sz="2000" kern="50" dirty="0">
                  <a:latin typeface="HfW cursive bold" panose="00000500000000000000" pitchFamily="2" charset="0"/>
                  <a:ea typeface="Calibri" panose="020F0502020204030204" pitchFamily="34" charset="0"/>
                  <a:cs typeface="Liberation Sans"/>
                </a:rPr>
                <a:t>Did you get </a:t>
              </a:r>
              <a:br>
                <a:rPr lang="en-GB" sz="2000" kern="50" dirty="0">
                  <a:latin typeface="HfW cursive bold" panose="00000500000000000000" pitchFamily="2" charset="0"/>
                  <a:ea typeface="Calibri" panose="020F0502020204030204" pitchFamily="34" charset="0"/>
                  <a:cs typeface="Liberation Sans"/>
                </a:rPr>
              </a:br>
              <a:r>
                <a:rPr lang="en-GB" sz="2000" kern="50" dirty="0">
                  <a:latin typeface="HfW cursive bold" panose="00000500000000000000" pitchFamily="2" charset="0"/>
                  <a:ea typeface="Calibri" panose="020F0502020204030204" pitchFamily="34" charset="0"/>
                  <a:cs typeface="Liberation Sans"/>
                </a:rPr>
                <a:t>a reply?</a:t>
              </a:r>
            </a:p>
          </p:txBody>
        </p:sp>
      </p:grpSp>
      <p:pic>
        <p:nvPicPr>
          <p:cNvPr id="1126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739" y="1379538"/>
            <a:ext cx="4713287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sz="3600" dirty="0">
                <a:latin typeface="HfW cursive bold" panose="00000500000000000000" pitchFamily="2" charset="0"/>
              </a:rPr>
              <a:t>Letters to Santa</a:t>
            </a:r>
          </a:p>
        </p:txBody>
      </p:sp>
      <p:sp>
        <p:nvSpPr>
          <p:cNvPr id="2" name="Oval Callout 1"/>
          <p:cNvSpPr/>
          <p:nvPr/>
        </p:nvSpPr>
        <p:spPr>
          <a:xfrm>
            <a:off x="571500" y="4260851"/>
            <a:ext cx="2377440" cy="176688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HfW cursive bold" panose="00000500000000000000" pitchFamily="2" charset="0"/>
              </a:rPr>
              <a:t>What do we need to include in our letter? 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1500" y="6118860"/>
            <a:ext cx="609600" cy="6096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10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63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 txBox="1">
            <a:spLocks/>
          </p:cNvSpPr>
          <p:nvPr/>
        </p:nvSpPr>
        <p:spPr>
          <a:xfrm>
            <a:off x="2720340" y="561975"/>
            <a:ext cx="8220075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600" dirty="0" smtClean="0">
                <a:latin typeface="HfW cursive bold" panose="00000500000000000000" pitchFamily="2" charset="0"/>
              </a:rPr>
              <a:t>Who Wrote This Letter to Santa?</a:t>
            </a:r>
            <a:endParaRPr lang="en-GB" altLang="en-US" sz="3600" dirty="0" smtClean="0">
              <a:latin typeface="HfW cursive bold" panose="00000500000000000000" pitchFamily="2" charset="0"/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018790" y="2155825"/>
            <a:ext cx="3227388" cy="1981835"/>
            <a:chOff x="755650" y="2073241"/>
            <a:chExt cx="3227875" cy="1465455"/>
          </a:xfrm>
        </p:grpSpPr>
        <p:sp>
          <p:nvSpPr>
            <p:cNvPr id="6" name="Rectangle 5"/>
            <p:cNvSpPr/>
            <p:nvPr/>
          </p:nvSpPr>
          <p:spPr>
            <a:xfrm>
              <a:off x="755650" y="2073241"/>
              <a:ext cx="3227875" cy="1274749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7" name="Rectangle 4"/>
            <p:cNvSpPr>
              <a:spLocks noChangeArrowheads="1"/>
            </p:cNvSpPr>
            <p:nvPr/>
          </p:nvSpPr>
          <p:spPr bwMode="auto">
            <a:xfrm>
              <a:off x="968897" y="2162198"/>
              <a:ext cx="1711658" cy="1376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2000" dirty="0">
                  <a:latin typeface="HfW cursive bold" panose="00000500000000000000" pitchFamily="2" charset="0"/>
                </a:rPr>
                <a:t>What did they want for Christmas?</a:t>
              </a: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7434263" y="3989070"/>
            <a:ext cx="3506152" cy="1794511"/>
            <a:chOff x="5160475" y="4261095"/>
            <a:chExt cx="3227875" cy="1479504"/>
          </a:xfrm>
        </p:grpSpPr>
        <p:sp>
          <p:nvSpPr>
            <p:cNvPr id="9" name="Rectangle 8"/>
            <p:cNvSpPr/>
            <p:nvPr/>
          </p:nvSpPr>
          <p:spPr>
            <a:xfrm>
              <a:off x="5160475" y="4261095"/>
              <a:ext cx="3227875" cy="1274749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Rectangle 6"/>
            <p:cNvSpPr>
              <a:spLocks noChangeArrowheads="1"/>
            </p:cNvSpPr>
            <p:nvPr/>
          </p:nvSpPr>
          <p:spPr bwMode="auto">
            <a:xfrm>
              <a:off x="6466248" y="4364101"/>
              <a:ext cx="1660550" cy="1376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2000" dirty="0">
                  <a:latin typeface="HfW cursive bold" panose="00000500000000000000" pitchFamily="2" charset="0"/>
                </a:rPr>
                <a:t>What did they include in their letter?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3"/>
          <a:stretch/>
        </p:blipFill>
        <p:spPr>
          <a:xfrm>
            <a:off x="5184140" y="1504951"/>
            <a:ext cx="3302000" cy="4347210"/>
          </a:xfrm>
          <a:prstGeom prst="rect">
            <a:avLst/>
          </a:prstGeom>
          <a:ln>
            <a:solidFill>
              <a:schemeClr val="tx1">
                <a:lumMod val="25000"/>
                <a:lumOff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7690" y="257175"/>
            <a:ext cx="609600" cy="6096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23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275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1981201" y="557213"/>
            <a:ext cx="8220075" cy="995362"/>
          </a:xfrm>
        </p:spPr>
        <p:txBody>
          <a:bodyPr/>
          <a:lstStyle/>
          <a:p>
            <a:pPr algn="ctr"/>
            <a:r>
              <a:rPr lang="en-GB" altLang="en-US" sz="3600" dirty="0"/>
              <a:t>What Are the Features of an </a:t>
            </a:r>
            <a:br>
              <a:rPr lang="en-GB" altLang="en-US" sz="3600" dirty="0"/>
            </a:br>
            <a:r>
              <a:rPr lang="en-GB" altLang="en-US" sz="3600" dirty="0"/>
              <a:t>Effective Letter to Santa?</a:t>
            </a:r>
          </a:p>
        </p:txBody>
      </p:sp>
      <p:sp>
        <p:nvSpPr>
          <p:cNvPr id="5" name="Rectangle 4"/>
          <p:cNvSpPr/>
          <p:nvPr/>
        </p:nvSpPr>
        <p:spPr>
          <a:xfrm>
            <a:off x="6345239" y="1679576"/>
            <a:ext cx="3317875" cy="1807400"/>
          </a:xfrm>
          <a:prstGeom prst="rect">
            <a:avLst/>
          </a:prstGeom>
          <a:solidFill>
            <a:srgbClr val="FFC000"/>
          </a:solidFill>
        </p:spPr>
        <p:txBody>
          <a:bodyPr lIns="0" tIns="72000" rIns="0" bIns="72000">
            <a:spAutoFit/>
          </a:bodyPr>
          <a:lstStyle/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Sender’s address in the</a:t>
            </a:r>
            <a:b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</a:b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top-right corner.</a:t>
            </a:r>
          </a:p>
          <a:p>
            <a:pPr algn="ctr">
              <a:defRPr/>
            </a:pPr>
            <a:endParaRPr lang="en-GB" kern="50" dirty="0">
              <a:latin typeface="HfW cursive bold" panose="00000500000000000000" pitchFamily="2" charset="0"/>
              <a:ea typeface="Calibri" panose="020F0502020204030204" pitchFamily="34" charset="0"/>
              <a:cs typeface="Liberation Sans"/>
            </a:endParaRPr>
          </a:p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You need to </a:t>
            </a:r>
            <a:r>
              <a:rPr lang="en-GB" kern="50" dirty="0" smtClean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write your </a:t>
            </a: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school’s address so Santa knows where to reply.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01" y="1679575"/>
            <a:ext cx="3121025" cy="4414838"/>
          </a:xfrm>
          <a:prstGeom prst="rect">
            <a:avLst/>
          </a:prstGeom>
          <a:ln>
            <a:solidFill>
              <a:schemeClr val="tx1">
                <a:lumMod val="25000"/>
                <a:lumOff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Oval 5"/>
          <p:cNvSpPr/>
          <p:nvPr/>
        </p:nvSpPr>
        <p:spPr>
          <a:xfrm>
            <a:off x="4511675" y="2019301"/>
            <a:ext cx="814388" cy="650875"/>
          </a:xfrm>
          <a:prstGeom prst="ellipse">
            <a:avLst/>
          </a:prstGeom>
          <a:noFill/>
          <a:ln w="19050">
            <a:solidFill>
              <a:srgbClr val="007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7680" y="9429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06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96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20"/>
          <p:cNvSpPr>
            <a:spLocks noGrp="1"/>
          </p:cNvSpPr>
          <p:nvPr>
            <p:ph type="title"/>
          </p:nvPr>
        </p:nvSpPr>
        <p:spPr>
          <a:xfrm>
            <a:off x="1981201" y="557213"/>
            <a:ext cx="8220075" cy="995362"/>
          </a:xfrm>
        </p:spPr>
        <p:txBody>
          <a:bodyPr/>
          <a:lstStyle/>
          <a:p>
            <a:pPr algn="ctr"/>
            <a:r>
              <a:rPr lang="en-GB" altLang="en-US" sz="3600"/>
              <a:t>What Are the Features of an </a:t>
            </a:r>
            <a:br>
              <a:rPr lang="en-GB" altLang="en-US" sz="3600"/>
            </a:br>
            <a:r>
              <a:rPr lang="en-GB" altLang="en-US" sz="3600"/>
              <a:t>Effective Letter to Santa?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1925" y="2330451"/>
            <a:ext cx="2984500" cy="976403"/>
          </a:xfrm>
          <a:prstGeom prst="rect">
            <a:avLst/>
          </a:prstGeom>
          <a:solidFill>
            <a:srgbClr val="FFC000"/>
          </a:solidFill>
        </p:spPr>
        <p:txBody>
          <a:bodyPr lIns="0" tIns="72000" rIns="0" bIns="72000">
            <a:spAutoFit/>
          </a:bodyPr>
          <a:lstStyle/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Date the letter underneath the sender’s address.</a:t>
            </a:r>
          </a:p>
          <a:p>
            <a:pPr algn="ctr">
              <a:defRPr/>
            </a:pPr>
            <a:endParaRPr lang="en-GB" kern="50" dirty="0">
              <a:latin typeface="HfW cursive bold" panose="00000500000000000000" pitchFamily="2" charset="0"/>
              <a:ea typeface="Calibri" panose="020F0502020204030204" pitchFamily="34" charset="0"/>
              <a:cs typeface="Liberation San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01" y="1679575"/>
            <a:ext cx="3121025" cy="4414838"/>
          </a:xfrm>
          <a:prstGeom prst="rect">
            <a:avLst/>
          </a:prstGeom>
          <a:ln>
            <a:solidFill>
              <a:schemeClr val="tx1">
                <a:lumMod val="25000"/>
                <a:lumOff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Oval 7"/>
          <p:cNvSpPr/>
          <p:nvPr/>
        </p:nvSpPr>
        <p:spPr>
          <a:xfrm>
            <a:off x="4411664" y="2562225"/>
            <a:ext cx="815975" cy="280988"/>
          </a:xfrm>
          <a:prstGeom prst="ellipse">
            <a:avLst/>
          </a:prstGeom>
          <a:noFill/>
          <a:ln w="19050">
            <a:solidFill>
              <a:srgbClr val="007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80420" y="9842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562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90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1981201" y="557213"/>
            <a:ext cx="8220075" cy="995362"/>
          </a:xfrm>
        </p:spPr>
        <p:txBody>
          <a:bodyPr/>
          <a:lstStyle/>
          <a:p>
            <a:pPr algn="ctr"/>
            <a:r>
              <a:rPr lang="en-GB" altLang="en-US" sz="3600"/>
              <a:t>What Are the Features of an </a:t>
            </a:r>
            <a:br>
              <a:rPr lang="en-GB" altLang="en-US" sz="3600"/>
            </a:br>
            <a:r>
              <a:rPr lang="en-GB" altLang="en-US" sz="3600"/>
              <a:t>Effective Letter to Santa?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01" y="1679575"/>
            <a:ext cx="3121025" cy="4414838"/>
          </a:xfrm>
          <a:prstGeom prst="rect">
            <a:avLst/>
          </a:prstGeom>
          <a:ln>
            <a:solidFill>
              <a:schemeClr val="tx1">
                <a:lumMod val="25000"/>
                <a:lumOff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val 6"/>
          <p:cNvSpPr/>
          <p:nvPr/>
        </p:nvSpPr>
        <p:spPr>
          <a:xfrm>
            <a:off x="3125788" y="2760663"/>
            <a:ext cx="869950" cy="254000"/>
          </a:xfrm>
          <a:prstGeom prst="ellipse">
            <a:avLst/>
          </a:prstGeom>
          <a:noFill/>
          <a:ln w="19050">
            <a:solidFill>
              <a:srgbClr val="007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096000" y="2547939"/>
            <a:ext cx="3816350" cy="2388384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511925" y="2574925"/>
            <a:ext cx="2984500" cy="2361398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An informal greeting </a:t>
            </a:r>
            <a:b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</a:b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on the left.</a:t>
            </a:r>
          </a:p>
          <a:p>
            <a:pPr algn="ctr">
              <a:defRPr/>
            </a:pPr>
            <a:endParaRPr lang="en-GB" kern="50" dirty="0">
              <a:latin typeface="HfW cursive bold" panose="00000500000000000000" pitchFamily="2" charset="0"/>
              <a:ea typeface="Calibri" panose="020F0502020204030204" pitchFamily="34" charset="0"/>
              <a:cs typeface="Liberation Sans"/>
            </a:endParaRPr>
          </a:p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 You could write Dear Santa, Dear Father Christmas, or if you wanted to be a little more formal, Dear Mr Claus.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40440" y="4452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92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11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1981201" y="557213"/>
            <a:ext cx="8220075" cy="995362"/>
          </a:xfrm>
        </p:spPr>
        <p:txBody>
          <a:bodyPr/>
          <a:lstStyle/>
          <a:p>
            <a:pPr algn="ctr"/>
            <a:r>
              <a:rPr lang="en-GB" altLang="en-US" sz="3600"/>
              <a:t>What Are the Features of an </a:t>
            </a:r>
            <a:br>
              <a:rPr lang="en-GB" altLang="en-US" sz="3600"/>
            </a:br>
            <a:r>
              <a:rPr lang="en-GB" altLang="en-US" sz="3600"/>
              <a:t>Effective Letter to Santa?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01" y="1679575"/>
            <a:ext cx="3121025" cy="4414838"/>
          </a:xfrm>
          <a:prstGeom prst="rect">
            <a:avLst/>
          </a:prstGeom>
          <a:ln>
            <a:solidFill>
              <a:schemeClr val="tx1">
                <a:lumMod val="25000"/>
                <a:lumOff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val 6"/>
          <p:cNvSpPr/>
          <p:nvPr/>
        </p:nvSpPr>
        <p:spPr>
          <a:xfrm>
            <a:off x="2890838" y="2897189"/>
            <a:ext cx="2462212" cy="642937"/>
          </a:xfrm>
          <a:prstGeom prst="ellipse">
            <a:avLst/>
          </a:prstGeom>
          <a:noFill/>
          <a:ln w="19050">
            <a:solidFill>
              <a:srgbClr val="007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096000" y="2728912"/>
            <a:ext cx="3816350" cy="2254567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511925" y="2755901"/>
            <a:ext cx="2984500" cy="2084399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An introduction paragraph explains to the reader why you are writing.</a:t>
            </a:r>
          </a:p>
          <a:p>
            <a:pPr algn="ctr">
              <a:defRPr/>
            </a:pPr>
            <a:endParaRPr lang="en-GB" kern="50" dirty="0">
              <a:latin typeface="HfW cursive bold" panose="00000500000000000000" pitchFamily="2" charset="0"/>
              <a:ea typeface="Calibri" panose="020F0502020204030204" pitchFamily="34" charset="0"/>
              <a:cs typeface="Liberation Sans"/>
            </a:endParaRPr>
          </a:p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You could also ask Santa some questions.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6300" y="7500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15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83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1981201" y="557213"/>
            <a:ext cx="8220075" cy="995362"/>
          </a:xfrm>
        </p:spPr>
        <p:txBody>
          <a:bodyPr/>
          <a:lstStyle/>
          <a:p>
            <a:pPr algn="ctr"/>
            <a:r>
              <a:rPr lang="en-GB" altLang="en-US" sz="3600"/>
              <a:t>What Are the Features of an </a:t>
            </a:r>
            <a:br>
              <a:rPr lang="en-GB" altLang="en-US" sz="3600"/>
            </a:br>
            <a:r>
              <a:rPr lang="en-GB" altLang="en-US" sz="3600"/>
              <a:t>Effective Letter to Santa?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01" y="1677989"/>
            <a:ext cx="3121025" cy="4414837"/>
          </a:xfrm>
          <a:prstGeom prst="rect">
            <a:avLst/>
          </a:prstGeom>
          <a:ln>
            <a:solidFill>
              <a:schemeClr val="tx1">
                <a:lumMod val="25000"/>
                <a:lumOff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val 6"/>
          <p:cNvSpPr/>
          <p:nvPr/>
        </p:nvSpPr>
        <p:spPr>
          <a:xfrm>
            <a:off x="2790826" y="3359151"/>
            <a:ext cx="2625725" cy="955675"/>
          </a:xfrm>
          <a:prstGeom prst="ellipse">
            <a:avLst/>
          </a:prstGeom>
          <a:noFill/>
          <a:ln w="19050">
            <a:solidFill>
              <a:srgbClr val="007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096000" y="3429000"/>
            <a:ext cx="3816350" cy="1073150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511925" y="3616325"/>
            <a:ext cx="2984500" cy="699404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Add extra details in your next </a:t>
            </a:r>
            <a:r>
              <a:rPr lang="en-GB" kern="50" dirty="0" smtClean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paragraph.</a:t>
            </a:r>
            <a:endParaRPr lang="en-GB" kern="50" dirty="0">
              <a:latin typeface="HfW cursive bold" panose="00000500000000000000" pitchFamily="2" charset="0"/>
              <a:ea typeface="Calibri" panose="020F0502020204030204" pitchFamily="34" charset="0"/>
              <a:cs typeface="Liberation San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790826" y="4208464"/>
            <a:ext cx="2625725" cy="661987"/>
          </a:xfrm>
          <a:prstGeom prst="ellipse">
            <a:avLst/>
          </a:prstGeom>
          <a:noFill/>
          <a:ln w="19050">
            <a:solidFill>
              <a:srgbClr val="007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83190" y="12477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235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06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7" grpId="1" animBg="1"/>
      <p:bldP spid="10" grpId="0" animBg="1"/>
      <p:bldP spid="1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1981201" y="557213"/>
            <a:ext cx="8220075" cy="995362"/>
          </a:xfrm>
        </p:spPr>
        <p:txBody>
          <a:bodyPr/>
          <a:lstStyle/>
          <a:p>
            <a:pPr algn="ctr"/>
            <a:r>
              <a:rPr lang="en-GB" altLang="en-US" sz="3600"/>
              <a:t>What Are the Features of an </a:t>
            </a:r>
            <a:br>
              <a:rPr lang="en-GB" altLang="en-US" sz="3600"/>
            </a:br>
            <a:r>
              <a:rPr lang="en-GB" altLang="en-US" sz="3600"/>
              <a:t>Effective Letter to Santa?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01" y="1677989"/>
            <a:ext cx="3121025" cy="4414837"/>
          </a:xfrm>
          <a:prstGeom prst="rect">
            <a:avLst/>
          </a:prstGeom>
          <a:ln>
            <a:solidFill>
              <a:schemeClr val="tx1">
                <a:lumMod val="25000"/>
                <a:lumOff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val 6"/>
          <p:cNvSpPr/>
          <p:nvPr/>
        </p:nvSpPr>
        <p:spPr>
          <a:xfrm>
            <a:off x="2790826" y="4689475"/>
            <a:ext cx="2625725" cy="660400"/>
          </a:xfrm>
          <a:prstGeom prst="ellipse">
            <a:avLst/>
          </a:prstGeom>
          <a:noFill/>
          <a:ln w="19050">
            <a:solidFill>
              <a:srgbClr val="007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096000" y="4556124"/>
            <a:ext cx="3816350" cy="153670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511925" y="4684713"/>
            <a:ext cx="2984500" cy="1530350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End with a conclusion.</a:t>
            </a:r>
          </a:p>
          <a:p>
            <a:pPr algn="ctr">
              <a:defRPr/>
            </a:pPr>
            <a:endParaRPr lang="en-GB" kern="50" dirty="0">
              <a:latin typeface="HfW cursive bold" panose="00000500000000000000" pitchFamily="2" charset="0"/>
              <a:ea typeface="Calibri" panose="020F0502020204030204" pitchFamily="34" charset="0"/>
              <a:cs typeface="Liberation Sans"/>
            </a:endParaRPr>
          </a:p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Write a conclusion where you tell Santa what you hope might happen next.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060180" y="21399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556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26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20"/>
          <p:cNvSpPr>
            <a:spLocks noGrp="1"/>
          </p:cNvSpPr>
          <p:nvPr>
            <p:ph type="title"/>
          </p:nvPr>
        </p:nvSpPr>
        <p:spPr>
          <a:xfrm>
            <a:off x="1981201" y="557213"/>
            <a:ext cx="8220075" cy="995362"/>
          </a:xfrm>
        </p:spPr>
        <p:txBody>
          <a:bodyPr/>
          <a:lstStyle/>
          <a:p>
            <a:pPr algn="ctr"/>
            <a:r>
              <a:rPr lang="en-GB" altLang="en-US" sz="3600"/>
              <a:t>What Are the Features of an </a:t>
            </a:r>
            <a:br>
              <a:rPr lang="en-GB" altLang="en-US" sz="3600"/>
            </a:br>
            <a:r>
              <a:rPr lang="en-GB" altLang="en-US" sz="3600"/>
              <a:t>Effective Letter to Santa?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5955" y="2103121"/>
            <a:ext cx="2590800" cy="2084399"/>
          </a:xfrm>
          <a:prstGeom prst="rect">
            <a:avLst/>
          </a:prstGeom>
          <a:solidFill>
            <a:srgbClr val="FFC000"/>
          </a:solidFill>
        </p:spPr>
        <p:txBody>
          <a:bodyPr lIns="0" tIns="72000" rIns="0" bIns="72000">
            <a:spAutoFit/>
          </a:bodyPr>
          <a:lstStyle/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Sign off in the bottom left hand corner.</a:t>
            </a:r>
          </a:p>
          <a:p>
            <a:pPr algn="ctr">
              <a:defRPr/>
            </a:pPr>
            <a:endParaRPr lang="en-GB" kern="50" dirty="0">
              <a:latin typeface="HfW cursive bold" panose="00000500000000000000" pitchFamily="2" charset="0"/>
              <a:ea typeface="Calibri" panose="020F0502020204030204" pitchFamily="34" charset="0"/>
              <a:cs typeface="Liberation Sans"/>
            </a:endParaRPr>
          </a:p>
          <a:p>
            <a:pPr algn="ctr">
              <a:defRPr/>
            </a:pPr>
            <a:r>
              <a:rPr lang="en-GB" kern="50" dirty="0">
                <a:latin typeface="HfW cursive bold" panose="00000500000000000000" pitchFamily="2" charset="0"/>
                <a:ea typeface="Calibri" panose="020F0502020204030204" pitchFamily="34" charset="0"/>
                <a:cs typeface="Liberation Sans"/>
              </a:rPr>
              <a:t>You could use ‘love’, ‘best wishes’ or ‘from’, and then sign your signature.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01" y="1679575"/>
            <a:ext cx="3121025" cy="4414838"/>
          </a:xfrm>
          <a:prstGeom prst="rect">
            <a:avLst/>
          </a:prstGeom>
          <a:ln>
            <a:solidFill>
              <a:schemeClr val="tx1">
                <a:lumMod val="25000"/>
                <a:lumOff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Oval 7"/>
          <p:cNvSpPr/>
          <p:nvPr/>
        </p:nvSpPr>
        <p:spPr>
          <a:xfrm>
            <a:off x="2936876" y="5268914"/>
            <a:ext cx="868363" cy="280987"/>
          </a:xfrm>
          <a:prstGeom prst="ellipse">
            <a:avLst/>
          </a:prstGeom>
          <a:noFill/>
          <a:ln w="19050">
            <a:solidFill>
              <a:srgbClr val="007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76401" y="7500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5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52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Task 1 - Let’s have a read!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893" y="1582764"/>
            <a:ext cx="1886213" cy="12860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679" y="2411564"/>
            <a:ext cx="752580" cy="1133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31" y="2482851"/>
            <a:ext cx="1790950" cy="11622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0834" y="1391602"/>
            <a:ext cx="4076700" cy="5057775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739640" y="16375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34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9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Task 2 - Let’s write a list! </a:t>
            </a:r>
            <a:endParaRPr lang="en-GB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60098" y="174095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403" y="2500223"/>
            <a:ext cx="1886213" cy="12860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690" y="1562770"/>
            <a:ext cx="752580" cy="11336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165" y="1778001"/>
            <a:ext cx="1790950" cy="11622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90270" y="1778001"/>
            <a:ext cx="3038475" cy="3505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087640" y="3303270"/>
            <a:ext cx="27708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Write a numbered list in your books of items you wish for. </a:t>
            </a:r>
            <a:endParaRPr lang="en-GB" dirty="0" smtClean="0">
              <a:solidFill>
                <a:srgbClr val="FF0000"/>
              </a:solidFill>
              <a:latin typeface="HfW cursive bold" panose="00000500000000000000" pitchFamily="2" charset="0"/>
            </a:endParaRPr>
          </a:p>
          <a:p>
            <a:r>
              <a:rPr lang="en-GB" dirty="0" smtClean="0">
                <a:solidFill>
                  <a:srgbClr val="FF0000"/>
                </a:solidFill>
                <a:latin typeface="HfW cursive bold" panose="00000500000000000000" pitchFamily="2" charset="0"/>
              </a:rPr>
              <a:t>Can you add expanded noun phrases? </a:t>
            </a:r>
            <a:endParaRPr lang="en-GB" dirty="0">
              <a:solidFill>
                <a:srgbClr val="FF0000"/>
              </a:solidFill>
              <a:latin typeface="HfW cursive bold" panose="000005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1</a:t>
            </a:r>
            <a:endParaRPr lang="en-GB" dirty="0"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84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 our letter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2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4645" y="1719924"/>
            <a:ext cx="3459165" cy="46330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78190" y="2228850"/>
            <a:ext cx="244602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Dear Santa Claus </a:t>
            </a:r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5135" y="2312670"/>
            <a:ext cx="3322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HfW cursive" panose="00000500000000000000" pitchFamily="2" charset="0"/>
              </a:rPr>
              <a:t>name: jane smith </a:t>
            </a:r>
          </a:p>
          <a:p>
            <a:r>
              <a:rPr lang="en-GB" sz="1400" dirty="0" err="1" smtClean="0">
                <a:latin typeface="HfW cursive" panose="00000500000000000000" pitchFamily="2" charset="0"/>
              </a:rPr>
              <a:t>i</a:t>
            </a:r>
            <a:r>
              <a:rPr lang="en-GB" sz="1400" dirty="0" smtClean="0">
                <a:latin typeface="HfW cursive" panose="00000500000000000000" pitchFamily="2" charset="0"/>
              </a:rPr>
              <a:t> live with mummy</a:t>
            </a:r>
          </a:p>
          <a:p>
            <a:r>
              <a:rPr lang="en-GB" sz="1400" dirty="0" smtClean="0">
                <a:latin typeface="HfW cursive" panose="00000500000000000000" pitchFamily="2" charset="0"/>
              </a:rPr>
              <a:t>are you busy?</a:t>
            </a:r>
            <a:endParaRPr lang="en-GB" sz="1400" dirty="0">
              <a:latin typeface="HfW cursive" panose="000005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70300" y="4602480"/>
            <a:ext cx="3322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Merry Christmas!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Jane Smith</a:t>
            </a:r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01000" y="3482221"/>
            <a:ext cx="3322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HfW cursive" panose="00000500000000000000" pitchFamily="2" charset="0"/>
              </a:rPr>
              <a:t>good list! </a:t>
            </a:r>
          </a:p>
          <a:p>
            <a:r>
              <a:rPr lang="en-GB" sz="1400" dirty="0" smtClean="0">
                <a:latin typeface="HfW cursive" panose="00000500000000000000" pitchFamily="2" charset="0"/>
              </a:rPr>
              <a:t>nice to my friends and </a:t>
            </a:r>
            <a:r>
              <a:rPr lang="en-GB" sz="1400" dirty="0" err="1" smtClean="0">
                <a:latin typeface="HfW cursive" panose="00000500000000000000" pitchFamily="2" charset="0"/>
              </a:rPr>
              <a:t>i</a:t>
            </a:r>
            <a:r>
              <a:rPr lang="en-GB" sz="1400" dirty="0" smtClean="0">
                <a:latin typeface="HfW cursive" panose="00000500000000000000" pitchFamily="2" charset="0"/>
              </a:rPr>
              <a:t> look after my cats</a:t>
            </a:r>
          </a:p>
          <a:p>
            <a:r>
              <a:rPr lang="en-GB" sz="1400" dirty="0" smtClean="0">
                <a:latin typeface="HfW cursive" panose="00000500000000000000" pitchFamily="2" charset="0"/>
              </a:rPr>
              <a:t>kind in school </a:t>
            </a:r>
            <a:endParaRPr lang="en-GB" sz="1400" dirty="0">
              <a:latin typeface="HfW cursive" panose="000005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5135" y="3513220"/>
            <a:ext cx="3322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HfW cursive" panose="00000500000000000000" pitchFamily="2" charset="0"/>
              </a:rPr>
              <a:t>A new lunchbox, </a:t>
            </a:r>
            <a:r>
              <a:rPr lang="en-GB" sz="1400" dirty="0" err="1" smtClean="0">
                <a:latin typeface="HfW cursive" panose="00000500000000000000" pitchFamily="2" charset="0"/>
              </a:rPr>
              <a:t>lego</a:t>
            </a:r>
            <a:r>
              <a:rPr lang="en-GB" sz="1400" dirty="0" smtClean="0">
                <a:latin typeface="HfW cursive" panose="00000500000000000000" pitchFamily="2" charset="0"/>
              </a:rPr>
              <a:t>, build a bear, tablet</a:t>
            </a:r>
            <a:endParaRPr lang="en-GB" sz="1400" dirty="0">
              <a:latin typeface="HfW cursive" panose="00000500000000000000" pitchFamily="2" charset="0"/>
            </a:endParaRPr>
          </a:p>
        </p:txBody>
      </p: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9598" y="6821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747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32057 -0.053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9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4.44444E-6 L 0.25534 0.1668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6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2.22222E-6 L 0.31875 0.025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37" y="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2.96296E-6 L 0.30378 0.1777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82" y="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81481E-6 L -0.30873 0.0113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43" y="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273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7" grpId="0" animBg="1"/>
      <p:bldP spid="8" grpId="0"/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 a letter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9227" y="1582764"/>
            <a:ext cx="2638425" cy="35528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3450" y="1633537"/>
            <a:ext cx="2705100" cy="3590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142" y="4769078"/>
            <a:ext cx="948815" cy="615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6948" y="1840229"/>
            <a:ext cx="909578" cy="6201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481697" y="2460396"/>
            <a:ext cx="25939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Can you draw your own plan in your book? 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You may wish to use a bubble map to help you. 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8" name="Picture 7" descr="Great minds think alike! | Descriptive writing, Great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5688" y="4214722"/>
            <a:ext cx="2208111" cy="165608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2</a:t>
            </a:r>
            <a:endParaRPr lang="en-GB" dirty="0"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20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Writing our first draft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3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69600" y="235466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853" t="11919" r="13626" b="29103"/>
          <a:stretch/>
        </p:blipFill>
        <p:spPr bwMode="auto">
          <a:xfrm>
            <a:off x="3276600" y="1473201"/>
            <a:ext cx="4530724" cy="50032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0706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Writing our first draft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3 and 4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95000" y="366448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52500" y="1536723"/>
            <a:ext cx="10147300" cy="21698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 smtClean="0">
                <a:latin typeface="HfW cursive" panose="00000500000000000000" pitchFamily="2" charset="0"/>
              </a:rPr>
              <a:t>dear </a:t>
            </a:r>
            <a:r>
              <a:rPr lang="en-GB" b="1" dirty="0" err="1" smtClean="0">
                <a:latin typeface="HfW cursive" panose="00000500000000000000" pitchFamily="2" charset="0"/>
              </a:rPr>
              <a:t>santa</a:t>
            </a:r>
            <a:r>
              <a:rPr lang="en-GB" b="1" dirty="0" smtClean="0">
                <a:latin typeface="HfW cursive" panose="00000500000000000000" pitchFamily="2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GB" b="1" dirty="0" smtClean="0">
                <a:latin typeface="HfW cursive" panose="00000500000000000000" pitchFamily="2" charset="0"/>
              </a:rPr>
              <a:t>my name is miss </a:t>
            </a:r>
            <a:r>
              <a:rPr lang="en-GB" b="1" dirty="0" err="1" smtClean="0">
                <a:latin typeface="HfW cursive" panose="00000500000000000000" pitchFamily="2" charset="0"/>
              </a:rPr>
              <a:t>tissot</a:t>
            </a:r>
            <a:r>
              <a:rPr lang="en-GB" b="1" dirty="0" smtClean="0">
                <a:latin typeface="HfW cursive" panose="00000500000000000000" pitchFamily="2" charset="0"/>
              </a:rPr>
              <a:t> and </a:t>
            </a:r>
            <a:r>
              <a:rPr lang="en-GB" b="1" dirty="0" err="1" smtClean="0">
                <a:latin typeface="HfW cursive" panose="00000500000000000000" pitchFamily="2" charset="0"/>
              </a:rPr>
              <a:t>i</a:t>
            </a:r>
            <a:r>
              <a:rPr lang="en-GB" b="1" dirty="0" smtClean="0">
                <a:latin typeface="HfW cursive" panose="00000500000000000000" pitchFamily="2" charset="0"/>
              </a:rPr>
              <a:t> teach year 2 at </a:t>
            </a:r>
            <a:r>
              <a:rPr lang="en-GB" b="1" dirty="0" err="1" smtClean="0">
                <a:latin typeface="HfW cursive" panose="00000500000000000000" pitchFamily="2" charset="0"/>
              </a:rPr>
              <a:t>binfield</a:t>
            </a:r>
            <a:r>
              <a:rPr lang="en-GB" b="1" dirty="0" smtClean="0">
                <a:latin typeface="HfW cursive" panose="00000500000000000000" pitchFamily="2" charset="0"/>
              </a:rPr>
              <a:t> primary school. they’re a wonderful bunch of children! </a:t>
            </a:r>
            <a:r>
              <a:rPr lang="en-GB" b="1" dirty="0" err="1" smtClean="0">
                <a:latin typeface="HfW cursive" panose="00000500000000000000" pitchFamily="2" charset="0"/>
              </a:rPr>
              <a:t>i</a:t>
            </a:r>
            <a:r>
              <a:rPr lang="en-GB" b="1" dirty="0" smtClean="0">
                <a:latin typeface="HfW cursive" panose="00000500000000000000" pitchFamily="2" charset="0"/>
              </a:rPr>
              <a:t> live with my two cats in a small house. where do you live. are you very busy right now. </a:t>
            </a:r>
            <a:r>
              <a:rPr lang="en-GB" b="1" dirty="0" err="1" smtClean="0">
                <a:latin typeface="HfW cursive" panose="00000500000000000000" pitchFamily="2" charset="0"/>
              </a:rPr>
              <a:t>i’m</a:t>
            </a:r>
            <a:r>
              <a:rPr lang="en-GB" b="1" dirty="0" smtClean="0">
                <a:latin typeface="HfW cursive" panose="00000500000000000000" pitchFamily="2" charset="0"/>
              </a:rPr>
              <a:t> sure you are. </a:t>
            </a:r>
            <a:r>
              <a:rPr lang="en-GB" b="1" dirty="0" err="1" smtClean="0">
                <a:latin typeface="HfW cursive" panose="00000500000000000000" pitchFamily="2" charset="0"/>
              </a:rPr>
              <a:t>i</a:t>
            </a:r>
            <a:r>
              <a:rPr lang="en-GB" b="1" dirty="0" smtClean="0">
                <a:latin typeface="HfW cursive" panose="00000500000000000000" pitchFamily="2" charset="0"/>
              </a:rPr>
              <a:t> am just writing to tell you how </a:t>
            </a:r>
            <a:r>
              <a:rPr lang="en-GB" b="1" dirty="0" err="1" smtClean="0">
                <a:latin typeface="HfW cursive" panose="00000500000000000000" pitchFamily="2" charset="0"/>
              </a:rPr>
              <a:t>i</a:t>
            </a:r>
            <a:r>
              <a:rPr lang="en-GB" b="1" dirty="0" smtClean="0">
                <a:latin typeface="HfW cursive" panose="00000500000000000000" pitchFamily="2" charset="0"/>
              </a:rPr>
              <a:t> have been very good this year and my wishes for </a:t>
            </a:r>
            <a:r>
              <a:rPr lang="en-GB" b="1" dirty="0" err="1" smtClean="0">
                <a:latin typeface="HfW cursive" panose="00000500000000000000" pitchFamily="2" charset="0"/>
              </a:rPr>
              <a:t>christmas</a:t>
            </a:r>
            <a:r>
              <a:rPr lang="en-GB" b="1" dirty="0" smtClean="0">
                <a:latin typeface="HfW cursive" panose="00000500000000000000" pitchFamily="2" charset="0"/>
              </a:rPr>
              <a:t>. 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993" y="3852773"/>
            <a:ext cx="1886213" cy="12860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65" y="4914381"/>
            <a:ext cx="752580" cy="11336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297" y="4691926"/>
            <a:ext cx="1790950" cy="116221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257800" y="4495800"/>
            <a:ext cx="5105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Use your plans to write your introductory paragraph. 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Use your target cards to help you! 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700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Writing our first draft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952500" y="1536723"/>
            <a:ext cx="10147300" cy="21698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 smtClean="0">
                <a:latin typeface="HfW cursive" panose="00000500000000000000" pitchFamily="2" charset="0"/>
              </a:rPr>
              <a:t>Dear 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Santa</a:t>
            </a:r>
            <a:r>
              <a:rPr lang="en-GB" b="1" dirty="0" smtClean="0">
                <a:latin typeface="HfW cursive" panose="00000500000000000000" pitchFamily="2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M</a:t>
            </a:r>
            <a:r>
              <a:rPr lang="en-GB" b="1" dirty="0" smtClean="0">
                <a:latin typeface="HfW cursive" panose="00000500000000000000" pitchFamily="2" charset="0"/>
              </a:rPr>
              <a:t>y name is </a:t>
            </a:r>
            <a:r>
              <a:rPr lang="en-GB" b="1" dirty="0">
                <a:solidFill>
                  <a:srgbClr val="FF0000"/>
                </a:solidFill>
                <a:latin typeface="HfW cursive" panose="00000500000000000000" pitchFamily="2" charset="0"/>
              </a:rPr>
              <a:t>M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iss </a:t>
            </a:r>
            <a:r>
              <a:rPr lang="en-GB" b="1" dirty="0">
                <a:solidFill>
                  <a:srgbClr val="FF0000"/>
                </a:solidFill>
                <a:latin typeface="HfW cursive" panose="00000500000000000000" pitchFamily="2" charset="0"/>
              </a:rPr>
              <a:t>T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issot </a:t>
            </a:r>
            <a:r>
              <a:rPr lang="en-GB" b="1" dirty="0" smtClean="0">
                <a:latin typeface="HfW cursive" panose="00000500000000000000" pitchFamily="2" charset="0"/>
              </a:rPr>
              <a:t>and </a:t>
            </a:r>
            <a:r>
              <a:rPr lang="en-GB" b="1" dirty="0">
                <a:solidFill>
                  <a:srgbClr val="FF0000"/>
                </a:solidFill>
                <a:latin typeface="HfW cursive" panose="00000500000000000000" pitchFamily="2" charset="0"/>
              </a:rPr>
              <a:t>I</a:t>
            </a:r>
            <a:r>
              <a:rPr lang="en-GB" b="1" dirty="0" smtClean="0">
                <a:latin typeface="HfW cursive" panose="00000500000000000000" pitchFamily="2" charset="0"/>
              </a:rPr>
              <a:t> teach year 2 at </a:t>
            </a:r>
            <a:r>
              <a:rPr lang="en-GB" b="1" dirty="0">
                <a:solidFill>
                  <a:srgbClr val="FF0000"/>
                </a:solidFill>
                <a:latin typeface="HfW cursive" panose="00000500000000000000" pitchFamily="2" charset="0"/>
              </a:rPr>
              <a:t>B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infield </a:t>
            </a:r>
            <a:r>
              <a:rPr lang="en-GB" b="1" dirty="0">
                <a:solidFill>
                  <a:srgbClr val="FF0000"/>
                </a:solidFill>
                <a:latin typeface="HfW cursive" panose="00000500000000000000" pitchFamily="2" charset="0"/>
              </a:rPr>
              <a:t>P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rimary </a:t>
            </a:r>
            <a:r>
              <a:rPr lang="en-GB" b="1" dirty="0">
                <a:solidFill>
                  <a:srgbClr val="FF0000"/>
                </a:solidFill>
                <a:latin typeface="HfW cursive" panose="00000500000000000000" pitchFamily="2" charset="0"/>
              </a:rPr>
              <a:t>S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chool</a:t>
            </a:r>
            <a:r>
              <a:rPr lang="en-GB" b="1" dirty="0" smtClean="0">
                <a:latin typeface="HfW cursive" panose="00000500000000000000" pitchFamily="2" charset="0"/>
              </a:rPr>
              <a:t>. 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T</a:t>
            </a:r>
            <a:r>
              <a:rPr lang="en-GB" b="1" dirty="0" smtClean="0">
                <a:latin typeface="HfW cursive" panose="00000500000000000000" pitchFamily="2" charset="0"/>
              </a:rPr>
              <a:t>hey’re a wonderful bunch of children! 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</a:t>
            </a:r>
            <a:r>
              <a:rPr lang="en-GB" b="1" dirty="0" smtClean="0">
                <a:latin typeface="HfW cursive" panose="00000500000000000000" pitchFamily="2" charset="0"/>
              </a:rPr>
              <a:t> live with my two cats in a small house. 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W</a:t>
            </a:r>
            <a:r>
              <a:rPr lang="en-GB" b="1" dirty="0" smtClean="0">
                <a:latin typeface="HfW cursive" panose="00000500000000000000" pitchFamily="2" charset="0"/>
              </a:rPr>
              <a:t>here do you live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?</a:t>
            </a:r>
            <a:r>
              <a:rPr lang="en-GB" b="1" dirty="0" smtClean="0">
                <a:latin typeface="HfW cursive" panose="00000500000000000000" pitchFamily="2" charset="0"/>
              </a:rPr>
              <a:t> Are you very busy right now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?</a:t>
            </a:r>
            <a:r>
              <a:rPr lang="en-GB" b="1" dirty="0" smtClean="0">
                <a:latin typeface="HfW cursive" panose="00000500000000000000" pitchFamily="2" charset="0"/>
              </a:rPr>
              <a:t> 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</a:t>
            </a:r>
            <a:r>
              <a:rPr lang="en-GB" b="1" dirty="0" smtClean="0">
                <a:latin typeface="HfW cursive" panose="00000500000000000000" pitchFamily="2" charset="0"/>
              </a:rPr>
              <a:t>’m sure you are. 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</a:t>
            </a:r>
            <a:r>
              <a:rPr lang="en-GB" b="1" dirty="0" smtClean="0">
                <a:latin typeface="HfW cursive" panose="00000500000000000000" pitchFamily="2" charset="0"/>
              </a:rPr>
              <a:t> am just writing to tell you how </a:t>
            </a:r>
            <a:r>
              <a:rPr lang="en-GB" b="1" dirty="0">
                <a:solidFill>
                  <a:srgbClr val="FF0000"/>
                </a:solidFill>
                <a:latin typeface="HfW cursive" panose="00000500000000000000" pitchFamily="2" charset="0"/>
              </a:rPr>
              <a:t>I</a:t>
            </a:r>
            <a:r>
              <a:rPr lang="en-GB" b="1" dirty="0" smtClean="0">
                <a:latin typeface="HfW cursive" panose="00000500000000000000" pitchFamily="2" charset="0"/>
              </a:rPr>
              <a:t> have been very good this year and my wishes for </a:t>
            </a:r>
            <a:r>
              <a:rPr lang="en-GB" b="1" dirty="0">
                <a:solidFill>
                  <a:srgbClr val="FF0000"/>
                </a:solidFill>
                <a:latin typeface="HfW cursive" panose="00000500000000000000" pitchFamily="2" charset="0"/>
              </a:rPr>
              <a:t>C</a:t>
            </a:r>
            <a:r>
              <a:rPr lang="en-GB" b="1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hristmas</a:t>
            </a:r>
            <a:r>
              <a:rPr lang="en-GB" b="1" dirty="0" smtClean="0">
                <a:latin typeface="HfW cursive" panose="00000500000000000000" pitchFamily="2" charset="0"/>
              </a:rPr>
              <a:t>. 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993" y="3852773"/>
            <a:ext cx="1886213" cy="12860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65" y="4914381"/>
            <a:ext cx="752580" cy="11336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297" y="4691926"/>
            <a:ext cx="1790950" cy="116221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257800" y="4495800"/>
            <a:ext cx="510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Use your plans to write your first draft 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Use your target cards to help you! 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617200" y="478895"/>
            <a:ext cx="609600" cy="6096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3 and 4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617200" y="49143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13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2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Writing our letter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cursive bold" panose="00000500000000000000" pitchFamily="2" charset="0"/>
              </a:rPr>
              <a:t>Lesson 5</a:t>
            </a:r>
            <a:endParaRPr lang="en-GB" dirty="0">
              <a:latin typeface="HfW cursive bold" panose="00000500000000000000" pitchFamily="2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31500" y="671248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598" y="1280848"/>
            <a:ext cx="4124325" cy="49588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3474" y="3144837"/>
            <a:ext cx="2536825" cy="32439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78825" y="3455130"/>
            <a:ext cx="2352675" cy="2933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95013" y="1280848"/>
            <a:ext cx="2513594" cy="2949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33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>2020-11-17T00:00:00+00:00</Accessed_x0020_by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A889F09-D1A5-4025-85E9-0C54CE77A922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B00FF43-15A9-4BEC-9444-FF09CC5CC54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92FA865-4963-4DEA-B89F-338527D960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548</Words>
  <Application>Microsoft Office PowerPoint</Application>
  <PresentationFormat>Widescreen</PresentationFormat>
  <Paragraphs>85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HfW cursive</vt:lpstr>
      <vt:lpstr>HfW cursive bold</vt:lpstr>
      <vt:lpstr>Liberation Sans</vt:lpstr>
      <vt:lpstr>Twinkl SemiBold</vt:lpstr>
      <vt:lpstr>Office Theme</vt:lpstr>
      <vt:lpstr>Letter to Santa!</vt:lpstr>
      <vt:lpstr>PowerPoint Presentation</vt:lpstr>
      <vt:lpstr>Letters to Santa</vt:lpstr>
      <vt:lpstr>PowerPoint Presentation</vt:lpstr>
      <vt:lpstr>What Are the Features of an  Effective Letter to Santa?</vt:lpstr>
      <vt:lpstr>What Are the Features of an  Effective Letter to Santa?</vt:lpstr>
      <vt:lpstr>What Are the Features of an  Effective Letter to Santa?</vt:lpstr>
      <vt:lpstr>What Are the Features of an  Effective Letter to Santa?</vt:lpstr>
      <vt:lpstr>What Are the Features of an  Effective Letter to Santa?</vt:lpstr>
      <vt:lpstr>What Are the Features of an  Effective Letter to Santa?</vt:lpstr>
      <vt:lpstr>What Are the Features of an  Effective Letter to Santa?</vt:lpstr>
      <vt:lpstr>Task 1 - Let’s have a read! </vt:lpstr>
      <vt:lpstr>Task 2 - Let’s write a list! </vt:lpstr>
      <vt:lpstr>Planning our letter</vt:lpstr>
      <vt:lpstr>Planning a letter</vt:lpstr>
      <vt:lpstr>Writing our first draft </vt:lpstr>
      <vt:lpstr>Writing our first draft </vt:lpstr>
      <vt:lpstr>Writing our first draft </vt:lpstr>
      <vt:lpstr>Writing our letter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Letter to Santa!</dc:title>
  <dc:creator>Simone Tissot</dc:creator>
  <cp:lastModifiedBy>Simone Tissot</cp:lastModifiedBy>
  <cp:revision>4</cp:revision>
  <dcterms:created xsi:type="dcterms:W3CDTF">2020-11-17T15:33:07Z</dcterms:created>
  <dcterms:modified xsi:type="dcterms:W3CDTF">2020-11-18T15:29:47Z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