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5" r:id="rId4"/>
    <p:sldId id="261" r:id="rId5"/>
    <p:sldId id="262" r:id="rId6"/>
    <p:sldId id="263" r:id="rId7"/>
    <p:sldId id="260" r:id="rId8"/>
    <p:sldId id="258" r:id="rId9"/>
    <p:sldId id="264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5BCE-855F-4C27-B9AD-88F82E37A361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07EE2-1176-49CB-B5CD-B2D803815A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04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5BCE-855F-4C27-B9AD-88F82E37A361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07EE2-1176-49CB-B5CD-B2D803815A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140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5BCE-855F-4C27-B9AD-88F82E37A361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07EE2-1176-49CB-B5CD-B2D803815A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495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5BCE-855F-4C27-B9AD-88F82E37A361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07EE2-1176-49CB-B5CD-B2D803815A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541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5BCE-855F-4C27-B9AD-88F82E37A361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07EE2-1176-49CB-B5CD-B2D803815A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613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5BCE-855F-4C27-B9AD-88F82E37A361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07EE2-1176-49CB-B5CD-B2D803815A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954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5BCE-855F-4C27-B9AD-88F82E37A361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07EE2-1176-49CB-B5CD-B2D803815A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930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5BCE-855F-4C27-B9AD-88F82E37A361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07EE2-1176-49CB-B5CD-B2D803815A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405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5BCE-855F-4C27-B9AD-88F82E37A361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07EE2-1176-49CB-B5CD-B2D803815A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191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5BCE-855F-4C27-B9AD-88F82E37A361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07EE2-1176-49CB-B5CD-B2D803815A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512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5BCE-855F-4C27-B9AD-88F82E37A361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07EE2-1176-49CB-B5CD-B2D803815A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557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55BCE-855F-4C27-B9AD-88F82E37A361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E07EE2-1176-49CB-B5CD-B2D803815A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5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598" y="3050462"/>
            <a:ext cx="996603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LO: To understand that sometimes hopes and dreams do not come true and that this can hurt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To know how disappointment feels and identify when I have felt that way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C: Hopes and dreams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57635" y="1080654"/>
            <a:ext cx="50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 smtClean="0">
                <a:latin typeface="Comic Sans MS" panose="030F0702030302020204" pitchFamily="66" charset="0"/>
              </a:rPr>
              <a:t>Monday 17 January 2022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4617" y="895927"/>
            <a:ext cx="1588263" cy="181956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62880" y="2253673"/>
            <a:ext cx="22725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Puzzle Piece 2</a:t>
            </a:r>
          </a:p>
          <a:p>
            <a:endParaRPr lang="en-GB" dirty="0"/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5284" y="4989716"/>
            <a:ext cx="2707305" cy="1524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829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82109" y="2339262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Let’s take a look at the jigsaw song ‘For Me’.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03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9345" y="213391"/>
            <a:ext cx="9070109" cy="6486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737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69672" y="1766746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What is this song trying to teach us about hopes and dreams? 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Does it teach us anything about being resilient? 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Can you remember what it means to be resilient?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8091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5528" y="737755"/>
            <a:ext cx="8508343" cy="5367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7890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48508" y="769495"/>
            <a:ext cx="1013229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0" i="0" dirty="0" smtClean="0">
                <a:solidFill>
                  <a:srgbClr val="00ADEE"/>
                </a:solidFill>
                <a:effectLst/>
                <a:latin typeface="Comic Sans MS" panose="030F0702030302020204" pitchFamily="66" charset="0"/>
              </a:rPr>
              <a:t>When things go wrong, resilience is what helps you to cope and get through hard times. Sometimes it makes you even stronger than you were before.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b="1" i="0" dirty="0" smtClean="0">
              <a:solidFill>
                <a:srgbClr val="383C57"/>
              </a:solidFill>
              <a:effectLst/>
              <a:latin typeface="Comic Sans MS" panose="030F0702030302020204" pitchFamily="66" charset="0"/>
            </a:endParaRPr>
          </a:p>
          <a:p>
            <a:endParaRPr lang="en-GB" sz="2400" b="1" dirty="0" smtClean="0">
              <a:solidFill>
                <a:srgbClr val="383C57"/>
              </a:solidFill>
              <a:latin typeface="Comic Sans MS" panose="030F0702030302020204" pitchFamily="66" charset="0"/>
            </a:endParaRPr>
          </a:p>
          <a:p>
            <a:r>
              <a:rPr lang="en-GB" sz="2400" b="1" i="0" dirty="0" smtClean="0">
                <a:solidFill>
                  <a:srgbClr val="383C57"/>
                </a:solidFill>
                <a:effectLst/>
                <a:latin typeface="Comic Sans MS" panose="030F0702030302020204" pitchFamily="66" charset="0"/>
              </a:rPr>
              <a:t>Resilience is the ability to cope when things go wrong.</a:t>
            </a:r>
          </a:p>
          <a:p>
            <a:r>
              <a:rPr lang="en-GB" sz="2400" b="0" i="0" dirty="0" smtClean="0">
                <a:solidFill>
                  <a:srgbClr val="333333"/>
                </a:solidFill>
                <a:effectLst/>
                <a:latin typeface="Comic Sans MS" panose="030F0702030302020204" pitchFamily="66" charset="0"/>
              </a:rPr>
              <a:t>Resilience can also be described as: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0" i="0" dirty="0" smtClean="0">
                <a:solidFill>
                  <a:srgbClr val="333333"/>
                </a:solidFill>
                <a:effectLst/>
                <a:latin typeface="Comic Sans MS" panose="030F0702030302020204" pitchFamily="66" charset="0"/>
              </a:rPr>
              <a:t>Bouncing back after difficult times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0" i="0" dirty="0" smtClean="0">
                <a:solidFill>
                  <a:srgbClr val="333333"/>
                </a:solidFill>
                <a:effectLst/>
                <a:latin typeface="Comic Sans MS" panose="030F0702030302020204" pitchFamily="66" charset="0"/>
              </a:rPr>
              <a:t>Dealing with challenges and still holding your head up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0" i="0" dirty="0" smtClean="0">
                <a:solidFill>
                  <a:srgbClr val="333333"/>
                </a:solidFill>
                <a:effectLst/>
                <a:latin typeface="Comic Sans MS" panose="030F0702030302020204" pitchFamily="66" charset="0"/>
              </a:rPr>
              <a:t>Giving things a go or trying your best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0" i="0" dirty="0" smtClean="0">
                <a:solidFill>
                  <a:srgbClr val="333333"/>
                </a:solidFill>
                <a:effectLst/>
                <a:latin typeface="Comic Sans MS" panose="030F0702030302020204" pitchFamily="66" charset="0"/>
              </a:rPr>
              <a:t>Being strong on the inside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0" i="0" dirty="0" smtClean="0">
                <a:solidFill>
                  <a:srgbClr val="333333"/>
                </a:solidFill>
                <a:effectLst/>
                <a:latin typeface="Comic Sans MS" panose="030F0702030302020204" pitchFamily="66" charset="0"/>
              </a:rPr>
              <a:t>Being able to cope with what life throws at you and shrug it off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0" i="0" dirty="0" smtClean="0">
                <a:solidFill>
                  <a:srgbClr val="333333"/>
                </a:solidFill>
                <a:effectLst/>
                <a:latin typeface="Comic Sans MS" panose="030F0702030302020204" pitchFamily="66" charset="0"/>
              </a:rPr>
              <a:t>Standing up for yourself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0" i="0" dirty="0" smtClean="0">
                <a:solidFill>
                  <a:srgbClr val="333333"/>
                </a:solidFill>
                <a:effectLst/>
                <a:latin typeface="Comic Sans MS" panose="030F0702030302020204" pitchFamily="66" charset="0"/>
              </a:rPr>
              <a:t>Getting back into shape after you have been bent or stretched</a:t>
            </a:r>
            <a:endParaRPr lang="en-GB" sz="2400" b="0" i="0" dirty="0">
              <a:solidFill>
                <a:srgbClr val="333333"/>
              </a:solidFill>
              <a:effectLst/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3235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09090" y="916909"/>
            <a:ext cx="892232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On the next slide, we will look at six different scenarios of hopes and dreams.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u="sng" dirty="0" smtClean="0">
                <a:latin typeface="Comic Sans MS" panose="030F0702030302020204" pitchFamily="66" charset="0"/>
              </a:rPr>
              <a:t>Think about the following questions: </a:t>
            </a:r>
            <a:endParaRPr lang="en-GB" sz="2800" u="sng" dirty="0" smtClean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514350" indent="-514350">
              <a:buAutoNum type="arabicPeriod"/>
            </a:pPr>
            <a:r>
              <a:rPr lang="en-GB" sz="2800" dirty="0" smtClean="0">
                <a:latin typeface="Comic Sans MS" panose="030F0702030302020204" pitchFamily="66" charset="0"/>
              </a:rPr>
              <a:t>How it might feel? </a:t>
            </a:r>
          </a:p>
          <a:p>
            <a:pPr marL="514350" indent="-514350">
              <a:buAutoNum type="arabicPeriod"/>
            </a:pPr>
            <a:r>
              <a:rPr lang="en-GB" sz="2800" dirty="0" smtClean="0">
                <a:latin typeface="Comic Sans MS" panose="030F0702030302020204" pitchFamily="66" charset="0"/>
              </a:rPr>
              <a:t>What might the person do in that situation? </a:t>
            </a:r>
          </a:p>
          <a:p>
            <a:pPr marL="514350" indent="-514350">
              <a:buAutoNum type="arabicPeriod"/>
            </a:pPr>
            <a:r>
              <a:rPr lang="en-GB" sz="2800" dirty="0" smtClean="0">
                <a:latin typeface="Comic Sans MS" panose="030F0702030302020204" pitchFamily="66" charset="0"/>
              </a:rPr>
              <a:t>How could they overcome the hurt that this situation might cause? </a:t>
            </a:r>
          </a:p>
          <a:p>
            <a:pPr marL="514350" indent="-514350">
              <a:buAutoNum type="arabicPeriod"/>
            </a:pPr>
            <a:r>
              <a:rPr lang="en-GB" sz="2800" dirty="0" smtClean="0">
                <a:latin typeface="Comic Sans MS" panose="030F0702030302020204" pitchFamily="66" charset="0"/>
              </a:rPr>
              <a:t>How could they be more resilient?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2310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9964" y="607011"/>
            <a:ext cx="7546109" cy="583384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959273" y="1477217"/>
            <a:ext cx="2715491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How it might feel? </a:t>
            </a:r>
          </a:p>
          <a:p>
            <a:pPr marL="514350" indent="-51435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What might the person do in that situation? </a:t>
            </a:r>
          </a:p>
          <a:p>
            <a:pPr marL="514350" indent="-51435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How could they overcome the hurt that this situation might cause? </a:t>
            </a:r>
          </a:p>
          <a:p>
            <a:pPr marL="514350" indent="-51435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How could they be more resilient?</a:t>
            </a:r>
          </a:p>
        </p:txBody>
      </p:sp>
    </p:spTree>
    <p:extLst>
      <p:ext uri="{BB962C8B-B14F-4D97-AF65-F5344CB8AC3E}">
        <p14:creationId xmlns:p14="http://schemas.microsoft.com/office/powerpoint/2010/main" val="31835256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64509" y="1690255"/>
            <a:ext cx="827578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Can you remember a time when you were disappointed or had a dream broken? How did it make you feel? What did you do to overcome that feeling?</a:t>
            </a:r>
            <a:endParaRPr lang="en-GB" sz="3200" dirty="0" smtClean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4134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128656" y="535709"/>
            <a:ext cx="3112654" cy="11556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819564" y="2198255"/>
            <a:ext cx="8728363" cy="378690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2272145" y="2560982"/>
            <a:ext cx="800792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On a piece of paper, write one </a:t>
            </a:r>
            <a:r>
              <a:rPr lang="en-GB" sz="3200" dirty="0" smtClean="0">
                <a:latin typeface="Comic Sans MS" panose="030F0702030302020204" pitchFamily="66" charset="0"/>
              </a:rPr>
              <a:t>piece of advice you would give to someone who is disappointed because a dream has been broken (like the children in the scenario). Focus on resilience.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65965" y="821139"/>
            <a:ext cx="589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Activity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6836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6087" y="104775"/>
            <a:ext cx="6219825" cy="664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618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348</Words>
  <Application>Microsoft Office PowerPoint</Application>
  <PresentationFormat>Widescreen</PresentationFormat>
  <Paragraphs>41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3</cp:revision>
  <dcterms:created xsi:type="dcterms:W3CDTF">2022-01-16T17:08:54Z</dcterms:created>
  <dcterms:modified xsi:type="dcterms:W3CDTF">2022-01-16T21:20:43Z</dcterms:modified>
</cp:coreProperties>
</file>