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0" r:id="rId9"/>
    <p:sldId id="263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55DC"/>
    <a:srgbClr val="FFD200"/>
    <a:srgbClr val="0ABE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3"/>
    <p:restoredTop sz="73630" autoAdjust="0"/>
  </p:normalViewPr>
  <p:slideViewPr>
    <p:cSldViewPr snapToGrid="0" snapToObjects="1">
      <p:cViewPr varScale="1">
        <p:scale>
          <a:sx n="50" d="100"/>
          <a:sy n="50" d="100"/>
        </p:scale>
        <p:origin x="14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C9027E-02ED-4244-BBB6-4866FFF6883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083C44-614A-994D-A630-CD79989A0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811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ictionary.cambridge.org/dictionary/english/united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speech will cover: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national picture of cyberbullying in England,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are the key issues for young people,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can schools support young people to address </a:t>
            </a:r>
            <a:r>
              <a:rPr lang="en-GB" sz="9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cyerbullying</a:t>
            </a: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resources / tools are available for schools and young  people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picture for cyberbullying and disabled young people and those with SEN</a:t>
            </a:r>
          </a:p>
          <a:p>
            <a:pPr marL="0" lvl="1" eaLnBrk="1" hangingPunct="1">
              <a:spcBef>
                <a:spcPct val="0"/>
              </a:spcBef>
            </a:pPr>
            <a:endParaRPr lang="en-US" altLang="en-US" sz="1200" i="1" dirty="0">
              <a:latin typeface="Century Gothic" panose="020B0502020202020204" pitchFamily="34" charset="0"/>
            </a:endParaRPr>
          </a:p>
          <a:p>
            <a:pPr marL="0" lvl="1" eaLnBrk="1" hangingPunct="1">
              <a:spcBef>
                <a:spcPct val="0"/>
              </a:spcBef>
            </a:pPr>
            <a:r>
              <a:rPr lang="en-US" altLang="en-US" sz="1200" i="1" dirty="0">
                <a:latin typeface="Century Gothic" panose="020B0502020202020204" pitchFamily="34" charset="0"/>
              </a:rPr>
              <a:t>There will be a question put to you at the end of the presentation and a chance for questions. </a:t>
            </a:r>
            <a:endParaRPr lang="en-GB" altLang="en-US" sz="1200" i="1" dirty="0">
              <a:latin typeface="Century Gothic" panose="020B0502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083C44-614A-994D-A630-CD79989A067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540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GB" altLang="en-US" dirty="0">
                <a:solidFill>
                  <a:srgbClr val="3E3B80"/>
                </a:solidFill>
                <a:latin typeface="Century Gothic" panose="020B0502020202020204" pitchFamily="34" charset="0"/>
              </a:rPr>
              <a:t>ABA definition of bullying. Very important that we have a shared understanding of what bullying is. You might want to replace with your own school’s definition.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083C44-614A-994D-A630-CD79989A067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368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Reference: </a:t>
            </a:r>
            <a:r>
              <a:rPr lang="en-GB" dirty="0">
                <a:hlinkClick r:id="rId3"/>
              </a:rPr>
              <a:t>https://dictionary.cambridge.org/dictionary/english/united</a:t>
            </a:r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083C44-614A-994D-A630-CD79989A067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188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speech will cover: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national picture of cyberbullying in England,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are the key issues for young people,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can schools support young people to address </a:t>
            </a:r>
            <a:r>
              <a:rPr lang="en-GB" sz="9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cyerbullying</a:t>
            </a: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resources / tools are available for schools and young  people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picture for cyberbullying and disabled young people and those with SEN</a:t>
            </a:r>
          </a:p>
          <a:p>
            <a:pPr marL="0" lvl="1" eaLnBrk="1" hangingPunct="1">
              <a:spcBef>
                <a:spcPct val="0"/>
              </a:spcBef>
            </a:pPr>
            <a:endParaRPr lang="en-US" altLang="en-US" sz="1200" i="1" dirty="0">
              <a:latin typeface="Century Gothic" panose="020B0502020202020204" pitchFamily="34" charset="0"/>
            </a:endParaRPr>
          </a:p>
          <a:p>
            <a:pPr marL="0" lvl="1" eaLnBrk="1" hangingPunct="1">
              <a:spcBef>
                <a:spcPct val="0"/>
              </a:spcBef>
            </a:pPr>
            <a:r>
              <a:rPr lang="en-US" altLang="en-US" sz="1200" i="1" dirty="0">
                <a:latin typeface="Century Gothic" panose="020B0502020202020204" pitchFamily="34" charset="0"/>
              </a:rPr>
              <a:t>There will be a question put to you at the end of the presentation and a chance for questions. </a:t>
            </a:r>
            <a:endParaRPr lang="en-GB" altLang="en-US" sz="1200" i="1" dirty="0">
              <a:latin typeface="Century Gothic" panose="020B0502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083C44-614A-994D-A630-CD79989A067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96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6D70A-8FCF-DC47-939D-669EA7E16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6A26F7-F6D6-D045-AFBA-63BDF78E8D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458453-CA61-1048-9AA6-2F7F547D8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4428A3-29B1-3D49-88B5-4465433A7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E7D96-EA76-8142-822C-67B353DA4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549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519B1-9622-CA4D-979A-07D789E06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39E90C-836F-F040-960A-008A26FE7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3A858-0FB6-534A-8FA0-0EC41B34C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E8C6A-DB18-0848-A685-B748BE274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27AED-1164-694B-8D97-23CBC45E8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690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FAE42-D518-9349-81AC-C519C56F8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4FE83-7235-0647-92B4-5AD4B7FD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C5196-F189-2A4D-A328-BC75B5527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4A05D-CCED-3D49-8103-85E6123B8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89517D-5BB2-5E40-9A93-EC325648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24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4AB61-58FF-B743-BCEA-4C9CAA0D9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A0D47-133F-454A-972A-2BCA48146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4BBC37-43ED-3848-8B71-03539E2CF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085BCD-2C06-F940-AA47-9E4F7A91A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9DC53F-2A92-FC41-BCE1-40AA24ACB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999657-FD7B-014D-B5FB-A9E7060EF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47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97C18-2F75-E540-9881-B462DEB33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06376-01CD-364A-8B96-DF7C3E354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CE1D7D-6B40-094E-AA4F-C244754BC7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324A91-8E0B-9B42-BC9C-C82DD4F4CA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FA89C9-F96E-0E45-A780-925E4430E5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D2FEFA-C1DE-EC40-9278-E00E2E43E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A1730F-3A7D-6745-9683-0EC587205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55B46F-8D86-8B49-AFE4-ED976E452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08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20850-5777-AF48-A420-173F1371C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29DE04-1C10-E348-961D-C3688D1A0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08FA36-D709-FE46-B57A-72C3527B8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AC9EEB-606C-454A-9AFE-85E4A4348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504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C78280-23F2-0A47-B5EC-D596663AA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EFC02C-1480-2D45-970A-9EE70A72F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23E0B-1E21-B34E-B186-A6F3C9CC3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732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F06E7-B2A1-994F-9A23-1876F4B47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B661F-2988-4E43-9650-C6BC87D014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385FB4-167C-F844-B0DC-253107403C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363F0E-8981-1041-8AE5-91A5CC757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E0FDFA-3D18-6E46-86A2-28950F553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D6F386-FA8F-1C4F-AA75-641C5C78D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249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96D81-976B-384E-9D23-0538A9063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CB9F63-23C0-0C47-BA78-8E336B2135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9EA90B-5B4E-9641-8FB0-A97DA807EA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C49649-A6B8-3641-A53E-D269FEF37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495262-E7FB-CC4E-9B10-97F7ED0F8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59C3E7-CC1B-8B40-8127-2202409DB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177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DC4BB-6F35-DB49-97D7-7F2A911CC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3644D1-0798-D945-B61A-EA64BBA221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94C592-621F-3045-8A9D-4FBCFC3A2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8EFC5-7289-1F4D-9564-6B219E625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4FB36-0BF1-7448-9969-3F37A695E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97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75FCD3-3CE1-DF47-ACED-20BB2A3C10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587480-0EBB-B64B-A795-0FB70B7EA7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67557-51C1-EB4C-A535-A904E35F4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65BFA-5884-684D-ADC3-C12482E3C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BAEA4F-9725-2F43-8C8D-0DA5CF6FA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304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375D61-29EE-4640-8A3A-584D389C2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6013BA-A765-9E4A-BAB8-66128B8F5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4D97D0-B7FE-2C44-A65E-8E2606908D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B7C81-E105-C343-9A8A-2AB2E6F1A5E6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E9940-0FF9-D248-8DD7-3A57D4BDF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33EA8-06A2-174B-841F-BE6068395C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E5E15-2764-654E-BF64-96C6F13DA2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943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youtu.be/e8e7NRIk4A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50EEC8-21DA-0A4D-BFB7-D66F2E1424E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5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9298F4D-0C89-E04B-A97D-FE305500D5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20495" y="0"/>
            <a:ext cx="7151009" cy="1976967"/>
          </a:xfrm>
        </p:spPr>
        <p:txBody>
          <a:bodyPr rtlCol="0">
            <a:normAutofit/>
          </a:bodyPr>
          <a:lstStyle/>
          <a:p>
            <a:pPr defTabSz="914332">
              <a:defRPr/>
            </a:pPr>
            <a:r>
              <a:rPr lang="en-US" sz="40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Anti-Bullying Week 2020</a:t>
            </a:r>
            <a:r>
              <a:rPr lang="en-US" sz="4000" b="1" dirty="0">
                <a:solidFill>
                  <a:srgbClr val="FFD200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US" sz="4000" b="1" dirty="0">
                <a:solidFill>
                  <a:srgbClr val="FFD200"/>
                </a:solidFill>
                <a:latin typeface="+mn-lt"/>
                <a:cs typeface="Arial" panose="020B0604020202020204" pitchFamily="34" charset="0"/>
              </a:rPr>
            </a:br>
            <a:r>
              <a:rPr lang="en-US" sz="4000" b="1" dirty="0">
                <a:solidFill>
                  <a:srgbClr val="FFD200"/>
                </a:solidFill>
                <a:latin typeface="+mn-lt"/>
                <a:cs typeface="Arial" panose="020B0604020202020204" pitchFamily="34" charset="0"/>
              </a:rPr>
              <a:t>Primary Assembly PPT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08E4D5-1A98-7644-91AE-8450F4B11B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78003" y="5985575"/>
            <a:ext cx="1785651" cy="5693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551F8C6-5B5F-F64D-808E-7F497029ED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5100" y="1976967"/>
            <a:ext cx="4721797" cy="40086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6C9961F-BFEF-AE44-B355-0BFAD150D03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4322" b="28324"/>
          <a:stretch/>
        </p:blipFill>
        <p:spPr>
          <a:xfrm rot="10800000">
            <a:off x="9935111" y="-1"/>
            <a:ext cx="2256889" cy="270378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1AE094-647A-1443-B13E-6927759E0A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0000" t="-9832" r="-21588" b="20086"/>
          <a:stretch/>
        </p:blipFill>
        <p:spPr>
          <a:xfrm>
            <a:off x="-3" y="3472542"/>
            <a:ext cx="2459987" cy="33854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B7FAC67-13C9-F84C-A8D9-BFFCFBBAD58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4192" t="55276" r="-12874" b="-45022"/>
          <a:stretch/>
        </p:blipFill>
        <p:spPr>
          <a:xfrm rot="16200000" flipH="1">
            <a:off x="340838" y="-340838"/>
            <a:ext cx="2703782" cy="338545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7650" y="28629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21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109033D-5C14-CC45-B66C-19F8853BC9D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8D6111-8586-F947-BDA9-F9E640422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753" y="5864294"/>
            <a:ext cx="1175473" cy="8479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92F5D82-0A35-1945-9630-1B4810381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0979" y="6242542"/>
            <a:ext cx="1162221" cy="3689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F6EEC5-05D4-4D23-8E65-BBD9992EF4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162"/>
            <a:ext cx="3381375" cy="29051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440807-93D5-4A98-B661-D3D6A81353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22042" y="4219010"/>
            <a:ext cx="3457575" cy="2628900"/>
          </a:xfrm>
          <a:prstGeom prst="rect">
            <a:avLst/>
          </a:prstGeom>
        </p:spPr>
      </p:pic>
      <p:sp>
        <p:nvSpPr>
          <p:cNvPr id="10" name="Title 4">
            <a:extLst>
              <a:ext uri="{FF2B5EF4-FFF2-40B4-BE49-F238E27FC236}">
                <a16:creationId xmlns:a16="http://schemas.microsoft.com/office/drawing/2014/main" id="{356F26BA-6B9B-8B4D-86B8-B3E810EE6C9A}"/>
              </a:ext>
            </a:extLst>
          </p:cNvPr>
          <p:cNvSpPr txBox="1">
            <a:spLocks/>
          </p:cNvSpPr>
          <p:nvPr/>
        </p:nvSpPr>
        <p:spPr>
          <a:xfrm>
            <a:off x="2520495" y="2132788"/>
            <a:ext cx="7151009" cy="19769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332">
              <a:defRPr/>
            </a:pPr>
            <a:r>
              <a:rPr lang="en-US" sz="6600" b="1" dirty="0">
                <a:latin typeface="+mn-lt"/>
                <a:cs typeface="Arial" panose="020B0604020202020204" pitchFamily="34" charset="0"/>
              </a:rPr>
              <a:t>What is bullying?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3426" y="30045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76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7BDFA16-3E7A-A342-9B23-17C84BE16367}"/>
              </a:ext>
            </a:extLst>
          </p:cNvPr>
          <p:cNvGrpSpPr/>
          <p:nvPr/>
        </p:nvGrpSpPr>
        <p:grpSpPr>
          <a:xfrm>
            <a:off x="0" y="0"/>
            <a:ext cx="12192000" cy="1364593"/>
            <a:chOff x="0" y="0"/>
            <a:chExt cx="12192000" cy="136459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D4B8E8-C462-B744-8ECF-DB4DBD82B23A}"/>
                </a:ext>
              </a:extLst>
            </p:cNvPr>
            <p:cNvSpPr/>
            <p:nvPr/>
          </p:nvSpPr>
          <p:spPr>
            <a:xfrm>
              <a:off x="0" y="0"/>
              <a:ext cx="12192000" cy="1196975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8EB0CB29-BF2C-A746-8FED-7065491509FB}"/>
                </a:ext>
              </a:extLst>
            </p:cNvPr>
            <p:cNvSpPr/>
            <p:nvPr/>
          </p:nvSpPr>
          <p:spPr>
            <a:xfrm>
              <a:off x="1046922" y="1059793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218CD7A-D033-5D43-BD4F-DBDA23F7FAB9}"/>
              </a:ext>
            </a:extLst>
          </p:cNvPr>
          <p:cNvGrpSpPr/>
          <p:nvPr/>
        </p:nvGrpSpPr>
        <p:grpSpPr>
          <a:xfrm>
            <a:off x="0" y="6485212"/>
            <a:ext cx="12192000" cy="372788"/>
            <a:chOff x="-3048000" y="6485212"/>
            <a:chExt cx="12192000" cy="37278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2F7A386-9D65-4744-BDD1-D210AD4E9442}"/>
                </a:ext>
              </a:extLst>
            </p:cNvPr>
            <p:cNvSpPr/>
            <p:nvPr/>
          </p:nvSpPr>
          <p:spPr>
            <a:xfrm>
              <a:off x="-3048000" y="6693694"/>
              <a:ext cx="12192000" cy="164306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8789745-AB2C-5041-85A2-4C508C0A3181}"/>
                </a:ext>
              </a:extLst>
            </p:cNvPr>
            <p:cNvSpPr/>
            <p:nvPr/>
          </p:nvSpPr>
          <p:spPr>
            <a:xfrm>
              <a:off x="8189843" y="6485212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AE09CED1-C723-4F4B-AB08-F6CEFCA96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16693"/>
            <a:ext cx="4340087" cy="763587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Is this bullying?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FA8DE0-257D-1F47-9C96-36B6F17A97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2051" y="366509"/>
            <a:ext cx="1234360" cy="3935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A5066B4-A8B9-154A-8B19-E50AB47CCF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3762" y="175341"/>
            <a:ext cx="1150098" cy="829628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957A8CE-29CA-D141-B72E-83D21ED32E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6495" y="1607375"/>
            <a:ext cx="9667463" cy="872677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3C3C3C"/>
                </a:solidFill>
              </a:rPr>
              <a:t>The ABA (Anti-Bullying Alliance) defines bullying as:</a:t>
            </a:r>
            <a:endParaRPr lang="en-US" b="1" dirty="0">
              <a:solidFill>
                <a:srgbClr val="FFD200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086B2EE-8803-754D-AE26-9FE3596323A3}"/>
              </a:ext>
            </a:extLst>
          </p:cNvPr>
          <p:cNvGrpSpPr/>
          <p:nvPr/>
        </p:nvGrpSpPr>
        <p:grpSpPr>
          <a:xfrm>
            <a:off x="1046922" y="2194961"/>
            <a:ext cx="10025270" cy="3864147"/>
            <a:chOff x="1828799" y="3399182"/>
            <a:chExt cx="10025270" cy="3864147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07D5D95-EA64-0E46-B364-9D0EB984B5F2}"/>
                </a:ext>
              </a:extLst>
            </p:cNvPr>
            <p:cNvSpPr/>
            <p:nvPr/>
          </p:nvSpPr>
          <p:spPr>
            <a:xfrm>
              <a:off x="2034207" y="3591338"/>
              <a:ext cx="9667463" cy="3520729"/>
            </a:xfrm>
            <a:prstGeom prst="rect">
              <a:avLst/>
            </a:prstGeom>
            <a:solidFill>
              <a:srgbClr val="FFD2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96ACDEE-BB36-7B4B-88A6-35D561E4826B}"/>
                </a:ext>
              </a:extLst>
            </p:cNvPr>
            <p:cNvSpPr/>
            <p:nvPr/>
          </p:nvSpPr>
          <p:spPr>
            <a:xfrm>
              <a:off x="1828799" y="5103224"/>
              <a:ext cx="304800" cy="304800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020C1626-A895-E341-889E-434093C0F8BE}"/>
                </a:ext>
              </a:extLst>
            </p:cNvPr>
            <p:cNvSpPr/>
            <p:nvPr/>
          </p:nvSpPr>
          <p:spPr>
            <a:xfrm>
              <a:off x="11549269" y="5103224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AE45B63-32BB-A740-AB4F-135947EE7331}"/>
                </a:ext>
              </a:extLst>
            </p:cNvPr>
            <p:cNvSpPr/>
            <p:nvPr/>
          </p:nvSpPr>
          <p:spPr>
            <a:xfrm>
              <a:off x="6573077" y="3399182"/>
              <a:ext cx="304800" cy="304800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B97C684-301D-1947-8EE4-A0EA1744684E}"/>
                </a:ext>
              </a:extLst>
            </p:cNvPr>
            <p:cNvSpPr/>
            <p:nvPr/>
          </p:nvSpPr>
          <p:spPr>
            <a:xfrm>
              <a:off x="6579704" y="6958529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DAADDEF5-D6D6-224E-994E-5496E84AE435}"/>
              </a:ext>
            </a:extLst>
          </p:cNvPr>
          <p:cNvSpPr txBox="1">
            <a:spLocks/>
          </p:cNvSpPr>
          <p:nvPr/>
        </p:nvSpPr>
        <p:spPr>
          <a:xfrm>
            <a:off x="1623528" y="2691918"/>
            <a:ext cx="8991466" cy="27777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200"/>
              </a:spcBef>
              <a:spcAft>
                <a:spcPts val="1200"/>
              </a:spcAft>
              <a:buNone/>
              <a:defRPr/>
            </a:pPr>
            <a:r>
              <a:rPr lang="en-GB" b="1" dirty="0">
                <a:solidFill>
                  <a:srgbClr val="8255DC"/>
                </a:solidFill>
              </a:rPr>
              <a:t>The repetitive, intentional hurting of one person or group by another person or group, where the relationship involves an imbalance of power.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  <a:defRPr/>
            </a:pPr>
            <a:r>
              <a:rPr lang="en-GB" b="1" dirty="0">
                <a:solidFill>
                  <a:srgbClr val="8255DC"/>
                </a:solidFill>
              </a:rPr>
              <a:t>Bullying can be physical, verbal or psychological.  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  <a:defRPr/>
            </a:pPr>
            <a:r>
              <a:rPr lang="en-GB" b="1" dirty="0">
                <a:solidFill>
                  <a:srgbClr val="8255DC"/>
                </a:solidFill>
              </a:rPr>
              <a:t>It can happen face-to-face or online.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23529" y="23047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87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7BDFA16-3E7A-A342-9B23-17C84BE16367}"/>
              </a:ext>
            </a:extLst>
          </p:cNvPr>
          <p:cNvGrpSpPr/>
          <p:nvPr/>
        </p:nvGrpSpPr>
        <p:grpSpPr>
          <a:xfrm>
            <a:off x="0" y="0"/>
            <a:ext cx="12192000" cy="1364593"/>
            <a:chOff x="0" y="0"/>
            <a:chExt cx="12192000" cy="136459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D4B8E8-C462-B744-8ECF-DB4DBD82B23A}"/>
                </a:ext>
              </a:extLst>
            </p:cNvPr>
            <p:cNvSpPr/>
            <p:nvPr/>
          </p:nvSpPr>
          <p:spPr>
            <a:xfrm>
              <a:off x="0" y="0"/>
              <a:ext cx="12192000" cy="1196975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8EB0CB29-BF2C-A746-8FED-7065491509FB}"/>
                </a:ext>
              </a:extLst>
            </p:cNvPr>
            <p:cNvSpPr/>
            <p:nvPr/>
          </p:nvSpPr>
          <p:spPr>
            <a:xfrm>
              <a:off x="1046922" y="1059793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218CD7A-D033-5D43-BD4F-DBDA23F7FAB9}"/>
              </a:ext>
            </a:extLst>
          </p:cNvPr>
          <p:cNvGrpSpPr/>
          <p:nvPr/>
        </p:nvGrpSpPr>
        <p:grpSpPr>
          <a:xfrm>
            <a:off x="0" y="6485212"/>
            <a:ext cx="12192000" cy="372788"/>
            <a:chOff x="-3048000" y="6485212"/>
            <a:chExt cx="12192000" cy="37278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2F7A386-9D65-4744-BDD1-D210AD4E9442}"/>
                </a:ext>
              </a:extLst>
            </p:cNvPr>
            <p:cNvSpPr/>
            <p:nvPr/>
          </p:nvSpPr>
          <p:spPr>
            <a:xfrm>
              <a:off x="-3048000" y="6693694"/>
              <a:ext cx="12192000" cy="164306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8789745-AB2C-5041-85A2-4C508C0A3181}"/>
                </a:ext>
              </a:extLst>
            </p:cNvPr>
            <p:cNvSpPr/>
            <p:nvPr/>
          </p:nvSpPr>
          <p:spPr>
            <a:xfrm>
              <a:off x="8189843" y="6485212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AE09CED1-C723-4F4B-AB08-F6CEFCA96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16693"/>
            <a:ext cx="4340087" cy="763587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Types of bullying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FA8DE0-257D-1F47-9C96-36B6F17A9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2051" y="366509"/>
            <a:ext cx="1234360" cy="3935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A5066B4-A8B9-154A-8B19-E50AB47CCF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3762" y="175341"/>
            <a:ext cx="1150098" cy="829628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E6AF8481-AF7F-BE4B-B387-614644D400FC}"/>
              </a:ext>
            </a:extLst>
          </p:cNvPr>
          <p:cNvGrpSpPr/>
          <p:nvPr/>
        </p:nvGrpSpPr>
        <p:grpSpPr>
          <a:xfrm>
            <a:off x="761998" y="1711361"/>
            <a:ext cx="3770245" cy="1177614"/>
            <a:chOff x="1822172" y="3423721"/>
            <a:chExt cx="3770245" cy="1177614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79A01D8-1A9D-2343-8BDB-160C75F664B0}"/>
                </a:ext>
              </a:extLst>
            </p:cNvPr>
            <p:cNvSpPr/>
            <p:nvPr/>
          </p:nvSpPr>
          <p:spPr>
            <a:xfrm>
              <a:off x="2034207" y="3591339"/>
              <a:ext cx="3491950" cy="1009996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057C1CE8-6426-B046-BD51-60DD5BF58CCB}"/>
                </a:ext>
              </a:extLst>
            </p:cNvPr>
            <p:cNvSpPr/>
            <p:nvPr/>
          </p:nvSpPr>
          <p:spPr>
            <a:xfrm>
              <a:off x="1822172" y="3943937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0579496-5177-6045-84DC-6E75807B3936}"/>
                </a:ext>
              </a:extLst>
            </p:cNvPr>
            <p:cNvSpPr/>
            <p:nvPr/>
          </p:nvSpPr>
          <p:spPr>
            <a:xfrm>
              <a:off x="5287617" y="394393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BABFB765-7A9B-0B4A-AD2E-53AA03A9B97A}"/>
                </a:ext>
              </a:extLst>
            </p:cNvPr>
            <p:cNvSpPr/>
            <p:nvPr/>
          </p:nvSpPr>
          <p:spPr>
            <a:xfrm>
              <a:off x="3627782" y="3423721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72E8E2B-35C8-6740-AC02-7FA093FA4301}"/>
              </a:ext>
            </a:extLst>
          </p:cNvPr>
          <p:cNvGrpSpPr/>
          <p:nvPr/>
        </p:nvGrpSpPr>
        <p:grpSpPr>
          <a:xfrm>
            <a:off x="761998" y="2698165"/>
            <a:ext cx="3770245" cy="1177614"/>
            <a:chOff x="1822172" y="3423721"/>
            <a:chExt cx="3770245" cy="1177614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3DBAEC5-BE7E-C448-9E47-7AB1C8053B73}"/>
                </a:ext>
              </a:extLst>
            </p:cNvPr>
            <p:cNvSpPr/>
            <p:nvPr/>
          </p:nvSpPr>
          <p:spPr>
            <a:xfrm>
              <a:off x="2034207" y="3591339"/>
              <a:ext cx="3491950" cy="1009996"/>
            </a:xfrm>
            <a:prstGeom prst="rect">
              <a:avLst/>
            </a:prstGeom>
            <a:solidFill>
              <a:srgbClr val="FFD2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89DBB6D-F06A-474E-A573-A9BC0A3AF5ED}"/>
                </a:ext>
              </a:extLst>
            </p:cNvPr>
            <p:cNvSpPr/>
            <p:nvPr/>
          </p:nvSpPr>
          <p:spPr>
            <a:xfrm>
              <a:off x="1822172" y="3943937"/>
              <a:ext cx="304800" cy="304800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D03F0E73-23BC-9846-8015-18EA4CAA61B8}"/>
                </a:ext>
              </a:extLst>
            </p:cNvPr>
            <p:cNvSpPr/>
            <p:nvPr/>
          </p:nvSpPr>
          <p:spPr>
            <a:xfrm>
              <a:off x="5287617" y="394393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8CE772B6-EB37-EB4A-8FC9-9BB306886D23}"/>
                </a:ext>
              </a:extLst>
            </p:cNvPr>
            <p:cNvSpPr/>
            <p:nvPr/>
          </p:nvSpPr>
          <p:spPr>
            <a:xfrm>
              <a:off x="3627782" y="3423721"/>
              <a:ext cx="304800" cy="304800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92BF710-4149-FA4B-A251-EB10A12986D2}"/>
              </a:ext>
            </a:extLst>
          </p:cNvPr>
          <p:cNvGrpSpPr/>
          <p:nvPr/>
        </p:nvGrpSpPr>
        <p:grpSpPr>
          <a:xfrm>
            <a:off x="761998" y="3684969"/>
            <a:ext cx="3770245" cy="1177614"/>
            <a:chOff x="1822172" y="3423721"/>
            <a:chExt cx="3770245" cy="1177614"/>
          </a:xfrm>
          <a:solidFill>
            <a:srgbClr val="0ABEDC"/>
          </a:solidFill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E145C2B-63BA-4943-A55C-41BAFBDB7D83}"/>
                </a:ext>
              </a:extLst>
            </p:cNvPr>
            <p:cNvSpPr/>
            <p:nvPr/>
          </p:nvSpPr>
          <p:spPr>
            <a:xfrm>
              <a:off x="2034207" y="3591339"/>
              <a:ext cx="3491950" cy="1009996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D78EE399-A833-C34C-BC6C-63AC8C3E0ABE}"/>
                </a:ext>
              </a:extLst>
            </p:cNvPr>
            <p:cNvSpPr/>
            <p:nvPr/>
          </p:nvSpPr>
          <p:spPr>
            <a:xfrm>
              <a:off x="1822172" y="3943937"/>
              <a:ext cx="304800" cy="304800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A6065174-D0CB-D64B-8E19-7CB1976CB1C3}"/>
                </a:ext>
              </a:extLst>
            </p:cNvPr>
            <p:cNvSpPr/>
            <p:nvPr/>
          </p:nvSpPr>
          <p:spPr>
            <a:xfrm>
              <a:off x="5287617" y="394393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7E6284BE-1F53-0748-9125-1C1C7B4F9DDC}"/>
                </a:ext>
              </a:extLst>
            </p:cNvPr>
            <p:cNvSpPr/>
            <p:nvPr/>
          </p:nvSpPr>
          <p:spPr>
            <a:xfrm>
              <a:off x="3627782" y="3423721"/>
              <a:ext cx="304800" cy="304800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F95F762-DA27-604E-81A0-65548F9F410B}"/>
              </a:ext>
            </a:extLst>
          </p:cNvPr>
          <p:cNvGrpSpPr/>
          <p:nvPr/>
        </p:nvGrpSpPr>
        <p:grpSpPr>
          <a:xfrm>
            <a:off x="761998" y="4671773"/>
            <a:ext cx="3770245" cy="1177614"/>
            <a:chOff x="1822172" y="3423721"/>
            <a:chExt cx="3770245" cy="1177614"/>
          </a:xfrm>
          <a:solidFill>
            <a:schemeClr val="bg2">
              <a:lumMod val="25000"/>
            </a:schemeClr>
          </a:solidFill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836129ED-2593-0D45-9809-5B9D3446925D}"/>
                </a:ext>
              </a:extLst>
            </p:cNvPr>
            <p:cNvSpPr/>
            <p:nvPr/>
          </p:nvSpPr>
          <p:spPr>
            <a:xfrm>
              <a:off x="2034207" y="3591339"/>
              <a:ext cx="3491950" cy="1009996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71EE13D8-EE9E-C44E-B539-34839FB502C3}"/>
                </a:ext>
              </a:extLst>
            </p:cNvPr>
            <p:cNvSpPr/>
            <p:nvPr/>
          </p:nvSpPr>
          <p:spPr>
            <a:xfrm>
              <a:off x="1822172" y="3943937"/>
              <a:ext cx="304800" cy="304800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CB80CD9E-2BE6-8E43-9657-7B39B0733437}"/>
                </a:ext>
              </a:extLst>
            </p:cNvPr>
            <p:cNvSpPr/>
            <p:nvPr/>
          </p:nvSpPr>
          <p:spPr>
            <a:xfrm>
              <a:off x="5287617" y="394393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9F8D9AEA-A548-1841-9508-51526C910073}"/>
                </a:ext>
              </a:extLst>
            </p:cNvPr>
            <p:cNvSpPr/>
            <p:nvPr/>
          </p:nvSpPr>
          <p:spPr>
            <a:xfrm>
              <a:off x="3627782" y="3423721"/>
              <a:ext cx="304800" cy="304800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1BAE72D9-A857-6248-A49B-BCB2172F73BB}"/>
              </a:ext>
            </a:extLst>
          </p:cNvPr>
          <p:cNvSpPr/>
          <p:nvPr/>
        </p:nvSpPr>
        <p:spPr>
          <a:xfrm>
            <a:off x="4987618" y="4842416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cs typeface="Arial" panose="020B0604020202020204" pitchFamily="34" charset="0"/>
              </a:rPr>
              <a:t>social networking pictures, </a:t>
            </a:r>
            <a:r>
              <a:rPr lang="en-US" sz="2000" b="1" dirty="0" err="1">
                <a:cs typeface="Arial" panose="020B0604020202020204" pitchFamily="34" charset="0"/>
              </a:rPr>
              <a:t>Whatsaap</a:t>
            </a:r>
            <a:r>
              <a:rPr lang="en-US" sz="2000" b="1" dirty="0">
                <a:cs typeface="Arial" panose="020B0604020202020204" pitchFamily="34" charset="0"/>
              </a:rPr>
              <a:t> groups to encourage bullying, nasty text messages, filming people without permission, prank calls</a:t>
            </a:r>
            <a:endParaRPr lang="en-GB" sz="2000" b="1" dirty="0"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467DC3F-1231-D142-A396-E2BE131F3B18}"/>
              </a:ext>
            </a:extLst>
          </p:cNvPr>
          <p:cNvSpPr txBox="1"/>
          <p:nvPr/>
        </p:nvSpPr>
        <p:spPr>
          <a:xfrm>
            <a:off x="4987618" y="1979680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8255DC"/>
                </a:solidFill>
                <a:cs typeface="Arial" panose="020B0604020202020204" pitchFamily="34" charset="0"/>
              </a:rPr>
              <a:t>name calling, calling people unkind names, verbal threats of violence</a:t>
            </a:r>
            <a:endParaRPr lang="en-GB" sz="2000" b="1" dirty="0">
              <a:solidFill>
                <a:srgbClr val="8255DC"/>
              </a:solidFill>
              <a:cs typeface="Arial" panose="020B0604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61DE16C-2B05-C94F-BAD6-D946281B0C6D}"/>
              </a:ext>
            </a:extLst>
          </p:cNvPr>
          <p:cNvSpPr/>
          <p:nvPr/>
        </p:nvSpPr>
        <p:spPr>
          <a:xfrm>
            <a:off x="4987618" y="3001560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C000"/>
                </a:solidFill>
                <a:cs typeface="Arial" panose="020B0604020202020204" pitchFamily="34" charset="0"/>
              </a:rPr>
              <a:t>hitting, kicking, biting, pushing, tripping you up – anything that hurts you by touching you</a:t>
            </a:r>
            <a:endParaRPr lang="en-GB" sz="2000" b="1" dirty="0">
              <a:solidFill>
                <a:srgbClr val="FFC000"/>
              </a:solidFill>
              <a:cs typeface="Arial" panose="020B0604020202020204" pitchFamily="34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D16842C-14CC-6F4C-B46F-DF23EF4A09CE}"/>
              </a:ext>
            </a:extLst>
          </p:cNvPr>
          <p:cNvSpPr/>
          <p:nvPr/>
        </p:nvSpPr>
        <p:spPr>
          <a:xfrm>
            <a:off x="4990933" y="3972741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0ABEDC"/>
                </a:solidFill>
                <a:cs typeface="Arial" panose="020B0604020202020204" pitchFamily="34" charset="0"/>
              </a:rPr>
              <a:t>isolating someone, leaving them out, spreading </a:t>
            </a:r>
            <a:r>
              <a:rPr lang="en-US" sz="2000" b="1" dirty="0" err="1">
                <a:solidFill>
                  <a:srgbClr val="0ABEDC"/>
                </a:solidFill>
                <a:cs typeface="Arial" panose="020B0604020202020204" pitchFamily="34" charset="0"/>
              </a:rPr>
              <a:t>rumours</a:t>
            </a:r>
            <a:r>
              <a:rPr lang="en-US" sz="2000" b="1" dirty="0">
                <a:solidFill>
                  <a:srgbClr val="0ABEDC"/>
                </a:solidFill>
                <a:cs typeface="Arial" panose="020B0604020202020204" pitchFamily="34" charset="0"/>
              </a:rPr>
              <a:t>, threatening looks</a:t>
            </a:r>
            <a:endParaRPr lang="en-GB" sz="2000" b="1" dirty="0">
              <a:solidFill>
                <a:srgbClr val="0ABEDC"/>
              </a:solidFill>
              <a:cs typeface="Arial" panose="020B0604020202020204" pitchFamily="34" charset="0"/>
            </a:endParaRPr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id="{6E6023B2-0397-2545-9C1D-D86AB4DF72FD}"/>
              </a:ext>
            </a:extLst>
          </p:cNvPr>
          <p:cNvSpPr txBox="1">
            <a:spLocks/>
          </p:cNvSpPr>
          <p:nvPr/>
        </p:nvSpPr>
        <p:spPr>
          <a:xfrm>
            <a:off x="1278834" y="1941136"/>
            <a:ext cx="2948610" cy="763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Verbal</a:t>
            </a:r>
          </a:p>
        </p:txBody>
      </p:sp>
      <p:sp>
        <p:nvSpPr>
          <p:cNvPr id="47" name="Title 1">
            <a:extLst>
              <a:ext uri="{FF2B5EF4-FFF2-40B4-BE49-F238E27FC236}">
                <a16:creationId xmlns:a16="http://schemas.microsoft.com/office/drawing/2014/main" id="{C81B03FC-D616-D24F-B926-50E01FBAA757}"/>
              </a:ext>
            </a:extLst>
          </p:cNvPr>
          <p:cNvSpPr txBox="1">
            <a:spLocks/>
          </p:cNvSpPr>
          <p:nvPr/>
        </p:nvSpPr>
        <p:spPr>
          <a:xfrm>
            <a:off x="1278834" y="2935049"/>
            <a:ext cx="2948610" cy="763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Arial" panose="020B0604020202020204" pitchFamily="34" charset="0"/>
              </a:rPr>
              <a:t>Physical</a:t>
            </a:r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2FBAD62C-40B8-4C40-A01B-9895A90A7FE4}"/>
              </a:ext>
            </a:extLst>
          </p:cNvPr>
          <p:cNvSpPr txBox="1">
            <a:spLocks/>
          </p:cNvSpPr>
          <p:nvPr/>
        </p:nvSpPr>
        <p:spPr>
          <a:xfrm>
            <a:off x="1278834" y="3928962"/>
            <a:ext cx="2948610" cy="763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Indirect</a:t>
            </a: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DE3528D9-0B17-7343-8123-0B4D1557C069}"/>
              </a:ext>
            </a:extLst>
          </p:cNvPr>
          <p:cNvSpPr txBox="1">
            <a:spLocks/>
          </p:cNvSpPr>
          <p:nvPr/>
        </p:nvSpPr>
        <p:spPr>
          <a:xfrm>
            <a:off x="1278834" y="4975884"/>
            <a:ext cx="2948610" cy="763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Cyber / Online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33043" y="15639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3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79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2" grpId="0"/>
      <p:bldP spid="43" grpId="0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7BDFA16-3E7A-A342-9B23-17C84BE16367}"/>
              </a:ext>
            </a:extLst>
          </p:cNvPr>
          <p:cNvGrpSpPr/>
          <p:nvPr/>
        </p:nvGrpSpPr>
        <p:grpSpPr>
          <a:xfrm>
            <a:off x="0" y="0"/>
            <a:ext cx="12192000" cy="1364593"/>
            <a:chOff x="0" y="0"/>
            <a:chExt cx="12192000" cy="136459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D4B8E8-C462-B744-8ECF-DB4DBD82B23A}"/>
                </a:ext>
              </a:extLst>
            </p:cNvPr>
            <p:cNvSpPr/>
            <p:nvPr/>
          </p:nvSpPr>
          <p:spPr>
            <a:xfrm>
              <a:off x="0" y="0"/>
              <a:ext cx="12192000" cy="1196975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8EB0CB29-BF2C-A746-8FED-7065491509FB}"/>
                </a:ext>
              </a:extLst>
            </p:cNvPr>
            <p:cNvSpPr/>
            <p:nvPr/>
          </p:nvSpPr>
          <p:spPr>
            <a:xfrm>
              <a:off x="1046922" y="1059793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218CD7A-D033-5D43-BD4F-DBDA23F7FAB9}"/>
              </a:ext>
            </a:extLst>
          </p:cNvPr>
          <p:cNvGrpSpPr/>
          <p:nvPr/>
        </p:nvGrpSpPr>
        <p:grpSpPr>
          <a:xfrm>
            <a:off x="0" y="6485212"/>
            <a:ext cx="12192000" cy="372788"/>
            <a:chOff x="-3048000" y="6485212"/>
            <a:chExt cx="12192000" cy="37278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2F7A386-9D65-4744-BDD1-D210AD4E9442}"/>
                </a:ext>
              </a:extLst>
            </p:cNvPr>
            <p:cNvSpPr/>
            <p:nvPr/>
          </p:nvSpPr>
          <p:spPr>
            <a:xfrm>
              <a:off x="-3048000" y="6693694"/>
              <a:ext cx="12192000" cy="164306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8789745-AB2C-5041-85A2-4C508C0A3181}"/>
                </a:ext>
              </a:extLst>
            </p:cNvPr>
            <p:cNvSpPr/>
            <p:nvPr/>
          </p:nvSpPr>
          <p:spPr>
            <a:xfrm>
              <a:off x="8189843" y="6485212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AE09CED1-C723-4F4B-AB08-F6CEFCA96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16693"/>
            <a:ext cx="7560366" cy="763587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Definition of ‘united’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FA8DE0-257D-1F47-9C96-36B6F17A97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2051" y="366509"/>
            <a:ext cx="1234360" cy="3935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A5066B4-A8B9-154A-8B19-E50AB47CCF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3762" y="175341"/>
            <a:ext cx="1150098" cy="829628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E6AF8481-AF7F-BE4B-B387-614644D400FC}"/>
              </a:ext>
            </a:extLst>
          </p:cNvPr>
          <p:cNvGrpSpPr/>
          <p:nvPr/>
        </p:nvGrpSpPr>
        <p:grpSpPr>
          <a:xfrm>
            <a:off x="6388242" y="1405457"/>
            <a:ext cx="4257739" cy="1329880"/>
            <a:chOff x="1822172" y="3423721"/>
            <a:chExt cx="3770245" cy="1177614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79A01D8-1A9D-2343-8BDB-160C75F664B0}"/>
                </a:ext>
              </a:extLst>
            </p:cNvPr>
            <p:cNvSpPr/>
            <p:nvPr/>
          </p:nvSpPr>
          <p:spPr>
            <a:xfrm>
              <a:off x="2034207" y="3591339"/>
              <a:ext cx="3491950" cy="1009996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057C1CE8-6426-B046-BD51-60DD5BF58CCB}"/>
                </a:ext>
              </a:extLst>
            </p:cNvPr>
            <p:cNvSpPr/>
            <p:nvPr/>
          </p:nvSpPr>
          <p:spPr>
            <a:xfrm>
              <a:off x="1822172" y="3943937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0579496-5177-6045-84DC-6E75807B3936}"/>
                </a:ext>
              </a:extLst>
            </p:cNvPr>
            <p:cNvSpPr/>
            <p:nvPr/>
          </p:nvSpPr>
          <p:spPr>
            <a:xfrm>
              <a:off x="5287617" y="3943937"/>
              <a:ext cx="304800" cy="3048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BABFB765-7A9B-0B4A-AD2E-53AA03A9B97A}"/>
                </a:ext>
              </a:extLst>
            </p:cNvPr>
            <p:cNvSpPr/>
            <p:nvPr/>
          </p:nvSpPr>
          <p:spPr>
            <a:xfrm>
              <a:off x="3627782" y="3423721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Title 1">
            <a:extLst>
              <a:ext uri="{FF2B5EF4-FFF2-40B4-BE49-F238E27FC236}">
                <a16:creationId xmlns:a16="http://schemas.microsoft.com/office/drawing/2014/main" id="{6E6023B2-0397-2545-9C1D-D86AB4DF72FD}"/>
              </a:ext>
            </a:extLst>
          </p:cNvPr>
          <p:cNvSpPr txBox="1">
            <a:spLocks/>
          </p:cNvSpPr>
          <p:nvPr/>
        </p:nvSpPr>
        <p:spPr>
          <a:xfrm>
            <a:off x="7344522" y="1807023"/>
            <a:ext cx="2948610" cy="763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UNITED</a:t>
            </a:r>
          </a:p>
        </p:txBody>
      </p:sp>
      <p:sp>
        <p:nvSpPr>
          <p:cNvPr id="50" name="Content Placeholder 2">
            <a:extLst>
              <a:ext uri="{FF2B5EF4-FFF2-40B4-BE49-F238E27FC236}">
                <a16:creationId xmlns:a16="http://schemas.microsoft.com/office/drawing/2014/main" id="{5B7C1F6B-C9BE-574E-9CDD-BC3663F50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65335" y="1680177"/>
            <a:ext cx="6480316" cy="1177614"/>
          </a:xfrm>
        </p:spPr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en-US" sz="3600" dirty="0">
                <a:solidFill>
                  <a:srgbClr val="8255DC"/>
                </a:solidFill>
              </a:rPr>
              <a:t>The Cambridge English Dictionary definition of </a:t>
            </a:r>
            <a:r>
              <a:rPr lang="en-US" sz="3600" b="1" dirty="0">
                <a:solidFill>
                  <a:srgbClr val="8255DC"/>
                </a:solidFill>
              </a:rPr>
              <a:t>‘united’:</a:t>
            </a:r>
          </a:p>
          <a:p>
            <a:pPr marL="0" indent="0" algn="r">
              <a:buNone/>
            </a:pPr>
            <a:endParaRPr lang="en-US" dirty="0">
              <a:solidFill>
                <a:srgbClr val="3C3C3C"/>
              </a:solidFill>
            </a:endParaRP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5ADD2C73-5E84-5E48-A1A6-C80A02F82989}"/>
              </a:ext>
            </a:extLst>
          </p:cNvPr>
          <p:cNvSpPr txBox="1">
            <a:spLocks/>
          </p:cNvSpPr>
          <p:nvPr/>
        </p:nvSpPr>
        <p:spPr>
          <a:xfrm>
            <a:off x="834716" y="3889027"/>
            <a:ext cx="5148122" cy="2543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>
                <a:solidFill>
                  <a:srgbClr val="3C3C3C"/>
                </a:solidFill>
              </a:rPr>
              <a:t>Joined together as a group </a:t>
            </a:r>
            <a:r>
              <a:rPr lang="en-US" dirty="0">
                <a:solidFill>
                  <a:srgbClr val="3C3C3C"/>
                </a:solidFill>
              </a:rPr>
              <a:t>“Factions previously at war with </a:t>
            </a:r>
            <a:br>
              <a:rPr lang="en-US" dirty="0">
                <a:solidFill>
                  <a:srgbClr val="3C3C3C"/>
                </a:solidFill>
              </a:rPr>
            </a:br>
            <a:r>
              <a:rPr lang="en-US" dirty="0">
                <a:solidFill>
                  <a:srgbClr val="3C3C3C"/>
                </a:solidFill>
              </a:rPr>
              <a:t>one another are now united </a:t>
            </a:r>
            <a:br>
              <a:rPr lang="en-US" dirty="0">
                <a:solidFill>
                  <a:srgbClr val="3C3C3C"/>
                </a:solidFill>
              </a:rPr>
            </a:br>
            <a:r>
              <a:rPr lang="en-US" dirty="0">
                <a:solidFill>
                  <a:srgbClr val="3C3C3C"/>
                </a:solidFill>
              </a:rPr>
              <a:t>against the common enemy.” </a:t>
            </a:r>
          </a:p>
        </p:txBody>
      </p:sp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962B2915-817E-2147-8129-945C6E58407D}"/>
              </a:ext>
            </a:extLst>
          </p:cNvPr>
          <p:cNvSpPr txBox="1">
            <a:spLocks/>
          </p:cNvSpPr>
          <p:nvPr/>
        </p:nvSpPr>
        <p:spPr>
          <a:xfrm>
            <a:off x="6566104" y="4039325"/>
            <a:ext cx="4287079" cy="2543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>
                <a:solidFill>
                  <a:srgbClr val="3C3C3C"/>
                </a:solidFill>
              </a:rPr>
              <a:t>If people are united, they all agree about something: </a:t>
            </a:r>
            <a:r>
              <a:rPr lang="en-US" dirty="0">
                <a:solidFill>
                  <a:srgbClr val="3C3C3C"/>
                </a:solidFill>
              </a:rPr>
              <a:t>“On that issue, we're united.”</a:t>
            </a:r>
            <a:endParaRPr lang="en-US" b="1" dirty="0">
              <a:solidFill>
                <a:srgbClr val="FFD200"/>
              </a:solidFill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00814FC-3D71-944E-B4B7-8F25D63584E4}"/>
              </a:ext>
            </a:extLst>
          </p:cNvPr>
          <p:cNvCxnSpPr/>
          <p:nvPr/>
        </p:nvCxnSpPr>
        <p:spPr>
          <a:xfrm>
            <a:off x="6314179" y="3774092"/>
            <a:ext cx="0" cy="1881809"/>
          </a:xfrm>
          <a:prstGeom prst="line">
            <a:avLst/>
          </a:prstGeom>
          <a:ln w="25400">
            <a:solidFill>
              <a:srgbClr val="8255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itle 1">
            <a:extLst>
              <a:ext uri="{FF2B5EF4-FFF2-40B4-BE49-F238E27FC236}">
                <a16:creationId xmlns:a16="http://schemas.microsoft.com/office/drawing/2014/main" id="{C4B70762-C861-AB49-B5BA-A2D68FC0F2DE}"/>
              </a:ext>
            </a:extLst>
          </p:cNvPr>
          <p:cNvSpPr txBox="1">
            <a:spLocks/>
          </p:cNvSpPr>
          <p:nvPr/>
        </p:nvSpPr>
        <p:spPr>
          <a:xfrm>
            <a:off x="1934472" y="3178821"/>
            <a:ext cx="2948610" cy="763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8255DC"/>
                </a:solidFill>
                <a:latin typeface="+mn-lt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4" name="Title 1">
            <a:extLst>
              <a:ext uri="{FF2B5EF4-FFF2-40B4-BE49-F238E27FC236}">
                <a16:creationId xmlns:a16="http://schemas.microsoft.com/office/drawing/2014/main" id="{61F70552-4F78-F743-BAAC-F4679FE3F951}"/>
              </a:ext>
            </a:extLst>
          </p:cNvPr>
          <p:cNvSpPr txBox="1">
            <a:spLocks/>
          </p:cNvSpPr>
          <p:nvPr/>
        </p:nvSpPr>
        <p:spPr>
          <a:xfrm>
            <a:off x="7155829" y="3178821"/>
            <a:ext cx="2948610" cy="763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8255DC"/>
                </a:solidFill>
                <a:latin typeface="+mn-lt"/>
                <a:cs typeface="Arial" panose="020B0604020202020204" pitchFamily="34" charset="0"/>
              </a:rPr>
              <a:t>2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5116" y="22658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45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F09095A9-72FB-4436-B2DB-5736F5B08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461" y="1059793"/>
            <a:ext cx="11145078" cy="565518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BDFA16-3E7A-A342-9B23-17C84BE16367}"/>
              </a:ext>
            </a:extLst>
          </p:cNvPr>
          <p:cNvGrpSpPr/>
          <p:nvPr/>
        </p:nvGrpSpPr>
        <p:grpSpPr>
          <a:xfrm>
            <a:off x="0" y="0"/>
            <a:ext cx="12192000" cy="1364593"/>
            <a:chOff x="0" y="0"/>
            <a:chExt cx="12192000" cy="136459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D4B8E8-C462-B744-8ECF-DB4DBD82B23A}"/>
                </a:ext>
              </a:extLst>
            </p:cNvPr>
            <p:cNvSpPr/>
            <p:nvPr/>
          </p:nvSpPr>
          <p:spPr>
            <a:xfrm>
              <a:off x="0" y="0"/>
              <a:ext cx="12192000" cy="1196975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8EB0CB29-BF2C-A746-8FED-7065491509FB}"/>
                </a:ext>
              </a:extLst>
            </p:cNvPr>
            <p:cNvSpPr/>
            <p:nvPr/>
          </p:nvSpPr>
          <p:spPr>
            <a:xfrm>
              <a:off x="1046922" y="1059793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218CD7A-D033-5D43-BD4F-DBDA23F7FAB9}"/>
              </a:ext>
            </a:extLst>
          </p:cNvPr>
          <p:cNvGrpSpPr/>
          <p:nvPr/>
        </p:nvGrpSpPr>
        <p:grpSpPr>
          <a:xfrm>
            <a:off x="0" y="6485212"/>
            <a:ext cx="12192000" cy="372788"/>
            <a:chOff x="-3048000" y="6485212"/>
            <a:chExt cx="12192000" cy="37278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2F7A386-9D65-4744-BDD1-D210AD4E9442}"/>
                </a:ext>
              </a:extLst>
            </p:cNvPr>
            <p:cNvSpPr/>
            <p:nvPr/>
          </p:nvSpPr>
          <p:spPr>
            <a:xfrm>
              <a:off x="-3048000" y="6693694"/>
              <a:ext cx="12192000" cy="164306"/>
            </a:xfrm>
            <a:prstGeom prst="rect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8789745-AB2C-5041-85A2-4C508C0A3181}"/>
                </a:ext>
              </a:extLst>
            </p:cNvPr>
            <p:cNvSpPr/>
            <p:nvPr/>
          </p:nvSpPr>
          <p:spPr>
            <a:xfrm>
              <a:off x="8189843" y="6485212"/>
              <a:ext cx="304800" cy="304800"/>
            </a:xfrm>
            <a:prstGeom prst="ellipse">
              <a:avLst/>
            </a:prstGeom>
            <a:solidFill>
              <a:srgbClr val="8255D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AE09CED1-C723-4F4B-AB08-F6CEFCA96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16693"/>
            <a:ext cx="7560366" cy="763587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Film slide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FA8DE0-257D-1F47-9C96-36B6F17A9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2051" y="366509"/>
            <a:ext cx="1234360" cy="3935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A5066B4-A8B9-154A-8B19-E50AB47CCF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3762" y="175341"/>
            <a:ext cx="1150098" cy="829628"/>
          </a:xfrm>
          <a:prstGeom prst="rect">
            <a:avLst/>
          </a:prstGeom>
        </p:spPr>
      </p:pic>
      <p:pic>
        <p:nvPicPr>
          <p:cNvPr id="19" name="Picture 18">
            <a:hlinkClick r:id="rId2"/>
            <a:extLst>
              <a:ext uri="{FF2B5EF4-FFF2-40B4-BE49-F238E27FC236}">
                <a16:creationId xmlns:a16="http://schemas.microsoft.com/office/drawing/2014/main" id="{D89E900C-68A0-CC46-AF8B-BD4234F31D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2726" y="2262043"/>
            <a:ext cx="3466548" cy="2333914"/>
          </a:xfrm>
          <a:prstGeom prst="rect">
            <a:avLst/>
          </a:prstGeom>
        </p:spPr>
      </p:pic>
      <p:sp>
        <p:nvSpPr>
          <p:cNvPr id="15" name="TextBox 12">
            <a:extLst>
              <a:ext uri="{FF2B5EF4-FFF2-40B4-BE49-F238E27FC236}">
                <a16:creationId xmlns:a16="http://schemas.microsoft.com/office/drawing/2014/main" id="{FB35D78A-422D-40B0-8F66-90E534F7F9C1}"/>
              </a:ext>
            </a:extLst>
          </p:cNvPr>
          <p:cNvSpPr txBox="1"/>
          <p:nvPr/>
        </p:nvSpPr>
        <p:spPr>
          <a:xfrm>
            <a:off x="118295" y="2835011"/>
            <a:ext cx="3466549" cy="91940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solidFill>
                  <a:srgbClr val="0ABEDC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https://youtu.be/e8e7NRIk4AA</a:t>
            </a:r>
            <a:r>
              <a:rPr lang="en-GB" sz="2400" b="1" dirty="0">
                <a:solidFill>
                  <a:srgbClr val="0ABEDC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343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50EEC8-21DA-0A4D-BFB7-D66F2E1424E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5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08E4D5-1A98-7644-91AE-8450F4B11B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9459" y="5985575"/>
            <a:ext cx="1785651" cy="5693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6C9961F-BFEF-AE44-B355-0BFAD150D03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4322" b="28324"/>
          <a:stretch/>
        </p:blipFill>
        <p:spPr>
          <a:xfrm rot="10800000">
            <a:off x="9935111" y="-1"/>
            <a:ext cx="2256889" cy="270378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1AE094-647A-1443-B13E-6927759E0A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000" t="-9832" r="-21588" b="20086"/>
          <a:stretch/>
        </p:blipFill>
        <p:spPr>
          <a:xfrm>
            <a:off x="-3" y="3472542"/>
            <a:ext cx="2459987" cy="33854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B7FAC67-13C9-F84C-A8D9-BFFCFBBAD58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4192" t="55276" r="-12874" b="-45022"/>
          <a:stretch/>
        </p:blipFill>
        <p:spPr>
          <a:xfrm rot="16200000" flipH="1">
            <a:off x="340838" y="-340838"/>
            <a:ext cx="2703782" cy="338545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69298F4D-0C89-E04B-A97D-FE305500D5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7982" y="1838537"/>
            <a:ext cx="9356036" cy="2572636"/>
          </a:xfrm>
        </p:spPr>
        <p:txBody>
          <a:bodyPr rtlCol="0">
            <a:normAutofit/>
          </a:bodyPr>
          <a:lstStyle/>
          <a:p>
            <a:pPr defTabSz="914332">
              <a:defRPr/>
            </a:pPr>
            <a:r>
              <a:rPr lang="en-US" sz="40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Thank you </a:t>
            </a:r>
            <a:br>
              <a:rPr lang="en-US" sz="40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</a:br>
            <a:r>
              <a:rPr lang="en-US" sz="40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for watching</a:t>
            </a:r>
            <a:br>
              <a:rPr lang="en-US" sz="40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</a:br>
            <a:r>
              <a:rPr lang="en-US" sz="40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-</a:t>
            </a:r>
            <a:r>
              <a:rPr lang="en-US" sz="4000" b="1" dirty="0">
                <a:solidFill>
                  <a:srgbClr val="FFD200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US" sz="4000" b="1" dirty="0">
                <a:solidFill>
                  <a:srgbClr val="FFD200"/>
                </a:solidFill>
                <a:latin typeface="+mn-lt"/>
                <a:cs typeface="Arial" panose="020B0604020202020204" pitchFamily="34" charset="0"/>
              </a:rPr>
            </a:br>
            <a:r>
              <a:rPr lang="en-US" sz="3200" b="1" dirty="0">
                <a:solidFill>
                  <a:srgbClr val="FFD200"/>
                </a:solidFill>
                <a:latin typeface="+mn-lt"/>
                <a:cs typeface="Arial" panose="020B0604020202020204" pitchFamily="34" charset="0"/>
              </a:rPr>
              <a:t>anti-</a:t>
            </a:r>
            <a:r>
              <a:rPr lang="en-US" sz="3200" b="1" dirty="0" err="1">
                <a:solidFill>
                  <a:srgbClr val="FFD200"/>
                </a:solidFill>
                <a:latin typeface="+mn-lt"/>
                <a:cs typeface="Arial" panose="020B0604020202020204" pitchFamily="34" charset="0"/>
              </a:rPr>
              <a:t>bullyingalliance.org.uk</a:t>
            </a:r>
            <a:endParaRPr lang="en-US" sz="3200" b="1" dirty="0">
              <a:solidFill>
                <a:srgbClr val="FFD200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95D326F-1E13-B642-AD6A-39FB4F7729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32708" y="5366022"/>
            <a:ext cx="1754492" cy="126561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305050" y="6008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118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>2020-11-11T08:00:00+00:00</Accessed_x0020_by>
    <SharedWithUsers xmlns="933c73ff-1f47-478d-836a-52d41c4c8390">
      <UserInfo>
        <DisplayName>Ollie Johnson</DisplayName>
        <AccountId>35</AccountId>
        <AccountType/>
      </UserInfo>
      <UserInfo>
        <DisplayName>Maria Gogarty</DisplayName>
        <AccountId>218</AccountId>
        <AccountType/>
      </UserInfo>
      <UserInfo>
        <DisplayName>Liz Sims</DisplayName>
        <AccountId>15</AccountId>
        <AccountType/>
      </UserInfo>
      <UserInfo>
        <DisplayName>Rebecca Bailey</DisplayName>
        <AccountId>6</AccountId>
        <AccountType/>
      </UserInfo>
      <UserInfo>
        <DisplayName>Sophie Corah</DisplayName>
        <AccountId>50</AccountId>
        <AccountType/>
      </UserInfo>
      <UserInfo>
        <DisplayName>Hannah Ridnell</DisplayName>
        <AccountId>30</AccountId>
        <AccountType/>
      </UserInfo>
      <UserInfo>
        <DisplayName>Sophie George</DisplayName>
        <AccountId>152</AccountId>
        <AccountType/>
      </UserInfo>
      <UserInfo>
        <DisplayName>Alice Watton</DisplayName>
        <AccountId>813</AccountId>
        <AccountType/>
      </UserInfo>
      <UserInfo>
        <DisplayName>Emily Fenner</DisplayName>
        <AccountId>258</AccountId>
        <AccountType/>
      </UserInfo>
      <UserInfo>
        <DisplayName>Rachael Norman</DisplayName>
        <AccountId>23</AccountId>
        <AccountType/>
      </UserInfo>
      <UserInfo>
        <DisplayName>John Sutton</DisplayName>
        <AccountId>18</AccountId>
        <AccountType/>
      </UserInfo>
      <UserInfo>
        <DisplayName>Taiyibha Ahmed</DisplayName>
        <AccountId>26</AccountId>
        <AccountType/>
      </UserInfo>
      <UserInfo>
        <DisplayName>Kate Mackrell</DisplayName>
        <AccountId>25</AccountId>
        <AccountType/>
      </UserInfo>
      <UserInfo>
        <DisplayName>Fiona Williamson</DisplayName>
        <AccountId>496</AccountId>
        <AccountType/>
      </UserInfo>
      <UserInfo>
        <DisplayName>Kerry Mistry</DisplayName>
        <AccountId>16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BE3F24EE-32A9-4645-85D9-278BEC5CC1F6}"/>
</file>

<file path=customXml/itemProps2.xml><?xml version="1.0" encoding="utf-8"?>
<ds:datastoreItem xmlns:ds="http://schemas.openxmlformats.org/officeDocument/2006/customXml" ds:itemID="{89F8F7EA-1EEB-4984-BBF5-368F227E72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717D4F4-3026-4700-A24E-4D23A2618C40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1ae548b8-6ecc-488e-b43d-4f861c9b268d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dd5180b3-354b-48b2-8d14-cb227251490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278</Words>
  <Application>Microsoft Office PowerPoint</Application>
  <PresentationFormat>Widescreen</PresentationFormat>
  <Paragraphs>48</Paragraphs>
  <Slides>7</Slides>
  <Notes>4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Century Gothic</vt:lpstr>
      <vt:lpstr>Office Theme</vt:lpstr>
      <vt:lpstr>Anti-Bullying Week 2020 Primary Assembly PPT  </vt:lpstr>
      <vt:lpstr>PowerPoint Presentation</vt:lpstr>
      <vt:lpstr>Is this bullying?</vt:lpstr>
      <vt:lpstr>Types of bullying</vt:lpstr>
      <vt:lpstr>Definition of ‘united’</vt:lpstr>
      <vt:lpstr>Film slide</vt:lpstr>
      <vt:lpstr>Thank you  for watching - anti-bullyingalliance.org.uk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Fabien GOUBY</dc:creator>
  <cp:lastModifiedBy>Simone Tissot</cp:lastModifiedBy>
  <cp:revision>16</cp:revision>
  <dcterms:created xsi:type="dcterms:W3CDTF">2020-09-01T18:15:57Z</dcterms:created>
  <dcterms:modified xsi:type="dcterms:W3CDTF">2020-11-11T14:22:26Z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