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2" r:id="rId16"/>
    <p:sldId id="273" r:id="rId17"/>
    <p:sldId id="270" r:id="rId18"/>
    <p:sldId id="271"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D21BAAC-557F-4B43-917C-4CA16BBE2804}"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8352677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21BAAC-557F-4B43-917C-4CA16BBE2804}"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100142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21BAAC-557F-4B43-917C-4CA16BBE2804}"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20964921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D21BAAC-557F-4B43-917C-4CA16BBE2804}"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3340204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D21BAAC-557F-4B43-917C-4CA16BBE2804}" type="datetimeFigureOut">
              <a:rPr lang="en-GB" smtClean="0"/>
              <a:t>15/10/2021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4176606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D21BAAC-557F-4B43-917C-4CA16BBE2804}" type="datetimeFigureOut">
              <a:rPr lang="en-GB" smtClean="0"/>
              <a:t>15/10/2021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4148235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D21BAAC-557F-4B43-917C-4CA16BBE2804}" type="datetimeFigureOut">
              <a:rPr lang="en-GB" smtClean="0"/>
              <a:t>15/10/2021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16904483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21BAAC-557F-4B43-917C-4CA16BBE2804}"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565165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D21BAAC-557F-4B43-917C-4CA16BBE2804}"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11080915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21BAAC-557F-4B43-917C-4CA16BBE2804}"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2671891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D21BAAC-557F-4B43-917C-4CA16BBE2804}"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8B4D4BFF-906E-48C4-827E-42BF82F33BB4}"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841002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D21BAAC-557F-4B43-917C-4CA16BBE2804}"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24221786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D21BAAC-557F-4B43-917C-4CA16BBE2804}"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B4D4BFF-906E-48C4-827E-42BF82F33BB4}"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354441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DD21BAAC-557F-4B43-917C-4CA16BBE2804}" type="datetimeFigureOut">
              <a:rPr lang="en-GB" smtClean="0"/>
              <a:t>15/10/2021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7266954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21BAAC-557F-4B43-917C-4CA16BBE2804}"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42768429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21BAAC-557F-4B43-917C-4CA16BBE2804}" type="datetimeFigureOut">
              <a:rPr lang="en-GB" smtClean="0"/>
              <a:t>15/10/2021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8B4D4BFF-906E-48C4-827E-42BF82F33BB4}" type="slidenum">
              <a:rPr lang="en-GB" smtClean="0"/>
              <a:t>‹#›</a:t>
            </a:fld>
            <a:endParaRPr lang="en-GB"/>
          </a:p>
        </p:txBody>
      </p:sp>
    </p:spTree>
    <p:extLst>
      <p:ext uri="{BB962C8B-B14F-4D97-AF65-F5344CB8AC3E}">
        <p14:creationId xmlns:p14="http://schemas.microsoft.com/office/powerpoint/2010/main" val="27231926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DD21BAAC-557F-4B43-917C-4CA16BBE2804}" type="datetimeFigureOut">
              <a:rPr lang="en-GB" smtClean="0"/>
              <a:t>15/10/2021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8B4D4BFF-906E-48C4-827E-42BF82F33BB4}" type="slidenum">
              <a:rPr lang="en-GB" smtClean="0"/>
              <a:t>‹#›</a:t>
            </a:fld>
            <a:endParaRPr lang="en-GB"/>
          </a:p>
        </p:txBody>
      </p:sp>
    </p:spTree>
    <p:extLst>
      <p:ext uri="{BB962C8B-B14F-4D97-AF65-F5344CB8AC3E}">
        <p14:creationId xmlns:p14="http://schemas.microsoft.com/office/powerpoint/2010/main" val="1037948518"/>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F4002-F34A-48FA-AA5E-48EA9A945209}"/>
              </a:ext>
            </a:extLst>
          </p:cNvPr>
          <p:cNvSpPr>
            <a:spLocks noGrp="1"/>
          </p:cNvSpPr>
          <p:nvPr>
            <p:ph type="ctrTitle"/>
          </p:nvPr>
        </p:nvSpPr>
        <p:spPr/>
        <p:txBody>
          <a:bodyPr/>
          <a:lstStyle/>
          <a:p>
            <a:endParaRPr lang="en-GB" dirty="0"/>
          </a:p>
        </p:txBody>
      </p:sp>
      <p:sp>
        <p:nvSpPr>
          <p:cNvPr id="3" name="Subtitle 2">
            <a:extLst>
              <a:ext uri="{FF2B5EF4-FFF2-40B4-BE49-F238E27FC236}">
                <a16:creationId xmlns:a16="http://schemas.microsoft.com/office/drawing/2014/main" id="{B8A43C43-1D9E-458B-8A7F-F0CA1F4A2ABC}"/>
              </a:ext>
            </a:extLst>
          </p:cNvPr>
          <p:cNvSpPr>
            <a:spLocks noGrp="1"/>
          </p:cNvSpPr>
          <p:nvPr>
            <p:ph type="subTitle" idx="1"/>
          </p:nvPr>
        </p:nvSpPr>
        <p:spPr/>
        <p:txBody>
          <a:bodyPr>
            <a:noAutofit/>
          </a:bodyPr>
          <a:lstStyle/>
          <a:p>
            <a:r>
              <a:rPr lang="en-GB" sz="2100" dirty="0">
                <a:latin typeface="Comic Sans MS" panose="030F0702030302020204" pitchFamily="66" charset="0"/>
              </a:rPr>
              <a:t>LO: to understand beliefs and teachings. </a:t>
            </a:r>
          </a:p>
          <a:p>
            <a:r>
              <a:rPr lang="en-GB" sz="2100" dirty="0">
                <a:latin typeface="Comic Sans MS" panose="030F0702030302020204" pitchFamily="66" charset="0"/>
              </a:rPr>
              <a:t>	to understand practices and lifestyles</a:t>
            </a:r>
          </a:p>
          <a:p>
            <a:r>
              <a:rPr lang="en-GB" sz="2100" dirty="0">
                <a:latin typeface="Comic Sans MS" panose="030F0702030302020204" pitchFamily="66" charset="0"/>
              </a:rPr>
              <a:t>C: Christianity </a:t>
            </a:r>
          </a:p>
        </p:txBody>
      </p:sp>
    </p:spTree>
    <p:extLst>
      <p:ext uri="{BB962C8B-B14F-4D97-AF65-F5344CB8AC3E}">
        <p14:creationId xmlns:p14="http://schemas.microsoft.com/office/powerpoint/2010/main" val="26122668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B9128-88F2-485A-8C54-5E7AC156E8BE}"/>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5F91A53C-9254-4D51-ABFB-1823EEA4448D}"/>
              </a:ext>
            </a:extLst>
          </p:cNvPr>
          <p:cNvSpPr>
            <a:spLocks noGrp="1"/>
          </p:cNvSpPr>
          <p:nvPr>
            <p:ph idx="1"/>
          </p:nvPr>
        </p:nvSpPr>
        <p:spPr/>
        <p:txBody>
          <a:bodyPr>
            <a:normAutofit/>
          </a:bodyPr>
          <a:lstStyle/>
          <a:p>
            <a:pPr marL="0" indent="0" algn="ctr">
              <a:buNone/>
            </a:pPr>
            <a:r>
              <a:rPr lang="en-GB" sz="7200" dirty="0">
                <a:solidFill>
                  <a:srgbClr val="0070C0"/>
                </a:solidFill>
                <a:latin typeface="Showcard Gothic" panose="04020904020102020604" pitchFamily="82" charset="0"/>
              </a:rPr>
              <a:t>MESSIAH / SAVIOUR</a:t>
            </a:r>
          </a:p>
          <a:p>
            <a:endParaRPr lang="en-GB" sz="2100" dirty="0">
              <a:latin typeface="Comic Sans MS" panose="030F0702030302020204" pitchFamily="66" charset="0"/>
            </a:endParaRPr>
          </a:p>
          <a:p>
            <a:r>
              <a:rPr lang="en-GB" sz="2100" dirty="0">
                <a:latin typeface="Comic Sans MS" panose="030F0702030302020204" pitchFamily="66" charset="0"/>
              </a:rPr>
              <a:t>Do you know what these words mean?</a:t>
            </a:r>
          </a:p>
          <a:p>
            <a:r>
              <a:rPr lang="en-GB" sz="2100" dirty="0">
                <a:latin typeface="Comic Sans MS" panose="030F0702030302020204" pitchFamily="66" charset="0"/>
              </a:rPr>
              <a:t>What can you remember about these words from your Year 5 Christmas topic?</a:t>
            </a:r>
          </a:p>
        </p:txBody>
      </p:sp>
      <p:pic>
        <p:nvPicPr>
          <p:cNvPr id="3074" name="Picture 2" descr="Thinking brain clipart - ClipArt Best - ClipArt Best">
            <a:extLst>
              <a:ext uri="{FF2B5EF4-FFF2-40B4-BE49-F238E27FC236}">
                <a16:creationId xmlns:a16="http://schemas.microsoft.com/office/drawing/2014/main" id="{71DFEB9B-AE25-4C65-A737-3B1B8FABE8C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954705" y="4710620"/>
            <a:ext cx="2237295" cy="2147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34800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046408C-9B55-4B77-B246-195B2065BB51}"/>
              </a:ext>
            </a:extLst>
          </p:cNvPr>
          <p:cNvSpPr>
            <a:spLocks noGrp="1"/>
          </p:cNvSpPr>
          <p:nvPr>
            <p:ph idx="1"/>
          </p:nvPr>
        </p:nvSpPr>
        <p:spPr>
          <a:xfrm>
            <a:off x="5203596" y="463533"/>
            <a:ext cx="6853286" cy="5930935"/>
          </a:xfrm>
        </p:spPr>
        <p:txBody>
          <a:bodyPr>
            <a:noAutofit/>
          </a:bodyPr>
          <a:lstStyle/>
          <a:p>
            <a:r>
              <a:rPr lang="en-GB" sz="2100" dirty="0">
                <a:latin typeface="Comic Sans MS" panose="030F0702030302020204" pitchFamily="66" charset="0"/>
              </a:rPr>
              <a:t>The idea of a ‘messiah’ or ‘saviour’ is important in Jewish culture and was central to Jewish belief in the years the Jesus lived and taught. </a:t>
            </a:r>
          </a:p>
          <a:p>
            <a:r>
              <a:rPr lang="en-GB" sz="2100" dirty="0">
                <a:latin typeface="Comic Sans MS" panose="030F0702030302020204" pitchFamily="66" charset="0"/>
              </a:rPr>
              <a:t>The land of Israel had been attacked and invaded since its creation 1,000 years previously.</a:t>
            </a:r>
          </a:p>
          <a:p>
            <a:r>
              <a:rPr lang="en-GB" sz="2100" dirty="0">
                <a:latin typeface="Comic Sans MS" panose="030F0702030302020204" pitchFamily="66" charset="0"/>
              </a:rPr>
              <a:t>In 586 BCE, the Jewish people were taken into exile in Babylon. </a:t>
            </a:r>
          </a:p>
          <a:p>
            <a:r>
              <a:rPr lang="en-GB" sz="2100" dirty="0">
                <a:latin typeface="Comic Sans MS" panose="030F0702030302020204" pitchFamily="66" charset="0"/>
              </a:rPr>
              <a:t>Fifty years later, they were allowed to return, but from then on, their land was continually under occupation by one foreign power or another. </a:t>
            </a:r>
          </a:p>
          <a:p>
            <a:r>
              <a:rPr lang="en-GB" sz="2100" dirty="0">
                <a:latin typeface="Comic Sans MS" panose="030F0702030302020204" pitchFamily="66" charset="0"/>
              </a:rPr>
              <a:t>From 63 BCE, the Romans were the occupying power.</a:t>
            </a:r>
          </a:p>
          <a:p>
            <a:r>
              <a:rPr lang="en-GB" sz="2100" dirty="0">
                <a:latin typeface="Comic Sans MS" panose="030F0702030302020204" pitchFamily="66" charset="0"/>
              </a:rPr>
              <a:t>The Jewish people hoped for a saviour, a messiah, who would vanquish their enemies and restore them to their homeland to live in peace under their own laws. </a:t>
            </a:r>
          </a:p>
        </p:txBody>
      </p:sp>
      <p:pic>
        <p:nvPicPr>
          <p:cNvPr id="1026" name="Picture 2" descr="Map of Israel">
            <a:extLst>
              <a:ext uri="{FF2B5EF4-FFF2-40B4-BE49-F238E27FC236}">
                <a16:creationId xmlns:a16="http://schemas.microsoft.com/office/drawing/2014/main" id="{15445A99-DBC3-4B17-BD3C-16204D61D3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796" y="1557777"/>
            <a:ext cx="4982800" cy="37424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41002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61332-1A39-4873-AAAE-B053EC0C37D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924C584C-F553-41A7-B7D5-03B5057D528F}"/>
              </a:ext>
            </a:extLst>
          </p:cNvPr>
          <p:cNvSpPr>
            <a:spLocks noGrp="1"/>
          </p:cNvSpPr>
          <p:nvPr>
            <p:ph idx="1"/>
          </p:nvPr>
        </p:nvSpPr>
        <p:spPr/>
        <p:txBody>
          <a:bodyPr>
            <a:normAutofit/>
          </a:bodyPr>
          <a:lstStyle/>
          <a:p>
            <a:r>
              <a:rPr lang="en-GB" sz="2100" dirty="0">
                <a:latin typeface="Comic Sans MS" panose="030F0702030302020204" pitchFamily="66" charset="0"/>
              </a:rPr>
              <a:t>What did Jewish people hope for in a messiah or saviour? </a:t>
            </a:r>
          </a:p>
          <a:p>
            <a:r>
              <a:rPr lang="en-GB" sz="2100" dirty="0">
                <a:latin typeface="Comic Sans MS" panose="030F0702030302020204" pitchFamily="66" charset="0"/>
              </a:rPr>
              <a:t>What were Jesus’ followers starting to believe about him?</a:t>
            </a:r>
          </a:p>
          <a:p>
            <a:endParaRPr lang="en-GB" sz="2100" dirty="0">
              <a:latin typeface="Comic Sans MS" panose="030F0702030302020204" pitchFamily="66" charset="0"/>
            </a:endParaRPr>
          </a:p>
          <a:p>
            <a:r>
              <a:rPr lang="en-GB" sz="2100" dirty="0">
                <a:latin typeface="Comic Sans MS" panose="030F0702030302020204" pitchFamily="66" charset="0"/>
              </a:rPr>
              <a:t>Think back to your Year 5 Christmas topic. </a:t>
            </a:r>
          </a:p>
          <a:p>
            <a:endParaRPr lang="en-GB" sz="2100" dirty="0">
              <a:latin typeface="Comic Sans MS" panose="030F0702030302020204" pitchFamily="66" charset="0"/>
            </a:endParaRPr>
          </a:p>
        </p:txBody>
      </p:sp>
      <p:pic>
        <p:nvPicPr>
          <p:cNvPr id="5" name="Picture 2" descr="Thinking brain clipart - ClipArt Best - ClipArt Best">
            <a:extLst>
              <a:ext uri="{FF2B5EF4-FFF2-40B4-BE49-F238E27FC236}">
                <a16:creationId xmlns:a16="http://schemas.microsoft.com/office/drawing/2014/main" id="{50DAB3DF-349E-4812-9D73-13A4982225B2}"/>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23109" y="4104407"/>
            <a:ext cx="2868891" cy="27535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88549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7A928C6-9B06-4EEA-A95A-98D2AB057D04}"/>
              </a:ext>
            </a:extLst>
          </p:cNvPr>
          <p:cNvPicPr>
            <a:picLocks noChangeAspect="1"/>
          </p:cNvPicPr>
          <p:nvPr/>
        </p:nvPicPr>
        <p:blipFill rotWithShape="1">
          <a:blip r:embed="rId2"/>
          <a:srcRect l="11211" t="29417" r="9227" b="14501"/>
          <a:stretch/>
        </p:blipFill>
        <p:spPr>
          <a:xfrm>
            <a:off x="2394409" y="1505932"/>
            <a:ext cx="9700182" cy="3846136"/>
          </a:xfrm>
          <a:prstGeom prst="rect">
            <a:avLst/>
          </a:prstGeom>
        </p:spPr>
      </p:pic>
    </p:spTree>
    <p:extLst>
      <p:ext uri="{BB962C8B-B14F-4D97-AF65-F5344CB8AC3E}">
        <p14:creationId xmlns:p14="http://schemas.microsoft.com/office/powerpoint/2010/main" val="2595388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8CB5F46-914D-4075-BDE0-D29378F8F5E1}"/>
              </a:ext>
            </a:extLst>
          </p:cNvPr>
          <p:cNvSpPr>
            <a:spLocks noGrp="1"/>
          </p:cNvSpPr>
          <p:nvPr>
            <p:ph idx="1"/>
          </p:nvPr>
        </p:nvSpPr>
        <p:spPr>
          <a:xfrm>
            <a:off x="2551505" y="201105"/>
            <a:ext cx="9363976" cy="3777622"/>
          </a:xfrm>
        </p:spPr>
        <p:txBody>
          <a:bodyPr>
            <a:normAutofit/>
          </a:bodyPr>
          <a:lstStyle/>
          <a:p>
            <a:r>
              <a:rPr lang="en-GB" sz="2100" dirty="0">
                <a:latin typeface="Comic Sans MS" panose="030F0702030302020204" pitchFamily="66" charset="0"/>
              </a:rPr>
              <a:t>Expectations were high at the time of Jesus.</a:t>
            </a:r>
          </a:p>
          <a:p>
            <a:r>
              <a:rPr lang="en-GB" sz="2100" dirty="0">
                <a:latin typeface="Comic Sans MS" panose="030F0702030302020204" pitchFamily="66" charset="0"/>
              </a:rPr>
              <a:t>Different groups had different hopes and expectations, but the Messiah was widely expected to be a prophet who would re-establish the line of King David on the throne in Jerusalem, site of the Temple of God, drawing all nations to God. </a:t>
            </a:r>
          </a:p>
          <a:p>
            <a:r>
              <a:rPr lang="en-GB" sz="2100" dirty="0">
                <a:latin typeface="Comic Sans MS" panose="030F0702030302020204" pitchFamily="66" charset="0"/>
              </a:rPr>
              <a:t>As the extraordinary events of his life unfolded, Jesus’ followers started to think he could be the Messiah. </a:t>
            </a:r>
          </a:p>
        </p:txBody>
      </p:sp>
      <p:pic>
        <p:nvPicPr>
          <p:cNvPr id="6146" name="Picture 2" descr="The Divine Son of Man">
            <a:extLst>
              <a:ext uri="{FF2B5EF4-FFF2-40B4-BE49-F238E27FC236}">
                <a16:creationId xmlns:a16="http://schemas.microsoft.com/office/drawing/2014/main" id="{F8243ECD-70DC-4EF5-A698-0C16E8DFF4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7094" y="2781300"/>
            <a:ext cx="6115050" cy="4076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0589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A1259A-E105-4133-8363-6B6467CABAA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56D4FD6-CD17-4197-AEF6-EBA28D7D646C}"/>
              </a:ext>
            </a:extLst>
          </p:cNvPr>
          <p:cNvSpPr>
            <a:spLocks noGrp="1"/>
          </p:cNvSpPr>
          <p:nvPr>
            <p:ph idx="1"/>
          </p:nvPr>
        </p:nvSpPr>
        <p:spPr/>
        <p:txBody>
          <a:bodyPr>
            <a:normAutofit/>
          </a:bodyPr>
          <a:lstStyle/>
          <a:p>
            <a:r>
              <a:rPr lang="en-GB" sz="2400" dirty="0">
                <a:latin typeface="Comic Sans MS" panose="030F0702030302020204" pitchFamily="66" charset="0"/>
              </a:rPr>
              <a:t>Which two things would make you believe that someone was sent by God to save people? </a:t>
            </a:r>
          </a:p>
        </p:txBody>
      </p:sp>
      <p:pic>
        <p:nvPicPr>
          <p:cNvPr id="4" name="Picture 2" descr="Thinking Brain Clipart, HD Png Download , Transparent Png Image - PNGitem">
            <a:extLst>
              <a:ext uri="{FF2B5EF4-FFF2-40B4-BE49-F238E27FC236}">
                <a16:creationId xmlns:a16="http://schemas.microsoft.com/office/drawing/2014/main" id="{294E4E25-61E3-4002-A01B-0E81E5029D5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7835442" y="3534858"/>
            <a:ext cx="4356558" cy="33231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1300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5697BD-70B7-40BE-9CB5-F98021C704E9}"/>
              </a:ext>
            </a:extLst>
          </p:cNvPr>
          <p:cNvSpPr>
            <a:spLocks noGrp="1"/>
          </p:cNvSpPr>
          <p:nvPr>
            <p:ph type="title"/>
          </p:nvPr>
        </p:nvSpPr>
        <p:spPr/>
        <p:txBody>
          <a:bodyPr>
            <a:noAutofit/>
          </a:bodyPr>
          <a:lstStyle/>
          <a:p>
            <a:r>
              <a:rPr lang="en-GB" sz="3700" i="1" dirty="0">
                <a:latin typeface="Comic Sans MS" panose="030F0702030302020204" pitchFamily="66" charset="0"/>
              </a:rPr>
              <a:t>The Transfiguration </a:t>
            </a:r>
            <a:r>
              <a:rPr lang="en-GB" sz="3700" dirty="0">
                <a:latin typeface="Comic Sans MS" panose="030F0702030302020204" pitchFamily="66" charset="0"/>
              </a:rPr>
              <a:t>- Matthew 17:1-13</a:t>
            </a:r>
            <a:endParaRPr lang="en-GB" sz="3700" dirty="0"/>
          </a:p>
        </p:txBody>
      </p:sp>
      <p:sp>
        <p:nvSpPr>
          <p:cNvPr id="3" name="Content Placeholder 2">
            <a:extLst>
              <a:ext uri="{FF2B5EF4-FFF2-40B4-BE49-F238E27FC236}">
                <a16:creationId xmlns:a16="http://schemas.microsoft.com/office/drawing/2014/main" id="{1EE1D60A-4E2F-44A5-9762-03D7C19CA219}"/>
              </a:ext>
            </a:extLst>
          </p:cNvPr>
          <p:cNvSpPr>
            <a:spLocks noGrp="1"/>
          </p:cNvSpPr>
          <p:nvPr>
            <p:ph idx="1"/>
          </p:nvPr>
        </p:nvSpPr>
        <p:spPr>
          <a:xfrm>
            <a:off x="2066702" y="1461155"/>
            <a:ext cx="9964132" cy="5241303"/>
          </a:xfrm>
        </p:spPr>
        <p:txBody>
          <a:bodyPr>
            <a:noAutofit/>
          </a:bodyPr>
          <a:lstStyle/>
          <a:p>
            <a:r>
              <a:rPr lang="en-GB" dirty="0">
                <a:latin typeface="Comic Sans MS" panose="030F0702030302020204" pitchFamily="66" charset="0"/>
              </a:rPr>
              <a:t>After six days Jesus took with him Peter, James and John the brother of James, and led them up a high mountain by themselves. There he was transfigured before them. His face shone like the sun, and his clothes became as white as the light. Just then there appeared before them Moses and Elijah, talking with Jesus.</a:t>
            </a:r>
          </a:p>
          <a:p>
            <a:r>
              <a:rPr lang="en-GB" dirty="0">
                <a:latin typeface="Comic Sans MS" panose="030F0702030302020204" pitchFamily="66" charset="0"/>
              </a:rPr>
              <a:t>Peter said to Jesus, “Lord, it is good for us to be here. If you wish, I will put up three shelters—one for you, one for Moses and one for Elijah.” While he was still speaking, a bright cloud covered them, and a voice from the cloud said, “This is my Son, whom I love; with him I am well pleased. Listen to him!”</a:t>
            </a:r>
          </a:p>
          <a:p>
            <a:r>
              <a:rPr lang="en-GB" dirty="0">
                <a:latin typeface="Comic Sans MS" panose="030F0702030302020204" pitchFamily="66" charset="0"/>
              </a:rPr>
              <a:t>When the disciples heard this, they fell facedown to the ground, terrified. But Jesus came and touched them. “Get up,” he said. “Don’t be afraid.” When they looked up, they saw no one except Jesus.</a:t>
            </a:r>
          </a:p>
          <a:p>
            <a:r>
              <a:rPr lang="en-GB" dirty="0">
                <a:latin typeface="Comic Sans MS" panose="030F0702030302020204" pitchFamily="66" charset="0"/>
              </a:rPr>
              <a:t>As they were coming down the mountain, Jesus instructed them, “Don’t tell anyone what you have seen, until the Son of Man has been raised from the dead.” The disciples asked him, “Why then do the teachers of the law say that Elijah must come first?” Jesus replied, “To be sure, Elijah comes and will restore all things. But I tell you, Elijah has already come, and they did not recognize him, but have done to him everything they wished. In the same way the Son of Man is going to suffer at their hands.” Then the disciples understood that he was talking to them about John the Baptist.</a:t>
            </a:r>
          </a:p>
          <a:p>
            <a:endParaRPr lang="en-GB" dirty="0">
              <a:latin typeface="Comic Sans MS" panose="030F0702030302020204" pitchFamily="66" charset="0"/>
            </a:endParaRPr>
          </a:p>
        </p:txBody>
      </p:sp>
    </p:spTree>
    <p:extLst>
      <p:ext uri="{BB962C8B-B14F-4D97-AF65-F5344CB8AC3E}">
        <p14:creationId xmlns:p14="http://schemas.microsoft.com/office/powerpoint/2010/main" val="33536125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B3096-9B1C-436E-BB4B-FCE3813E163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A0761C7-E58C-4389-A3A5-10989FEAAEB8}"/>
              </a:ext>
            </a:extLst>
          </p:cNvPr>
          <p:cNvSpPr>
            <a:spLocks noGrp="1"/>
          </p:cNvSpPr>
          <p:nvPr>
            <p:ph idx="1"/>
          </p:nvPr>
        </p:nvSpPr>
        <p:spPr>
          <a:xfrm>
            <a:off x="2589212" y="2133600"/>
            <a:ext cx="4264075" cy="3777622"/>
          </a:xfrm>
        </p:spPr>
        <p:txBody>
          <a:bodyPr>
            <a:normAutofit/>
          </a:bodyPr>
          <a:lstStyle/>
          <a:p>
            <a:r>
              <a:rPr lang="en-GB" sz="2100" dirty="0">
                <a:latin typeface="Comic Sans MS" panose="030F0702030302020204" pitchFamily="66" charset="0"/>
              </a:rPr>
              <a:t>What happened in the text?</a:t>
            </a:r>
          </a:p>
          <a:p>
            <a:r>
              <a:rPr lang="en-GB" sz="2100" dirty="0">
                <a:latin typeface="Comic Sans MS" panose="030F0702030302020204" pitchFamily="66" charset="0"/>
              </a:rPr>
              <a:t>What might it mean?</a:t>
            </a:r>
          </a:p>
          <a:p>
            <a:r>
              <a:rPr lang="en-GB" sz="2100" dirty="0">
                <a:latin typeface="Comic Sans MS" panose="030F0702030302020204" pitchFamily="66" charset="0"/>
              </a:rPr>
              <a:t>What can you identify which seem to offer clues that Jesus is the Messiah? </a:t>
            </a:r>
          </a:p>
          <a:p>
            <a:r>
              <a:rPr lang="en-GB" sz="2100" dirty="0">
                <a:latin typeface="Comic Sans MS" panose="030F0702030302020204" pitchFamily="66" charset="0"/>
              </a:rPr>
              <a:t>What indications are there that Jesus is more than that – the Son of God? </a:t>
            </a:r>
          </a:p>
        </p:txBody>
      </p:sp>
      <p:pic>
        <p:nvPicPr>
          <p:cNvPr id="7170" name="Picture 2" descr="Feast of the Transfiguration « Western Prelacy">
            <a:extLst>
              <a:ext uri="{FF2B5EF4-FFF2-40B4-BE49-F238E27FC236}">
                <a16:creationId xmlns:a16="http://schemas.microsoft.com/office/drawing/2014/main" id="{5537A6C1-9C79-4539-98A3-E90D0D1678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6912" y="185737"/>
            <a:ext cx="4953000" cy="6486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48466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31BF4-5C0F-4759-A29B-C132B91D2CA7}"/>
              </a:ext>
            </a:extLst>
          </p:cNvPr>
          <p:cNvSpPr>
            <a:spLocks noGrp="1"/>
          </p:cNvSpPr>
          <p:nvPr>
            <p:ph type="title"/>
          </p:nvPr>
        </p:nvSpPr>
        <p:spPr/>
        <p:txBody>
          <a:bodyPr/>
          <a:lstStyle/>
          <a:p>
            <a:r>
              <a:rPr lang="en-GB" dirty="0">
                <a:latin typeface="Comic Sans MS" panose="030F0702030302020204" pitchFamily="66" charset="0"/>
              </a:rPr>
              <a:t>The Trinity: Father, Son and Holy Spirit</a:t>
            </a:r>
          </a:p>
        </p:txBody>
      </p:sp>
      <p:sp>
        <p:nvSpPr>
          <p:cNvPr id="3" name="Content Placeholder 2">
            <a:extLst>
              <a:ext uri="{FF2B5EF4-FFF2-40B4-BE49-F238E27FC236}">
                <a16:creationId xmlns:a16="http://schemas.microsoft.com/office/drawing/2014/main" id="{36009D40-4577-4105-8913-4B6723574DEB}"/>
              </a:ext>
            </a:extLst>
          </p:cNvPr>
          <p:cNvSpPr>
            <a:spLocks noGrp="1"/>
          </p:cNvSpPr>
          <p:nvPr>
            <p:ph idx="1"/>
          </p:nvPr>
        </p:nvSpPr>
        <p:spPr>
          <a:xfrm>
            <a:off x="2447810" y="2077039"/>
            <a:ext cx="8915400" cy="3777622"/>
          </a:xfrm>
        </p:spPr>
        <p:txBody>
          <a:bodyPr>
            <a:noAutofit/>
          </a:bodyPr>
          <a:lstStyle/>
          <a:p>
            <a:r>
              <a:rPr lang="en-GB" sz="2100" dirty="0">
                <a:latin typeface="Comic Sans MS" panose="030F0702030302020204" pitchFamily="66" charset="0"/>
              </a:rPr>
              <a:t>Can you find links to the Trinity in the Transfiguration passage?</a:t>
            </a:r>
          </a:p>
          <a:p>
            <a:endParaRPr lang="en-GB" sz="2100" dirty="0">
              <a:latin typeface="Comic Sans MS" panose="030F0702030302020204" pitchFamily="66" charset="0"/>
            </a:endParaRPr>
          </a:p>
          <a:p>
            <a:r>
              <a:rPr lang="en-GB" sz="2100" b="1" dirty="0">
                <a:latin typeface="Comic Sans MS" panose="030F0702030302020204" pitchFamily="66" charset="0"/>
              </a:rPr>
              <a:t>The Son:</a:t>
            </a:r>
            <a:r>
              <a:rPr lang="en-GB" sz="2100" dirty="0">
                <a:latin typeface="Comic Sans MS" panose="030F0702030302020204" pitchFamily="66" charset="0"/>
              </a:rPr>
              <a:t> in the person of Jesus</a:t>
            </a:r>
          </a:p>
          <a:p>
            <a:r>
              <a:rPr lang="en-GB" sz="2100" b="1" dirty="0">
                <a:latin typeface="Comic Sans MS" panose="030F0702030302020204" pitchFamily="66" charset="0"/>
              </a:rPr>
              <a:t>The Spirit: </a:t>
            </a:r>
            <a:r>
              <a:rPr lang="en-GB" sz="2100" dirty="0">
                <a:latin typeface="Comic Sans MS" panose="030F0702030302020204" pitchFamily="66" charset="0"/>
              </a:rPr>
              <a:t>in the bright, overshadowing cloud</a:t>
            </a:r>
          </a:p>
          <a:p>
            <a:r>
              <a:rPr lang="en-GB" sz="2100" b="1" dirty="0">
                <a:latin typeface="Comic Sans MS" panose="030F0702030302020204" pitchFamily="66" charset="0"/>
              </a:rPr>
              <a:t>The Father: </a:t>
            </a:r>
            <a:r>
              <a:rPr lang="en-GB" sz="2100" dirty="0">
                <a:latin typeface="Comic Sans MS" panose="030F0702030302020204" pitchFamily="66" charset="0"/>
              </a:rPr>
              <a:t>in the voice from the cloud</a:t>
            </a:r>
          </a:p>
          <a:p>
            <a:endParaRPr lang="en-GB" sz="2100" dirty="0">
              <a:latin typeface="Comic Sans MS" panose="030F0702030302020204" pitchFamily="66" charset="0"/>
            </a:endParaRPr>
          </a:p>
          <a:p>
            <a:r>
              <a:rPr lang="en-GB" sz="2100" b="1" dirty="0">
                <a:latin typeface="Comic Sans MS" panose="030F0702030302020204" pitchFamily="66" charset="0"/>
              </a:rPr>
              <a:t>God the Father </a:t>
            </a:r>
            <a:r>
              <a:rPr lang="en-GB" sz="2100" dirty="0">
                <a:latin typeface="Comic Sans MS" panose="030F0702030302020204" pitchFamily="66" charset="0"/>
              </a:rPr>
              <a:t>spoke from heaven</a:t>
            </a:r>
          </a:p>
          <a:p>
            <a:r>
              <a:rPr lang="en-GB" sz="2100" b="1" dirty="0">
                <a:latin typeface="Comic Sans MS" panose="030F0702030302020204" pitchFamily="66" charset="0"/>
              </a:rPr>
              <a:t>God the Son </a:t>
            </a:r>
            <a:r>
              <a:rPr lang="en-GB" sz="2100" dirty="0">
                <a:latin typeface="Comic Sans MS" panose="030F0702030302020204" pitchFamily="66" charset="0"/>
              </a:rPr>
              <a:t>was the one being transfigured</a:t>
            </a:r>
          </a:p>
          <a:p>
            <a:r>
              <a:rPr lang="en-GB" sz="2100" b="1" dirty="0">
                <a:latin typeface="Comic Sans MS" panose="030F0702030302020204" pitchFamily="66" charset="0"/>
              </a:rPr>
              <a:t>God the Holy Spirit </a:t>
            </a:r>
            <a:r>
              <a:rPr lang="en-GB" sz="2100" dirty="0">
                <a:latin typeface="Comic Sans MS" panose="030F0702030302020204" pitchFamily="66" charset="0"/>
              </a:rPr>
              <a:t>was present in the form of a cloud</a:t>
            </a:r>
          </a:p>
        </p:txBody>
      </p:sp>
      <p:pic>
        <p:nvPicPr>
          <p:cNvPr id="8194" name="Picture 2" descr="What is the Trinity? It is one God in three persons: Father, Son, Holy  Spirit">
            <a:extLst>
              <a:ext uri="{FF2B5EF4-FFF2-40B4-BE49-F238E27FC236}">
                <a16:creationId xmlns:a16="http://schemas.microsoft.com/office/drawing/2014/main" id="{AE993AC7-95D5-4675-9835-8E0AEEFBF57D}"/>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905956" y="2601599"/>
            <a:ext cx="3318235" cy="3147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701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515D496-8D69-4AA8-8F66-6F6590CF07A5}"/>
              </a:ext>
            </a:extLst>
          </p:cNvPr>
          <p:cNvSpPr>
            <a:spLocks noGrp="1"/>
          </p:cNvSpPr>
          <p:nvPr>
            <p:ph idx="1"/>
          </p:nvPr>
        </p:nvSpPr>
        <p:spPr>
          <a:xfrm>
            <a:off x="2589212" y="4134399"/>
            <a:ext cx="8915400" cy="2630897"/>
          </a:xfrm>
        </p:spPr>
        <p:txBody>
          <a:bodyPr>
            <a:normAutofit/>
          </a:bodyPr>
          <a:lstStyle/>
          <a:p>
            <a:r>
              <a:rPr lang="en-GB" sz="2100" dirty="0">
                <a:latin typeface="Comic Sans MS" panose="030F0702030302020204" pitchFamily="66" charset="0"/>
              </a:rPr>
              <a:t>This is an event in Jesus’ life in which his followers received clues to his true nature.</a:t>
            </a:r>
          </a:p>
          <a:p>
            <a:r>
              <a:rPr lang="en-GB" sz="2100" dirty="0">
                <a:latin typeface="Comic Sans MS" panose="030F0702030302020204" pitchFamily="66" charset="0"/>
              </a:rPr>
              <a:t>They walk together on a hill top (a ‘mountain’) when a series of amazing things happen.</a:t>
            </a:r>
          </a:p>
          <a:p>
            <a:r>
              <a:rPr lang="en-GB" sz="2100" dirty="0">
                <a:latin typeface="Comic Sans MS" panose="030F0702030302020204" pitchFamily="66" charset="0"/>
              </a:rPr>
              <a:t>Jesus shines white, he is seen accompanied by Moses and Elijah, two major prophets of Judaism, and a voice from the heavens describes him as ‘my son.’ </a:t>
            </a:r>
          </a:p>
          <a:p>
            <a:endParaRPr lang="en-GB" sz="2100" dirty="0">
              <a:latin typeface="Comic Sans MS" panose="030F0702030302020204" pitchFamily="66" charset="0"/>
            </a:endParaRPr>
          </a:p>
        </p:txBody>
      </p:sp>
      <p:pic>
        <p:nvPicPr>
          <p:cNvPr id="9218" name="Picture 2" descr="How Was the Transfiguration of Jesus and the Three Nephites a Temple-Like  Experience? | Book of Mormon Central">
            <a:extLst>
              <a:ext uri="{FF2B5EF4-FFF2-40B4-BE49-F238E27FC236}">
                <a16:creationId xmlns:a16="http://schemas.microsoft.com/office/drawing/2014/main" id="{E0AB533A-A0A3-432E-A84A-581338D788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9129" y="92704"/>
            <a:ext cx="6115565" cy="3883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32213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9247F6-DFA3-43DB-9DEC-BF2DD95362E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C3646D8-646B-43E4-B4E3-3920E0C4CBF5}"/>
              </a:ext>
            </a:extLst>
          </p:cNvPr>
          <p:cNvSpPr>
            <a:spLocks noGrp="1"/>
          </p:cNvSpPr>
          <p:nvPr>
            <p:ph idx="1"/>
          </p:nvPr>
        </p:nvSpPr>
        <p:spPr>
          <a:xfrm>
            <a:off x="2589212" y="4103802"/>
            <a:ext cx="8915400" cy="2645790"/>
          </a:xfrm>
        </p:spPr>
        <p:txBody>
          <a:bodyPr>
            <a:normAutofit/>
          </a:bodyPr>
          <a:lstStyle/>
          <a:p>
            <a:r>
              <a:rPr lang="en-GB" sz="2100" dirty="0">
                <a:latin typeface="Comic Sans MS" panose="030F0702030302020204" pitchFamily="66" charset="0"/>
              </a:rPr>
              <a:t>This event gives us an insight into a moment when Jesus’ followers realised he was special, connected to the old prophecies, and a link between God and humanity. </a:t>
            </a:r>
          </a:p>
          <a:p>
            <a:r>
              <a:rPr lang="en-GB" sz="2100" dirty="0">
                <a:latin typeface="Comic Sans MS" panose="030F0702030302020204" pitchFamily="66" charset="0"/>
              </a:rPr>
              <a:t>The text indicates where Christian beliefs about Jesus as God incarnate and the Messiah come from.</a:t>
            </a:r>
          </a:p>
          <a:p>
            <a:r>
              <a:rPr lang="en-GB" sz="2100" dirty="0">
                <a:latin typeface="Comic Sans MS" panose="030F0702030302020204" pitchFamily="66" charset="0"/>
              </a:rPr>
              <a:t>There are clues throughout the Bible, and Christians believe they have come to fruition in Jesus.</a:t>
            </a:r>
          </a:p>
        </p:txBody>
      </p:sp>
      <p:pic>
        <p:nvPicPr>
          <p:cNvPr id="10242" name="Picture 2" descr="What Makes the Transfiguration Central to the Faith - Ascension Press Media">
            <a:extLst>
              <a:ext uri="{FF2B5EF4-FFF2-40B4-BE49-F238E27FC236}">
                <a16:creationId xmlns:a16="http://schemas.microsoft.com/office/drawing/2014/main" id="{6D744627-D196-4BFE-85A8-66CBFC5F01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4495" y="108408"/>
            <a:ext cx="7464834" cy="39219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092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D5EB72-5F72-4953-BC8D-56EB466932BE}"/>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3F9E8823-8754-4F6C-B067-BD09FA262055}"/>
              </a:ext>
            </a:extLst>
          </p:cNvPr>
          <p:cNvSpPr>
            <a:spLocks noGrp="1"/>
          </p:cNvSpPr>
          <p:nvPr>
            <p:ph idx="1"/>
          </p:nvPr>
        </p:nvSpPr>
        <p:spPr>
          <a:xfrm>
            <a:off x="2592925" y="4572000"/>
            <a:ext cx="8915400" cy="2287571"/>
          </a:xfrm>
        </p:spPr>
        <p:txBody>
          <a:bodyPr>
            <a:normAutofit/>
          </a:bodyPr>
          <a:lstStyle/>
          <a:p>
            <a:r>
              <a:rPr lang="en-GB" sz="2100" dirty="0">
                <a:latin typeface="Comic Sans MS" panose="030F0702030302020204" pitchFamily="66" charset="0"/>
              </a:rPr>
              <a:t>Although he has fulfilled the old prophecies, there are new twists to the story.</a:t>
            </a:r>
          </a:p>
          <a:p>
            <a:r>
              <a:rPr lang="en-GB" sz="2100" dirty="0">
                <a:latin typeface="Comic Sans MS" panose="030F0702030302020204" pitchFamily="66" charset="0"/>
              </a:rPr>
              <a:t>The longed-for Messiah is not a warrior, but the son of a humble carpenter, who teaches his followers to love their enemies and offers to save not just the Jewish people, but the whole human race. </a:t>
            </a:r>
          </a:p>
        </p:txBody>
      </p:sp>
      <p:pic>
        <p:nvPicPr>
          <p:cNvPr id="11266" name="Picture 2" descr="The Teaching of Jesus Christ - The Christian Left Blog">
            <a:extLst>
              <a:ext uri="{FF2B5EF4-FFF2-40B4-BE49-F238E27FC236}">
                <a16:creationId xmlns:a16="http://schemas.microsoft.com/office/drawing/2014/main" id="{5AFDC196-62DD-43BD-833B-F751E24421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32307" y="59531"/>
            <a:ext cx="4832922" cy="4452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1535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68315F9-F83F-4120-BFFB-64A95DACD4A6}"/>
              </a:ext>
            </a:extLst>
          </p:cNvPr>
          <p:cNvSpPr>
            <a:spLocks noGrp="1"/>
          </p:cNvSpPr>
          <p:nvPr>
            <p:ph type="title"/>
          </p:nvPr>
        </p:nvSpPr>
        <p:spPr>
          <a:xfrm>
            <a:off x="1668543" y="230400"/>
            <a:ext cx="10256363" cy="1280890"/>
          </a:xfrm>
        </p:spPr>
        <p:txBody>
          <a:bodyPr>
            <a:noAutofit/>
          </a:bodyPr>
          <a:lstStyle/>
          <a:p>
            <a:pPr algn="ctr"/>
            <a:r>
              <a:rPr lang="en-GB" sz="2800" dirty="0">
                <a:latin typeface="Comic Sans MS" panose="030F0702030302020204" pitchFamily="66" charset="0"/>
              </a:rPr>
              <a:t>Can you see: shining white, Moses and Elijah, the mountain? </a:t>
            </a:r>
            <a:br>
              <a:rPr lang="en-GB" sz="2800" dirty="0">
                <a:latin typeface="Comic Sans MS" panose="030F0702030302020204" pitchFamily="66" charset="0"/>
              </a:rPr>
            </a:br>
            <a:r>
              <a:rPr lang="en-GB" sz="2800" dirty="0">
                <a:latin typeface="Comic Sans MS" panose="030F0702030302020204" pitchFamily="66" charset="0"/>
              </a:rPr>
              <a:t>What do you think each of these might mean?</a:t>
            </a:r>
          </a:p>
        </p:txBody>
      </p:sp>
      <p:sp>
        <p:nvSpPr>
          <p:cNvPr id="5" name="Text Placeholder 4">
            <a:extLst>
              <a:ext uri="{FF2B5EF4-FFF2-40B4-BE49-F238E27FC236}">
                <a16:creationId xmlns:a16="http://schemas.microsoft.com/office/drawing/2014/main" id="{BE2D2A69-0F41-4D95-9C59-11D2530234FB}"/>
              </a:ext>
            </a:extLst>
          </p:cNvPr>
          <p:cNvSpPr>
            <a:spLocks noGrp="1"/>
          </p:cNvSpPr>
          <p:nvPr>
            <p:ph type="body" idx="1"/>
          </p:nvPr>
        </p:nvSpPr>
        <p:spPr>
          <a:xfrm>
            <a:off x="2699320" y="1161831"/>
            <a:ext cx="3396679" cy="576262"/>
          </a:xfrm>
        </p:spPr>
        <p:txBody>
          <a:bodyPr/>
          <a:lstStyle/>
          <a:p>
            <a:pPr algn="ctr"/>
            <a:r>
              <a:rPr lang="en-GB" dirty="0">
                <a:latin typeface="Comic Sans MS" panose="030F0702030302020204" pitchFamily="66" charset="0"/>
              </a:rPr>
              <a:t>Raphael</a:t>
            </a:r>
          </a:p>
        </p:txBody>
      </p:sp>
      <p:sp>
        <p:nvSpPr>
          <p:cNvPr id="7" name="Text Placeholder 6">
            <a:extLst>
              <a:ext uri="{FF2B5EF4-FFF2-40B4-BE49-F238E27FC236}">
                <a16:creationId xmlns:a16="http://schemas.microsoft.com/office/drawing/2014/main" id="{BC2524C1-5668-45F0-A5A2-3EFE8BECCBE5}"/>
              </a:ext>
            </a:extLst>
          </p:cNvPr>
          <p:cNvSpPr>
            <a:spLocks noGrp="1"/>
          </p:cNvSpPr>
          <p:nvPr>
            <p:ph type="body" sz="quarter" idx="3"/>
          </p:nvPr>
        </p:nvSpPr>
        <p:spPr>
          <a:xfrm>
            <a:off x="6533320" y="1161831"/>
            <a:ext cx="5391585" cy="576262"/>
          </a:xfrm>
        </p:spPr>
        <p:txBody>
          <a:bodyPr/>
          <a:lstStyle/>
          <a:p>
            <a:pPr algn="ctr"/>
            <a:r>
              <a:rPr lang="en-GB" dirty="0">
                <a:latin typeface="Comic Sans MS" panose="030F0702030302020204" pitchFamily="66" charset="0"/>
              </a:rPr>
              <a:t>Bellini </a:t>
            </a:r>
          </a:p>
        </p:txBody>
      </p:sp>
      <p:pic>
        <p:nvPicPr>
          <p:cNvPr id="12290" name="Picture 2" descr="Raphael: The Transfiguration of Christ">
            <a:extLst>
              <a:ext uri="{FF2B5EF4-FFF2-40B4-BE49-F238E27FC236}">
                <a16:creationId xmlns:a16="http://schemas.microsoft.com/office/drawing/2014/main" id="{379ACF0E-CA7C-435E-8CB9-64787B0D66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99320" y="1738093"/>
            <a:ext cx="3396679" cy="511990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Giovanni Bellini: The Transfiguration">
            <a:extLst>
              <a:ext uri="{FF2B5EF4-FFF2-40B4-BE49-F238E27FC236}">
                <a16:creationId xmlns:a16="http://schemas.microsoft.com/office/drawing/2014/main" id="{C26F766C-BD2F-47DF-AF17-75661E21DAC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3320" y="1738093"/>
            <a:ext cx="5391586" cy="4186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5093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Raphael: The Transfiguration of Christ">
            <a:extLst>
              <a:ext uri="{FF2B5EF4-FFF2-40B4-BE49-F238E27FC236}">
                <a16:creationId xmlns:a16="http://schemas.microsoft.com/office/drawing/2014/main" id="{E51AD0E3-95C6-4EAD-B92D-0316B70D38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1054" y="-88"/>
            <a:ext cx="4549892" cy="6858176"/>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4">
            <a:extLst>
              <a:ext uri="{FF2B5EF4-FFF2-40B4-BE49-F238E27FC236}">
                <a16:creationId xmlns:a16="http://schemas.microsoft.com/office/drawing/2014/main" id="{AEB33FAD-27DA-4E2F-9746-AB21AD426A59}"/>
              </a:ext>
            </a:extLst>
          </p:cNvPr>
          <p:cNvSpPr txBox="1">
            <a:spLocks/>
          </p:cNvSpPr>
          <p:nvPr/>
        </p:nvSpPr>
        <p:spPr>
          <a:xfrm>
            <a:off x="8370946" y="3140869"/>
            <a:ext cx="3396679"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sz="3600" dirty="0">
                <a:latin typeface="Comic Sans MS" panose="030F0702030302020204" pitchFamily="66" charset="0"/>
              </a:rPr>
              <a:t>Raphael</a:t>
            </a:r>
          </a:p>
        </p:txBody>
      </p:sp>
    </p:spTree>
    <p:extLst>
      <p:ext uri="{BB962C8B-B14F-4D97-AF65-F5344CB8AC3E}">
        <p14:creationId xmlns:p14="http://schemas.microsoft.com/office/powerpoint/2010/main" val="35300365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Giovanni Bellini: The Transfiguration">
            <a:extLst>
              <a:ext uri="{FF2B5EF4-FFF2-40B4-BE49-F238E27FC236}">
                <a16:creationId xmlns:a16="http://schemas.microsoft.com/office/drawing/2014/main" id="{F2A27CEE-23A4-4113-A786-7B193C7BFA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0368" y="0"/>
            <a:ext cx="8831264"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6">
            <a:extLst>
              <a:ext uri="{FF2B5EF4-FFF2-40B4-BE49-F238E27FC236}">
                <a16:creationId xmlns:a16="http://schemas.microsoft.com/office/drawing/2014/main" id="{69EE97B3-84BC-4B81-B921-A955863EF30D}"/>
              </a:ext>
            </a:extLst>
          </p:cNvPr>
          <p:cNvSpPr txBox="1">
            <a:spLocks/>
          </p:cNvSpPr>
          <p:nvPr/>
        </p:nvSpPr>
        <p:spPr>
          <a:xfrm>
            <a:off x="10511632" y="3140869"/>
            <a:ext cx="1680368" cy="576262"/>
          </a:xfrm>
          <a:prstGeom prst="rect">
            <a:avLst/>
          </a:prstGeom>
        </p:spPr>
        <p:txBody>
          <a:bodyPr/>
          <a:lst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sz="3600" dirty="0">
                <a:latin typeface="Comic Sans MS" panose="030F0702030302020204" pitchFamily="66" charset="0"/>
              </a:rPr>
              <a:t>Bellini </a:t>
            </a:r>
          </a:p>
        </p:txBody>
      </p:sp>
    </p:spTree>
    <p:extLst>
      <p:ext uri="{BB962C8B-B14F-4D97-AF65-F5344CB8AC3E}">
        <p14:creationId xmlns:p14="http://schemas.microsoft.com/office/powerpoint/2010/main" val="31743237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CA9EC46-A43B-4901-88DB-BF922EA21325}"/>
              </a:ext>
            </a:extLst>
          </p:cNvPr>
          <p:cNvSpPr>
            <a:spLocks noGrp="1"/>
          </p:cNvSpPr>
          <p:nvPr>
            <p:ph type="title"/>
          </p:nvPr>
        </p:nvSpPr>
        <p:spPr>
          <a:xfrm>
            <a:off x="2589212" y="101023"/>
            <a:ext cx="8911687" cy="1280890"/>
          </a:xfrm>
        </p:spPr>
        <p:txBody>
          <a:bodyPr>
            <a:normAutofit/>
          </a:bodyPr>
          <a:lstStyle/>
          <a:p>
            <a:r>
              <a:rPr lang="en-GB" sz="5400" dirty="0">
                <a:latin typeface="Comic Sans MS" panose="030F0702030302020204" pitchFamily="66" charset="0"/>
              </a:rPr>
              <a:t>Activity </a:t>
            </a:r>
          </a:p>
        </p:txBody>
      </p:sp>
      <p:graphicFrame>
        <p:nvGraphicFramePr>
          <p:cNvPr id="11" name="Content Placeholder 10">
            <a:extLst>
              <a:ext uri="{FF2B5EF4-FFF2-40B4-BE49-F238E27FC236}">
                <a16:creationId xmlns:a16="http://schemas.microsoft.com/office/drawing/2014/main" id="{8D16A178-FB58-4C05-ACD4-7C6C93BDEC52}"/>
              </a:ext>
            </a:extLst>
          </p:cNvPr>
          <p:cNvGraphicFramePr>
            <a:graphicFrameLocks noGrp="1"/>
          </p:cNvGraphicFramePr>
          <p:nvPr>
            <p:ph idx="1"/>
            <p:extLst>
              <p:ext uri="{D42A27DB-BD31-4B8C-83A1-F6EECF244321}">
                <p14:modId xmlns:p14="http://schemas.microsoft.com/office/powerpoint/2010/main" val="4113305198"/>
              </p:ext>
            </p:extLst>
          </p:nvPr>
        </p:nvGraphicFramePr>
        <p:xfrm>
          <a:off x="2589212" y="1163897"/>
          <a:ext cx="9354549" cy="5593080"/>
        </p:xfrm>
        <a:graphic>
          <a:graphicData uri="http://schemas.openxmlformats.org/drawingml/2006/table">
            <a:tbl>
              <a:tblPr firstRow="1" bandRow="1">
                <a:tableStyleId>{0505E3EF-67EA-436B-97B2-0124C06EBD24}</a:tableStyleId>
              </a:tblPr>
              <a:tblGrid>
                <a:gridCol w="3118183">
                  <a:extLst>
                    <a:ext uri="{9D8B030D-6E8A-4147-A177-3AD203B41FA5}">
                      <a16:colId xmlns:a16="http://schemas.microsoft.com/office/drawing/2014/main" val="472921679"/>
                    </a:ext>
                  </a:extLst>
                </a:gridCol>
                <a:gridCol w="3118183">
                  <a:extLst>
                    <a:ext uri="{9D8B030D-6E8A-4147-A177-3AD203B41FA5}">
                      <a16:colId xmlns:a16="http://schemas.microsoft.com/office/drawing/2014/main" val="511135636"/>
                    </a:ext>
                  </a:extLst>
                </a:gridCol>
                <a:gridCol w="3118183">
                  <a:extLst>
                    <a:ext uri="{9D8B030D-6E8A-4147-A177-3AD203B41FA5}">
                      <a16:colId xmlns:a16="http://schemas.microsoft.com/office/drawing/2014/main" val="1019366605"/>
                    </a:ext>
                  </a:extLst>
                </a:gridCol>
              </a:tblGrid>
              <a:tr h="5251728">
                <a:tc>
                  <a:txBody>
                    <a:bodyPr/>
                    <a:lstStyle/>
                    <a:p>
                      <a:r>
                        <a:rPr lang="en-GB" sz="1900" dirty="0">
                          <a:latin typeface="Comic Sans MS" panose="030F0702030302020204" pitchFamily="66" charset="0"/>
                        </a:rPr>
                        <a:t>Paddling: </a:t>
                      </a:r>
                      <a:r>
                        <a:rPr lang="en-GB" sz="1900" b="0" dirty="0">
                          <a:latin typeface="Comic Sans MS" panose="030F0702030302020204" pitchFamily="66" charset="0"/>
                        </a:rPr>
                        <a:t>with an adult </a:t>
                      </a:r>
                    </a:p>
                    <a:p>
                      <a:endParaRPr lang="en-GB" sz="1900" b="0" dirty="0">
                        <a:latin typeface="Comic Sans MS" panose="030F0702030302020204" pitchFamily="66" charset="0"/>
                      </a:endParaRPr>
                    </a:p>
                    <a:p>
                      <a:r>
                        <a:rPr lang="en-GB" sz="1900" b="0" dirty="0">
                          <a:latin typeface="Comic Sans MS" panose="030F0702030302020204" pitchFamily="66" charset="0"/>
                        </a:rPr>
                        <a:t>Choose either Raphael or Bellini’s image and stick it in your book.</a:t>
                      </a:r>
                    </a:p>
                    <a:p>
                      <a:endParaRPr lang="en-GB" sz="1900" b="0" dirty="0">
                        <a:latin typeface="Comic Sans MS" panose="030F0702030302020204" pitchFamily="66" charset="0"/>
                      </a:endParaRPr>
                    </a:p>
                    <a:p>
                      <a:r>
                        <a:rPr lang="en-GB" sz="1900" b="0" dirty="0">
                          <a:latin typeface="Comic Sans MS" panose="030F0702030302020204" pitchFamily="66" charset="0"/>
                        </a:rPr>
                        <a:t>Write the description to be put under the art when it is displayed in a gallery.</a:t>
                      </a:r>
                    </a:p>
                    <a:p>
                      <a:endParaRPr lang="en-GB" sz="1900" b="0" dirty="0">
                        <a:latin typeface="Comic Sans MS" panose="030F0702030302020204" pitchFamily="66" charset="0"/>
                      </a:endParaRPr>
                    </a:p>
                    <a:p>
                      <a:r>
                        <a:rPr lang="en-GB" sz="1900" b="0" dirty="0">
                          <a:latin typeface="Comic Sans MS" panose="030F0702030302020204" pitchFamily="66" charset="0"/>
                        </a:rPr>
                        <a:t>Try to include the connections to the text, the meaning of this story for Christians and the clues this text gives that Jesus is more than the expected Messiah, and actually the Son of God. </a:t>
                      </a:r>
                    </a:p>
                  </a:txBody>
                  <a:tcPr/>
                </a:tc>
                <a:tc>
                  <a:txBody>
                    <a:bodyPr/>
                    <a:lstStyle/>
                    <a:p>
                      <a:r>
                        <a:rPr lang="en-GB" sz="1900" dirty="0">
                          <a:latin typeface="Comic Sans MS" panose="030F0702030302020204" pitchFamily="66" charset="0"/>
                        </a:rPr>
                        <a:t>Snorkelling: </a:t>
                      </a:r>
                      <a:r>
                        <a:rPr lang="en-GB" sz="1900" b="0" dirty="0">
                          <a:latin typeface="Comic Sans MS" panose="030F0702030302020204" pitchFamily="66" charset="0"/>
                        </a:rPr>
                        <a:t>in pairs</a:t>
                      </a:r>
                    </a:p>
                    <a:p>
                      <a:endParaRPr lang="en-GB" sz="1900" b="0" dirty="0">
                        <a:latin typeface="Comic Sans MS" panose="030F0702030302020204" pitchFamily="66" charset="0"/>
                      </a:endParaRPr>
                    </a:p>
                    <a:p>
                      <a:r>
                        <a:rPr lang="en-GB" sz="1900" b="0" dirty="0">
                          <a:latin typeface="Comic Sans MS" panose="030F0702030302020204" pitchFamily="66" charset="0"/>
                        </a:rPr>
                        <a:t>Stick both Raphael and Bellini’s image in your book.</a:t>
                      </a:r>
                    </a:p>
                    <a:p>
                      <a:endParaRPr lang="en-GB" sz="1900" b="0" dirty="0">
                        <a:latin typeface="Comic Sans MS" panose="030F0702030302020204" pitchFamily="66" charset="0"/>
                      </a:endParaRPr>
                    </a:p>
                    <a:p>
                      <a:r>
                        <a:rPr lang="en-GB" sz="1900" b="0" dirty="0">
                          <a:latin typeface="Comic Sans MS" panose="030F0702030302020204" pitchFamily="66" charset="0"/>
                        </a:rPr>
                        <a:t>For each image: write the description to be put under the art when it is displayed in a gallery. </a:t>
                      </a:r>
                    </a:p>
                    <a:p>
                      <a:endParaRPr lang="en-GB" sz="1900" b="0" dirty="0">
                        <a:latin typeface="Comic Sans MS" panose="030F0702030302020204" pitchFamily="66" charset="0"/>
                      </a:endParaRPr>
                    </a:p>
                    <a:p>
                      <a:r>
                        <a:rPr lang="en-GB" sz="1900" b="0" dirty="0">
                          <a:latin typeface="Comic Sans MS" panose="030F0702030302020204" pitchFamily="66" charset="0"/>
                        </a:rPr>
                        <a:t>Try to include the connections to the text, the meaning of this story for Christians and clues this text gives that Jesus is more than the expected Messiah, and actually the Son of God.</a:t>
                      </a:r>
                    </a:p>
                  </a:txBody>
                  <a:tcPr/>
                </a:tc>
                <a:tc>
                  <a:txBody>
                    <a:bodyPr/>
                    <a:lstStyle/>
                    <a:p>
                      <a:r>
                        <a:rPr lang="en-GB" sz="1900" dirty="0">
                          <a:latin typeface="Comic Sans MS" panose="030F0702030302020204" pitchFamily="66" charset="0"/>
                        </a:rPr>
                        <a:t>Diving: </a:t>
                      </a:r>
                      <a:r>
                        <a:rPr lang="en-GB" sz="1900" b="0" dirty="0">
                          <a:latin typeface="Comic Sans MS" panose="030F0702030302020204" pitchFamily="66" charset="0"/>
                        </a:rPr>
                        <a:t>independently</a:t>
                      </a:r>
                    </a:p>
                    <a:p>
                      <a:endParaRPr lang="en-GB" sz="1900" b="0" dirty="0">
                        <a:latin typeface="Comic Sans MS" panose="030F0702030302020204" pitchFamily="66" charset="0"/>
                      </a:endParaRPr>
                    </a:p>
                    <a:p>
                      <a:r>
                        <a:rPr lang="en-GB" sz="1900" b="0" dirty="0">
                          <a:latin typeface="Comic Sans MS" panose="030F0702030302020204" pitchFamily="66" charset="0"/>
                        </a:rPr>
                        <a:t>Stick both Raphael and Bellini’s image in your book.</a:t>
                      </a:r>
                    </a:p>
                    <a:p>
                      <a:endParaRPr lang="en-GB" sz="1900" b="0" dirty="0">
                        <a:latin typeface="Comic Sans MS" panose="030F0702030302020204" pitchFamily="66" charset="0"/>
                      </a:endParaRPr>
                    </a:p>
                    <a:p>
                      <a:r>
                        <a:rPr lang="en-GB" sz="1900" b="0" dirty="0">
                          <a:latin typeface="Comic Sans MS" panose="030F0702030302020204" pitchFamily="66" charset="0"/>
                        </a:rPr>
                        <a:t>For each image: write the description to be put under the art when it is displayed in a gallery.</a:t>
                      </a:r>
                    </a:p>
                    <a:p>
                      <a:endParaRPr lang="en-GB" sz="1900" b="0" dirty="0">
                        <a:latin typeface="Comic Sans MS" panose="030F0702030302020204" pitchFamily="66" charset="0"/>
                      </a:endParaRPr>
                    </a:p>
                    <a:p>
                      <a:r>
                        <a:rPr lang="en-GB" sz="1900" b="0" dirty="0">
                          <a:latin typeface="Comic Sans MS" panose="030F0702030302020204" pitchFamily="66" charset="0"/>
                        </a:rPr>
                        <a:t>Try to include the connections to the text, the meaning of this story for Christians and the clues this text gives that Jesus is more than the expected Messiah, and actually the Son of God.</a:t>
                      </a:r>
                    </a:p>
                  </a:txBody>
                  <a:tcPr/>
                </a:tc>
                <a:extLst>
                  <a:ext uri="{0D108BD9-81ED-4DB2-BD59-A6C34878D82A}">
                    <a16:rowId xmlns:a16="http://schemas.microsoft.com/office/drawing/2014/main" val="2976975233"/>
                  </a:ext>
                </a:extLst>
              </a:tr>
            </a:tbl>
          </a:graphicData>
        </a:graphic>
      </p:graphicFrame>
    </p:spTree>
    <p:extLst>
      <p:ext uri="{BB962C8B-B14F-4D97-AF65-F5344CB8AC3E}">
        <p14:creationId xmlns:p14="http://schemas.microsoft.com/office/powerpoint/2010/main" val="414203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5EBDBA-F9D8-4EDC-A8D8-8EC61FD85978}"/>
              </a:ext>
            </a:extLst>
          </p:cNvPr>
          <p:cNvSpPr>
            <a:spLocks noGrp="1"/>
          </p:cNvSpPr>
          <p:nvPr>
            <p:ph type="title"/>
          </p:nvPr>
        </p:nvSpPr>
        <p:spPr/>
        <p:txBody>
          <a:bodyPr>
            <a:normAutofit/>
          </a:bodyPr>
          <a:lstStyle/>
          <a:p>
            <a:r>
              <a:rPr lang="en-GB" sz="5400" dirty="0">
                <a:solidFill>
                  <a:srgbClr val="FF0000"/>
                </a:solidFill>
                <a:latin typeface="Comic Sans MS" panose="030F0702030302020204" pitchFamily="66" charset="0"/>
              </a:rPr>
              <a:t>Red Pen</a:t>
            </a:r>
          </a:p>
        </p:txBody>
      </p:sp>
      <p:sp>
        <p:nvSpPr>
          <p:cNvPr id="3" name="Content Placeholder 2">
            <a:extLst>
              <a:ext uri="{FF2B5EF4-FFF2-40B4-BE49-F238E27FC236}">
                <a16:creationId xmlns:a16="http://schemas.microsoft.com/office/drawing/2014/main" id="{1D6C179C-73A0-4DA3-A688-9712DCE27E0F}"/>
              </a:ext>
            </a:extLst>
          </p:cNvPr>
          <p:cNvSpPr>
            <a:spLocks noGrp="1"/>
          </p:cNvSpPr>
          <p:nvPr>
            <p:ph idx="1"/>
          </p:nvPr>
        </p:nvSpPr>
        <p:spPr/>
        <p:txBody>
          <a:bodyPr>
            <a:normAutofit lnSpcReduction="10000"/>
          </a:bodyPr>
          <a:lstStyle/>
          <a:p>
            <a:r>
              <a:rPr lang="en-GB" sz="2100" b="1" dirty="0">
                <a:solidFill>
                  <a:srgbClr val="FF0000"/>
                </a:solidFill>
                <a:latin typeface="Comic Sans MS" panose="030F0702030302020204" pitchFamily="66" charset="0"/>
              </a:rPr>
              <a:t>Paddling Red Pen: </a:t>
            </a:r>
            <a:r>
              <a:rPr lang="en-GB" sz="2100" dirty="0">
                <a:solidFill>
                  <a:srgbClr val="FF0000"/>
                </a:solidFill>
                <a:latin typeface="Comic Sans MS" panose="030F0702030302020204" pitchFamily="66" charset="0"/>
              </a:rPr>
              <a:t>Why do you think Jesus took Peter, James and John to the mountain with Him?</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Snorkelling Red Pen: </a:t>
            </a:r>
            <a:r>
              <a:rPr lang="en-GB" sz="2100" dirty="0">
                <a:solidFill>
                  <a:srgbClr val="FF0000"/>
                </a:solidFill>
                <a:latin typeface="Comic Sans MS" panose="030F0702030302020204" pitchFamily="66" charset="0"/>
              </a:rPr>
              <a:t>Imagine you’re one of the disciples. What do you think your impression of Jesus would be after this series of sayings and events?</a:t>
            </a:r>
          </a:p>
          <a:p>
            <a:endParaRPr lang="en-GB" sz="2100" dirty="0">
              <a:solidFill>
                <a:srgbClr val="FF0000"/>
              </a:solidFill>
              <a:latin typeface="Comic Sans MS" panose="030F0702030302020204" pitchFamily="66" charset="0"/>
            </a:endParaRPr>
          </a:p>
          <a:p>
            <a:r>
              <a:rPr lang="en-GB" sz="2100" b="1" dirty="0">
                <a:solidFill>
                  <a:srgbClr val="FF0000"/>
                </a:solidFill>
                <a:latin typeface="Comic Sans MS" panose="030F0702030302020204" pitchFamily="66" charset="0"/>
              </a:rPr>
              <a:t>Diving Red Pen: </a:t>
            </a:r>
            <a:r>
              <a:rPr lang="en-GB" sz="2100" dirty="0">
                <a:solidFill>
                  <a:srgbClr val="FF0000"/>
                </a:solidFill>
                <a:latin typeface="Comic Sans MS" panose="030F0702030302020204" pitchFamily="66" charset="0"/>
              </a:rPr>
              <a:t>Jesus gives Peter, James and John an </a:t>
            </a:r>
            <a:r>
              <a:rPr lang="en-GB" sz="2100" i="1" dirty="0">
                <a:solidFill>
                  <a:srgbClr val="FF0000"/>
                </a:solidFill>
                <a:latin typeface="Comic Sans MS" panose="030F0702030302020204" pitchFamily="66" charset="0"/>
              </a:rPr>
              <a:t>experience</a:t>
            </a:r>
            <a:r>
              <a:rPr lang="en-GB" sz="2100" dirty="0">
                <a:solidFill>
                  <a:srgbClr val="FF0000"/>
                </a:solidFill>
                <a:latin typeface="Comic Sans MS" panose="030F0702030302020204" pitchFamily="66" charset="0"/>
              </a:rPr>
              <a:t> of His glory. How do you think this might have impacted on the disciples?</a:t>
            </a:r>
          </a:p>
        </p:txBody>
      </p:sp>
    </p:spTree>
    <p:extLst>
      <p:ext uri="{BB962C8B-B14F-4D97-AF65-F5344CB8AC3E}">
        <p14:creationId xmlns:p14="http://schemas.microsoft.com/office/powerpoint/2010/main" val="1446774746"/>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3874</TotalTime>
  <Words>1277</Words>
  <Application>Microsoft Office PowerPoint</Application>
  <PresentationFormat>Widescreen</PresentationFormat>
  <Paragraphs>82</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Century Gothic</vt:lpstr>
      <vt:lpstr>Comic Sans MS</vt:lpstr>
      <vt:lpstr>Showcard Gothic</vt:lpstr>
      <vt:lpstr>Wingdings 3</vt:lpstr>
      <vt:lpstr>Wisp</vt:lpstr>
      <vt:lpstr>PowerPoint Presentation</vt:lpstr>
      <vt:lpstr>Starter </vt:lpstr>
      <vt:lpstr>PowerPoint Presentation</vt:lpstr>
      <vt:lpstr>PowerPoint Presentation</vt:lpstr>
      <vt:lpstr>PowerPoint Presentation</vt:lpstr>
      <vt:lpstr>PowerPoint Presentation</vt:lpstr>
      <vt:lpstr>PowerPoint Presentation</vt:lpstr>
      <vt:lpstr>The Transfiguration - Matthew 17:1-13</vt:lpstr>
      <vt:lpstr>PowerPoint Presentation</vt:lpstr>
      <vt:lpstr>The Trinity: Father, Son and Holy Spirit</vt:lpstr>
      <vt:lpstr>PowerPoint Presentation</vt:lpstr>
      <vt:lpstr>PowerPoint Presentation</vt:lpstr>
      <vt:lpstr>PowerPoint Presentation</vt:lpstr>
      <vt:lpstr>Can you see: shining white, Moses and Elijah, the mountain?  What do you think each of these might mean?</vt:lpstr>
      <vt:lpstr>PowerPoint Presentation</vt:lpstr>
      <vt:lpstr>PowerPoint Presentation</vt:lpstr>
      <vt:lpstr>Activity </vt:lpstr>
      <vt:lpstr>Red Pen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4</cp:revision>
  <dcterms:created xsi:type="dcterms:W3CDTF">2021-10-15T14:58:20Z</dcterms:created>
  <dcterms:modified xsi:type="dcterms:W3CDTF">2021-10-18T07:33:12Z</dcterms:modified>
</cp:coreProperties>
</file>