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65" r:id="rId5"/>
    <p:sldId id="258" r:id="rId6"/>
    <p:sldId id="259" r:id="rId7"/>
    <p:sldId id="260" r:id="rId8"/>
    <p:sldId id="261" r:id="rId9"/>
    <p:sldId id="264" r:id="rId10"/>
    <p:sldId id="262"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37" autoAdjust="0"/>
    <p:restoredTop sz="94660"/>
  </p:normalViewPr>
  <p:slideViewPr>
    <p:cSldViewPr snapToGrid="0">
      <p:cViewPr varScale="1">
        <p:scale>
          <a:sx n="66" d="100"/>
          <a:sy n="66" d="100"/>
        </p:scale>
        <p:origin x="14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26BC8F9-C772-4C13-9A05-D6C9137FA7EE}"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3601781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6BC8F9-C772-4C13-9A05-D6C9137FA7EE}"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3207937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26BC8F9-C772-4C13-9A05-D6C9137FA7EE}"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111069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26BC8F9-C772-4C13-9A05-D6C9137FA7EE}" type="datetimeFigureOut">
              <a:rPr lang="en-GB" smtClean="0"/>
              <a:t>13/03/2022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483171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26BC8F9-C772-4C13-9A05-D6C9137FA7EE}" type="datetimeFigureOut">
              <a:rPr lang="en-GB" smtClean="0"/>
              <a:t>13/03/2022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3047642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26BC8F9-C772-4C13-9A05-D6C9137FA7EE}" type="datetimeFigureOut">
              <a:rPr lang="en-GB" smtClean="0"/>
              <a:t>13/03/2022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2064283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6BC8F9-C772-4C13-9A05-D6C9137FA7EE}" type="datetimeFigureOut">
              <a:rPr lang="en-GB" smtClean="0"/>
              <a:t>13/03/2022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2603891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6BC8F9-C772-4C13-9A05-D6C9137FA7EE}" type="datetimeFigureOut">
              <a:rPr lang="en-GB" smtClean="0"/>
              <a:t>13/03/2022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1904045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6BC8F9-C772-4C13-9A05-D6C9137FA7EE}" type="datetimeFigureOut">
              <a:rPr lang="en-GB" smtClean="0"/>
              <a:t>13/03/2022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17476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6BC8F9-C772-4C13-9A05-D6C9137FA7EE}"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2703618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6BC8F9-C772-4C13-9A05-D6C9137FA7EE}"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14FF38-21C2-4FBA-B2A6-C50683E2D7F4}" type="slidenum">
              <a:rPr lang="en-GB" smtClean="0"/>
              <a:t>‹#›</a:t>
            </a:fld>
            <a:endParaRPr lang="en-GB"/>
          </a:p>
        </p:txBody>
      </p:sp>
    </p:spTree>
    <p:extLst>
      <p:ext uri="{BB962C8B-B14F-4D97-AF65-F5344CB8AC3E}">
        <p14:creationId xmlns:p14="http://schemas.microsoft.com/office/powerpoint/2010/main" val="4095405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6BC8F9-C772-4C13-9A05-D6C9137FA7EE}" type="datetimeFigureOut">
              <a:rPr lang="en-GB" smtClean="0"/>
              <a:t>13/03/2022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14FF38-21C2-4FBA-B2A6-C50683E2D7F4}" type="slidenum">
              <a:rPr lang="en-GB" smtClean="0"/>
              <a:t>‹#›</a:t>
            </a:fld>
            <a:endParaRPr lang="en-GB"/>
          </a:p>
        </p:txBody>
      </p:sp>
    </p:spTree>
    <p:extLst>
      <p:ext uri="{BB962C8B-B14F-4D97-AF65-F5344CB8AC3E}">
        <p14:creationId xmlns:p14="http://schemas.microsoft.com/office/powerpoint/2010/main" val="1707823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 name="Rectangle 5"/>
          <p:cNvSpPr/>
          <p:nvPr/>
        </p:nvSpPr>
        <p:spPr>
          <a:xfrm>
            <a:off x="2084404" y="3414518"/>
            <a:ext cx="9052560" cy="27360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657600" y="1413164"/>
            <a:ext cx="9116291" cy="646331"/>
          </a:xfrm>
          <a:prstGeom prst="rect">
            <a:avLst/>
          </a:prstGeom>
          <a:noFill/>
        </p:spPr>
        <p:txBody>
          <a:bodyPr wrap="square" rtlCol="0">
            <a:spAutoFit/>
          </a:bodyPr>
          <a:lstStyle/>
          <a:p>
            <a:pPr algn="ctr"/>
            <a:r>
              <a:rPr lang="en-GB" sz="3600" u="sng" dirty="0" smtClean="0">
                <a:latin typeface="Comic Sans MS" panose="030F0702030302020204" pitchFamily="66" charset="0"/>
              </a:rPr>
              <a:t>Tuesday 24 March 2022</a:t>
            </a:r>
            <a:endParaRPr lang="en-GB" sz="3600" u="sng" dirty="0">
              <a:latin typeface="Comic Sans MS" panose="030F0702030302020204" pitchFamily="66" charset="0"/>
            </a:endParaRPr>
          </a:p>
        </p:txBody>
      </p:sp>
      <p:sp>
        <p:nvSpPr>
          <p:cNvPr id="5" name="TextBox 4"/>
          <p:cNvSpPr txBox="1"/>
          <p:nvPr/>
        </p:nvSpPr>
        <p:spPr>
          <a:xfrm>
            <a:off x="3263741" y="3982428"/>
            <a:ext cx="9116291" cy="1200329"/>
          </a:xfrm>
          <a:prstGeom prst="rect">
            <a:avLst/>
          </a:prstGeom>
          <a:noFill/>
        </p:spPr>
        <p:txBody>
          <a:bodyPr wrap="square" rtlCol="0">
            <a:spAutoFit/>
          </a:bodyPr>
          <a:lstStyle/>
          <a:p>
            <a:r>
              <a:rPr lang="en-GB" sz="3600" dirty="0" smtClean="0">
                <a:latin typeface="Comic Sans MS" panose="030F0702030302020204" pitchFamily="66" charset="0"/>
              </a:rPr>
              <a:t>LO: To write with purpose </a:t>
            </a:r>
          </a:p>
          <a:p>
            <a:r>
              <a:rPr lang="en-GB" sz="3600" dirty="0" smtClean="0">
                <a:latin typeface="Comic Sans MS" panose="030F0702030302020204" pitchFamily="66" charset="0"/>
              </a:rPr>
              <a:t>C: Non-chronological report</a:t>
            </a:r>
            <a:endParaRPr lang="en-GB" sz="3600" dirty="0">
              <a:latin typeface="Comic Sans MS" panose="030F0702030302020204" pitchFamily="66" charset="0"/>
            </a:endParaRPr>
          </a:p>
        </p:txBody>
      </p:sp>
      <p:pic>
        <p:nvPicPr>
          <p:cNvPr id="7" name="Picture 6"/>
          <p:cNvPicPr>
            <a:picLocks noChangeAspect="1"/>
          </p:cNvPicPr>
          <p:nvPr/>
        </p:nvPicPr>
        <p:blipFill>
          <a:blip r:embed="rId3"/>
          <a:stretch>
            <a:fillRect/>
          </a:stretch>
        </p:blipFill>
        <p:spPr>
          <a:xfrm>
            <a:off x="1084697" y="496836"/>
            <a:ext cx="3400425" cy="2524125"/>
          </a:xfrm>
          <a:prstGeom prst="rect">
            <a:avLst/>
          </a:prstGeom>
        </p:spPr>
      </p:pic>
    </p:spTree>
    <p:extLst>
      <p:ext uri="{BB962C8B-B14F-4D97-AF65-F5344CB8AC3E}">
        <p14:creationId xmlns:p14="http://schemas.microsoft.com/office/powerpoint/2010/main" val="3170877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1544320" y="1076960"/>
            <a:ext cx="9184640" cy="5078313"/>
          </a:xfrm>
          <a:prstGeom prst="rect">
            <a:avLst/>
          </a:prstGeom>
          <a:noFill/>
        </p:spPr>
        <p:txBody>
          <a:bodyPr wrap="square" rtlCol="0">
            <a:spAutoFit/>
          </a:bodyPr>
          <a:lstStyle/>
          <a:p>
            <a:r>
              <a:rPr lang="en-GB" sz="3200" dirty="0" smtClean="0">
                <a:latin typeface="Comic Sans MS" panose="030F0702030302020204" pitchFamily="66" charset="0"/>
              </a:rPr>
              <a:t>Last week we worked on an introduction and three subheadings for our non-chronological report on the Amazon rainforest.</a:t>
            </a:r>
          </a:p>
          <a:p>
            <a:endParaRPr lang="en-GB" sz="3200" dirty="0">
              <a:latin typeface="Comic Sans MS" panose="030F0702030302020204" pitchFamily="66" charset="0"/>
            </a:endParaRPr>
          </a:p>
          <a:p>
            <a:r>
              <a:rPr lang="en-GB" sz="3200" dirty="0" smtClean="0">
                <a:latin typeface="Comic Sans MS" panose="030F0702030302020204" pitchFamily="66" charset="0"/>
              </a:rPr>
              <a:t>Today we are going to edit and improve our reports from last week, write a conclusion to complete our non-chronological report and then we will work on writing the whole report out in neat for our classroom display. </a:t>
            </a:r>
          </a:p>
          <a:p>
            <a:endParaRPr lang="en-GB" dirty="0"/>
          </a:p>
          <a:p>
            <a:endParaRPr lang="en-GB" dirty="0"/>
          </a:p>
        </p:txBody>
      </p:sp>
    </p:spTree>
    <p:extLst>
      <p:ext uri="{BB962C8B-B14F-4D97-AF65-F5344CB8AC3E}">
        <p14:creationId xmlns:p14="http://schemas.microsoft.com/office/powerpoint/2010/main" val="390683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angle 2"/>
          <p:cNvSpPr/>
          <p:nvPr/>
        </p:nvSpPr>
        <p:spPr>
          <a:xfrm>
            <a:off x="528320" y="375920"/>
            <a:ext cx="10993120" cy="61264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072682" y="531535"/>
            <a:ext cx="10210800" cy="5970865"/>
          </a:xfrm>
          <a:prstGeom prst="rect">
            <a:avLst/>
          </a:prstGeom>
          <a:noFill/>
        </p:spPr>
        <p:txBody>
          <a:bodyPr wrap="square" rtlCol="0">
            <a:spAutoFit/>
          </a:bodyPr>
          <a:lstStyle/>
          <a:p>
            <a:pPr algn="ctr"/>
            <a:r>
              <a:rPr lang="en-GB" sz="2800" u="sng" dirty="0" smtClean="0">
                <a:latin typeface="Comic Sans MS" panose="030F0702030302020204" pitchFamily="66" charset="0"/>
              </a:rPr>
              <a:t>How do we start?</a:t>
            </a:r>
          </a:p>
          <a:p>
            <a:endParaRPr lang="en-GB" sz="2800" dirty="0">
              <a:latin typeface="Comic Sans MS" panose="030F0702030302020204" pitchFamily="66" charset="0"/>
            </a:endParaRPr>
          </a:p>
          <a:p>
            <a:pPr marL="342900" indent="-342900">
              <a:buFont typeface="+mj-lt"/>
              <a:buAutoNum type="arabicPeriod"/>
            </a:pPr>
            <a:r>
              <a:rPr lang="en-GB" sz="2800" dirty="0" smtClean="0">
                <a:latin typeface="Comic Sans MS" panose="030F0702030302020204" pitchFamily="66" charset="0"/>
              </a:rPr>
              <a:t>Read your report from beginning to end.</a:t>
            </a:r>
          </a:p>
          <a:p>
            <a:pPr marL="342900" indent="-342900">
              <a:buFont typeface="+mj-lt"/>
              <a:buAutoNum type="arabicPeriod"/>
            </a:pPr>
            <a:r>
              <a:rPr lang="en-GB" sz="2800" dirty="0" smtClean="0">
                <a:latin typeface="Comic Sans MS" panose="030F0702030302020204" pitchFamily="66" charset="0"/>
              </a:rPr>
              <a:t>Red pen any corrections you may have.</a:t>
            </a:r>
          </a:p>
          <a:p>
            <a:pPr marL="342900" indent="-342900">
              <a:buFont typeface="+mj-lt"/>
              <a:buAutoNum type="arabicPeriod"/>
            </a:pPr>
            <a:r>
              <a:rPr lang="en-GB" sz="2800" dirty="0" smtClean="0">
                <a:latin typeface="Comic Sans MS" panose="030F0702030302020204" pitchFamily="66" charset="0"/>
              </a:rPr>
              <a:t>Complete subheadings which may lack information, as some of you were practising the play last week during English. </a:t>
            </a:r>
          </a:p>
          <a:p>
            <a:pPr marL="342900" indent="-342900">
              <a:buFont typeface="+mj-lt"/>
              <a:buAutoNum type="arabicPeriod"/>
            </a:pPr>
            <a:r>
              <a:rPr lang="en-GB" sz="2800" dirty="0">
                <a:latin typeface="Comic Sans MS" panose="030F0702030302020204" pitchFamily="66" charset="0"/>
              </a:rPr>
              <a:t> </a:t>
            </a:r>
            <a:r>
              <a:rPr lang="en-GB" sz="2800" dirty="0" smtClean="0">
                <a:latin typeface="Comic Sans MS" panose="030F0702030302020204" pitchFamily="66" charset="0"/>
              </a:rPr>
              <a:t>Tick off success criteria as you go through your work.</a:t>
            </a:r>
          </a:p>
          <a:p>
            <a:endParaRPr lang="en-GB" sz="2800" dirty="0">
              <a:latin typeface="Comic Sans MS" panose="030F0702030302020204" pitchFamily="66" charset="0"/>
            </a:endParaRPr>
          </a:p>
          <a:p>
            <a:r>
              <a:rPr lang="en-GB" sz="2800" dirty="0" smtClean="0">
                <a:latin typeface="Comic Sans MS" panose="030F0702030302020204" pitchFamily="66" charset="0"/>
              </a:rPr>
              <a:t>Use your bubble maps to help you with your content.</a:t>
            </a:r>
          </a:p>
          <a:p>
            <a:endParaRPr lang="en-GB" sz="2800" dirty="0">
              <a:latin typeface="Comic Sans MS" panose="030F0702030302020204" pitchFamily="66" charset="0"/>
            </a:endParaRPr>
          </a:p>
          <a:p>
            <a:r>
              <a:rPr lang="en-GB" sz="2800" dirty="0" smtClean="0">
                <a:latin typeface="Comic Sans MS" panose="030F0702030302020204" pitchFamily="66" charset="0"/>
              </a:rPr>
              <a:t>15 minutes of editing, and then we will come back together to work on a conclusion.</a:t>
            </a:r>
          </a:p>
          <a:p>
            <a:endParaRPr lang="en-GB" dirty="0"/>
          </a:p>
        </p:txBody>
      </p:sp>
    </p:spTree>
    <p:extLst>
      <p:ext uri="{BB962C8B-B14F-4D97-AF65-F5344CB8AC3E}">
        <p14:creationId xmlns:p14="http://schemas.microsoft.com/office/powerpoint/2010/main" val="929303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74332" y="586289"/>
            <a:ext cx="4090687" cy="5954549"/>
          </a:xfrm>
          <a:prstGeom prst="rect">
            <a:avLst/>
          </a:prstGeom>
        </p:spPr>
      </p:pic>
      <p:sp>
        <p:nvSpPr>
          <p:cNvPr id="3" name="TextBox 2"/>
          <p:cNvSpPr txBox="1"/>
          <p:nvPr/>
        </p:nvSpPr>
        <p:spPr>
          <a:xfrm>
            <a:off x="5698156" y="1520792"/>
            <a:ext cx="5496025" cy="2308324"/>
          </a:xfrm>
          <a:prstGeom prst="rect">
            <a:avLst/>
          </a:prstGeom>
          <a:noFill/>
        </p:spPr>
        <p:txBody>
          <a:bodyPr wrap="square" rtlCol="0">
            <a:spAutoFit/>
          </a:bodyPr>
          <a:lstStyle/>
          <a:p>
            <a:r>
              <a:rPr lang="en-GB" sz="3600" u="sng" dirty="0" err="1" smtClean="0">
                <a:solidFill>
                  <a:srgbClr val="0070C0"/>
                </a:solidFill>
                <a:latin typeface="Comic Sans MS" panose="030F0702030302020204" pitchFamily="66" charset="0"/>
              </a:rPr>
              <a:t>Snorkellers</a:t>
            </a:r>
            <a:r>
              <a:rPr lang="en-GB" sz="3600" u="sng" dirty="0" smtClean="0">
                <a:solidFill>
                  <a:srgbClr val="0070C0"/>
                </a:solidFill>
                <a:latin typeface="Comic Sans MS" panose="030F0702030302020204" pitchFamily="66" charset="0"/>
              </a:rPr>
              <a:t> and Divers</a:t>
            </a:r>
          </a:p>
          <a:p>
            <a:endParaRPr lang="en-GB" sz="3600" dirty="0">
              <a:solidFill>
                <a:srgbClr val="0070C0"/>
              </a:solidFill>
              <a:latin typeface="Comic Sans MS" panose="030F0702030302020204" pitchFamily="66" charset="0"/>
            </a:endParaRPr>
          </a:p>
          <a:p>
            <a:r>
              <a:rPr lang="en-GB" sz="3600" dirty="0" smtClean="0">
                <a:solidFill>
                  <a:srgbClr val="0070C0"/>
                </a:solidFill>
                <a:latin typeface="Comic Sans MS" panose="030F0702030302020204" pitchFamily="66" charset="0"/>
              </a:rPr>
              <a:t>Use a thesaurus to improve vocabulary</a:t>
            </a:r>
            <a:r>
              <a:rPr lang="en-GB" dirty="0" smtClean="0"/>
              <a:t>.</a:t>
            </a:r>
            <a:endParaRPr lang="en-GB" dirty="0"/>
          </a:p>
        </p:txBody>
      </p:sp>
    </p:spTree>
    <p:extLst>
      <p:ext uri="{BB962C8B-B14F-4D97-AF65-F5344CB8AC3E}">
        <p14:creationId xmlns:p14="http://schemas.microsoft.com/office/powerpoint/2010/main" val="1980100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1473200" y="1349489"/>
            <a:ext cx="9204960" cy="3416320"/>
          </a:xfrm>
          <a:prstGeom prst="rect">
            <a:avLst/>
          </a:prstGeom>
          <a:noFill/>
        </p:spPr>
        <p:txBody>
          <a:bodyPr wrap="square" rtlCol="0">
            <a:spAutoFit/>
          </a:bodyPr>
          <a:lstStyle/>
          <a:p>
            <a:r>
              <a:rPr lang="en-GB" sz="3600" u="sng" dirty="0" smtClean="0">
                <a:solidFill>
                  <a:srgbClr val="0070C0"/>
                </a:solidFill>
                <a:latin typeface="Comic Sans MS" panose="030F0702030302020204" pitchFamily="66" charset="0"/>
              </a:rPr>
              <a:t>TSP: What is a conclusion?</a:t>
            </a:r>
          </a:p>
          <a:p>
            <a:endParaRPr lang="en-GB" sz="3600" dirty="0" smtClean="0">
              <a:latin typeface="Comic Sans MS" panose="030F0702030302020204" pitchFamily="66" charset="0"/>
            </a:endParaRPr>
          </a:p>
          <a:p>
            <a:endParaRPr lang="en-GB" sz="3600" dirty="0">
              <a:latin typeface="Comic Sans MS" panose="030F0702030302020204" pitchFamily="66" charset="0"/>
            </a:endParaRPr>
          </a:p>
          <a:p>
            <a:endParaRPr lang="en-GB" sz="3600" dirty="0">
              <a:latin typeface="Comic Sans MS" panose="030F0702030302020204" pitchFamily="66" charset="0"/>
            </a:endParaRPr>
          </a:p>
          <a:p>
            <a:r>
              <a:rPr lang="en-GB" sz="3600" dirty="0" smtClean="0">
                <a:latin typeface="Comic Sans MS" panose="030F0702030302020204" pitchFamily="66" charset="0"/>
              </a:rPr>
              <a:t>What would you include in your conclusion?</a:t>
            </a:r>
            <a:endParaRPr lang="en-GB" sz="3600" dirty="0">
              <a:latin typeface="Comic Sans MS" panose="030F0702030302020204" pitchFamily="66" charset="0"/>
            </a:endParaRPr>
          </a:p>
        </p:txBody>
      </p:sp>
      <p:pic>
        <p:nvPicPr>
          <p:cNvPr id="1026"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8559" y="660718"/>
            <a:ext cx="2489201" cy="26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3449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714500" y="152400"/>
            <a:ext cx="8763000" cy="6553200"/>
          </a:xfrm>
          <a:prstGeom prst="rect">
            <a:avLst/>
          </a:prstGeom>
        </p:spPr>
      </p:pic>
    </p:spTree>
    <p:extLst>
      <p:ext uri="{BB962C8B-B14F-4D97-AF65-F5344CB8AC3E}">
        <p14:creationId xmlns:p14="http://schemas.microsoft.com/office/powerpoint/2010/main" val="1232364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895475" y="209550"/>
            <a:ext cx="8401050" cy="6438900"/>
          </a:xfrm>
          <a:prstGeom prst="rect">
            <a:avLst/>
          </a:prstGeom>
        </p:spPr>
      </p:pic>
    </p:spTree>
    <p:extLst>
      <p:ext uri="{BB962C8B-B14F-4D97-AF65-F5344CB8AC3E}">
        <p14:creationId xmlns:p14="http://schemas.microsoft.com/office/powerpoint/2010/main" val="1034642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Rectangle 2"/>
          <p:cNvSpPr/>
          <p:nvPr/>
        </p:nvSpPr>
        <p:spPr>
          <a:xfrm>
            <a:off x="1412240" y="1199733"/>
            <a:ext cx="9865360" cy="50292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2336800" y="1698397"/>
            <a:ext cx="7752080" cy="4031873"/>
          </a:xfrm>
          <a:prstGeom prst="rect">
            <a:avLst/>
          </a:prstGeom>
        </p:spPr>
        <p:txBody>
          <a:bodyPr wrap="square">
            <a:spAutoFit/>
          </a:bodyPr>
          <a:lstStyle/>
          <a:p>
            <a:r>
              <a:rPr lang="en-US" sz="3200" dirty="0">
                <a:latin typeface="Comic Sans MS" panose="030F0702030302020204" pitchFamily="66" charset="0"/>
                <a:ea typeface="Cambria" panose="02040503050406030204" pitchFamily="18" charset="0"/>
                <a:cs typeface="Times New Roman" panose="02020603050405020304" pitchFamily="18" charset="0"/>
              </a:rPr>
              <a:t>The Amazon rainforest is known as the ‘lungs of the earth.’ With its significant production of oxygen and biodiversity of plants and animals being the greatest on earth, this rainforest is the world’s most important natural resource. </a:t>
            </a:r>
            <a:r>
              <a:rPr lang="en-US" sz="3200" dirty="0" smtClean="0">
                <a:latin typeface="Comic Sans MS" panose="030F0702030302020204" pitchFamily="66" charset="0"/>
                <a:ea typeface="Cambria" panose="02040503050406030204" pitchFamily="18" charset="0"/>
                <a:cs typeface="Times New Roman" panose="02020603050405020304" pitchFamily="18" charset="0"/>
              </a:rPr>
              <a:t>Sustainability of the Amazon rainforest is </a:t>
            </a:r>
            <a:r>
              <a:rPr lang="en-US" sz="3200" dirty="0">
                <a:latin typeface="Comic Sans MS" panose="030F0702030302020204" pitchFamily="66" charset="0"/>
                <a:ea typeface="Cambria" panose="02040503050406030204" pitchFamily="18" charset="0"/>
                <a:cs typeface="Times New Roman" panose="02020603050405020304" pitchFamily="18" charset="0"/>
              </a:rPr>
              <a:t>imperative. </a:t>
            </a:r>
            <a:endParaRPr lang="en-GB" sz="3200" dirty="0"/>
          </a:p>
        </p:txBody>
      </p:sp>
    </p:spTree>
    <p:extLst>
      <p:ext uri="{BB962C8B-B14F-4D97-AF65-F5344CB8AC3E}">
        <p14:creationId xmlns:p14="http://schemas.microsoft.com/office/powerpoint/2010/main" val="3702658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1696720" y="1381760"/>
            <a:ext cx="9296400" cy="369332"/>
          </a:xfrm>
          <a:prstGeom prst="rect">
            <a:avLst/>
          </a:prstGeom>
          <a:noFill/>
        </p:spPr>
        <p:txBody>
          <a:bodyPr wrap="square" rtlCol="0">
            <a:spAutoFit/>
          </a:bodyPr>
          <a:lstStyle/>
          <a:p>
            <a:endParaRPr lang="en-GB" dirty="0"/>
          </a:p>
        </p:txBody>
      </p:sp>
      <p:sp>
        <p:nvSpPr>
          <p:cNvPr id="3" name="TextBox 2"/>
          <p:cNvSpPr txBox="1"/>
          <p:nvPr/>
        </p:nvSpPr>
        <p:spPr>
          <a:xfrm>
            <a:off x="1366787" y="2021305"/>
            <a:ext cx="9298004" cy="1754326"/>
          </a:xfrm>
          <a:prstGeom prst="rect">
            <a:avLst/>
          </a:prstGeom>
          <a:noFill/>
        </p:spPr>
        <p:txBody>
          <a:bodyPr wrap="square" rtlCol="0">
            <a:spAutoFit/>
          </a:bodyPr>
          <a:lstStyle/>
          <a:p>
            <a:r>
              <a:rPr lang="en-GB" sz="3600" i="1" dirty="0" smtClean="0">
                <a:solidFill>
                  <a:srgbClr val="0070C0"/>
                </a:solidFill>
                <a:latin typeface="Comic Sans MS" panose="030F0702030302020204" pitchFamily="66" charset="0"/>
              </a:rPr>
              <a:t>Let’s work on a class conclusion together, before you write your own. Remember, it is important to include all of our ideas. </a:t>
            </a:r>
            <a:endParaRPr lang="en-GB" sz="3600" i="1"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2806238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683394" y="698901"/>
            <a:ext cx="10732167" cy="5755422"/>
          </a:xfrm>
          <a:prstGeom prst="rect">
            <a:avLst/>
          </a:prstGeom>
          <a:noFill/>
        </p:spPr>
        <p:txBody>
          <a:bodyPr wrap="square" rtlCol="0">
            <a:spAutoFit/>
          </a:bodyPr>
          <a:lstStyle/>
          <a:p>
            <a:pPr algn="ctr"/>
            <a:r>
              <a:rPr lang="en-GB" sz="2800" b="1" dirty="0" smtClean="0">
                <a:solidFill>
                  <a:srgbClr val="0070C0"/>
                </a:solidFill>
                <a:latin typeface="Comic Sans MS" panose="030F0702030302020204" pitchFamily="66" charset="0"/>
              </a:rPr>
              <a:t>Task 2     Partner work Once you have finished your conclusion</a:t>
            </a:r>
          </a:p>
          <a:p>
            <a:endParaRPr lang="en-GB" sz="2400" dirty="0">
              <a:latin typeface="Comic Sans MS" panose="030F0702030302020204" pitchFamily="66" charset="0"/>
            </a:endParaRPr>
          </a:p>
          <a:p>
            <a:r>
              <a:rPr lang="en-GB" sz="2400" dirty="0" smtClean="0">
                <a:latin typeface="Comic Sans MS" panose="030F0702030302020204" pitchFamily="66" charset="0"/>
              </a:rPr>
              <a:t>In pairs,  take turns to read your non-chronological report from beginning to end. Do not forget to include your edits when reading out aloud. </a:t>
            </a:r>
          </a:p>
          <a:p>
            <a:endParaRPr lang="en-GB" sz="2400" dirty="0">
              <a:latin typeface="Comic Sans MS" panose="030F0702030302020204" pitchFamily="66" charset="0"/>
            </a:endParaRPr>
          </a:p>
          <a:p>
            <a:r>
              <a:rPr lang="en-GB" sz="2400" dirty="0" smtClean="0">
                <a:latin typeface="Comic Sans MS" panose="030F0702030302020204" pitchFamily="66" charset="0"/>
              </a:rPr>
              <a:t>Decide who is going to be the reader and who is going to be the listener to begin with. The reader needs to read clearly and loud enough for their partner to hear. The listener needs to listen carefully and after each subheading, give positive praise and then constructive feedback.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The reader then needs to red pen in any ideas which they think may improve their writing.</a:t>
            </a:r>
          </a:p>
          <a:p>
            <a:endParaRPr lang="en-GB" sz="2400" dirty="0">
              <a:latin typeface="Comic Sans MS" panose="030F0702030302020204" pitchFamily="66" charset="0"/>
            </a:endParaRPr>
          </a:p>
          <a:p>
            <a:r>
              <a:rPr lang="en-GB" sz="2400" b="1" dirty="0" smtClean="0">
                <a:solidFill>
                  <a:srgbClr val="0070C0"/>
                </a:solidFill>
                <a:latin typeface="Comic Sans MS" panose="030F0702030302020204" pitchFamily="66" charset="0"/>
              </a:rPr>
              <a:t>Swap roles.</a:t>
            </a:r>
            <a:endParaRPr lang="en-GB" sz="2400" b="1"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052003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673768" y="1087655"/>
            <a:ext cx="11194181" cy="3108543"/>
          </a:xfrm>
          <a:prstGeom prst="rect">
            <a:avLst/>
          </a:prstGeom>
          <a:noFill/>
        </p:spPr>
        <p:txBody>
          <a:bodyPr wrap="square" rtlCol="0">
            <a:spAutoFit/>
          </a:bodyPr>
          <a:lstStyle/>
          <a:p>
            <a:r>
              <a:rPr lang="en-GB" sz="2800" b="1" dirty="0" smtClean="0">
                <a:solidFill>
                  <a:srgbClr val="0070C0"/>
                </a:solidFill>
                <a:latin typeface="Comic Sans MS" panose="030F0702030302020204" pitchFamily="66" charset="0"/>
              </a:rPr>
              <a:t>Task 3 Begin to write out your report in neat on lined paper</a:t>
            </a:r>
            <a:r>
              <a:rPr lang="en-GB" sz="2800" dirty="0" smtClean="0">
                <a:latin typeface="Comic Sans MS" panose="030F0702030302020204" pitchFamily="66" charset="0"/>
              </a:rPr>
              <a:t>.</a:t>
            </a: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Remember to underline subheadings and write neatly. </a:t>
            </a:r>
          </a:p>
          <a:p>
            <a:endParaRPr lang="en-GB" sz="2800" dirty="0">
              <a:latin typeface="Comic Sans MS" panose="030F0702030302020204" pitchFamily="66" charset="0"/>
            </a:endParaRPr>
          </a:p>
          <a:p>
            <a:r>
              <a:rPr lang="en-GB" sz="2800" dirty="0" smtClean="0">
                <a:latin typeface="Comic Sans MS" panose="030F0702030302020204" pitchFamily="66" charset="0"/>
              </a:rPr>
              <a:t>Leave a space on the right hand side of each subheading, so that you can include a picture to match the writing</a:t>
            </a:r>
            <a:r>
              <a:rPr lang="en-GB" dirty="0" smtClean="0"/>
              <a:t>. </a:t>
            </a:r>
          </a:p>
        </p:txBody>
      </p:sp>
      <p:pic>
        <p:nvPicPr>
          <p:cNvPr id="3" name="Picture 2"/>
          <p:cNvPicPr>
            <a:picLocks noChangeAspect="1"/>
          </p:cNvPicPr>
          <p:nvPr/>
        </p:nvPicPr>
        <p:blipFill>
          <a:blip r:embed="rId3"/>
          <a:stretch>
            <a:fillRect/>
          </a:stretch>
        </p:blipFill>
        <p:spPr>
          <a:xfrm>
            <a:off x="3616040" y="4423454"/>
            <a:ext cx="4565434" cy="2136207"/>
          </a:xfrm>
          <a:prstGeom prst="rect">
            <a:avLst/>
          </a:prstGeom>
        </p:spPr>
      </p:pic>
    </p:spTree>
    <p:extLst>
      <p:ext uri="{BB962C8B-B14F-4D97-AF65-F5344CB8AC3E}">
        <p14:creationId xmlns:p14="http://schemas.microsoft.com/office/powerpoint/2010/main" val="1208654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413</Words>
  <Application>Microsoft Office PowerPoint</Application>
  <PresentationFormat>Widescreen</PresentationFormat>
  <Paragraphs>41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2</cp:revision>
  <dcterms:created xsi:type="dcterms:W3CDTF">2022-03-13T21:17:37Z</dcterms:created>
  <dcterms:modified xsi:type="dcterms:W3CDTF">2022-03-13T21:18:48Z</dcterms:modified>
</cp:coreProperties>
</file>