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4"/>
  </p:sldMasterIdLst>
  <p:sldIdLst>
    <p:sldId id="258" r:id="rId5"/>
    <p:sldId id="266" r:id="rId6"/>
    <p:sldId id="259" r:id="rId7"/>
    <p:sldId id="291" r:id="rId8"/>
    <p:sldId id="292" r:id="rId9"/>
    <p:sldId id="293" r:id="rId10"/>
    <p:sldId id="29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481" autoAdjust="0"/>
    <p:restoredTop sz="94660"/>
  </p:normalViewPr>
  <p:slideViewPr>
    <p:cSldViewPr snapToGrid="0">
      <p:cViewPr varScale="1">
        <p:scale>
          <a:sx n="81" d="100"/>
          <a:sy n="81" d="100"/>
        </p:scale>
        <p:origin x="168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6B938DD4-FD72-4AE7-8B91-B4A4F8005DA5}" type="datetimeFigureOut">
              <a:rPr lang="en-GB" smtClean="0"/>
              <a:t>05/09/2021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746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561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9/5/2021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18082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0377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773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253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4221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666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933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484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9/5/2021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57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9/5/2021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184143F7-0DDE-46B9-A09C-106E16D66E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852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fade thruBlk="1"/>
  </p:transition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692" y="-804333"/>
            <a:ext cx="11861074" cy="3352800"/>
          </a:xfrm>
        </p:spPr>
        <p:txBody>
          <a:bodyPr/>
          <a:lstStyle/>
          <a:p>
            <a:r>
              <a:rPr lang="en-GB" sz="6000" u="sng" dirty="0" smtClean="0">
                <a:latin typeface="HfW cursive" panose="00000500000000000000" pitchFamily="2" charset="0"/>
              </a:rPr>
              <a:t>Thursday </a:t>
            </a:r>
            <a:r>
              <a:rPr lang="en-GB" sz="6000" u="sng" dirty="0">
                <a:latin typeface="HfW cursive" panose="00000500000000000000" pitchFamily="2" charset="0"/>
              </a:rPr>
              <a:t>9</a:t>
            </a:r>
            <a:r>
              <a:rPr lang="en-GB" sz="6000" u="sng" dirty="0" smtClean="0">
                <a:latin typeface="HfW cursive" panose="00000500000000000000" pitchFamily="2" charset="0"/>
              </a:rPr>
              <a:t>th </a:t>
            </a:r>
            <a:r>
              <a:rPr lang="en-GB" sz="6000" u="sng" dirty="0">
                <a:latin typeface="HfW cursive" panose="00000500000000000000" pitchFamily="2" charset="0"/>
              </a:rPr>
              <a:t>September 2021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417237" y="2980266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000" u="sng" dirty="0">
                <a:latin typeface="HfW cursive" panose="00000500000000000000" pitchFamily="2" charset="0"/>
              </a:rPr>
              <a:t>L.O: To </a:t>
            </a:r>
            <a:r>
              <a:rPr lang="en-GB" sz="6000" u="sng" dirty="0" smtClean="0">
                <a:latin typeface="HfW cursive" panose="00000500000000000000" pitchFamily="2" charset="0"/>
              </a:rPr>
              <a:t>create a realistic wanted poster. </a:t>
            </a:r>
            <a:endParaRPr lang="en-GB" sz="6000" u="sng" dirty="0">
              <a:solidFill>
                <a:srgbClr val="FFFF00"/>
              </a:solidFill>
              <a:latin typeface="HfW cursive" panose="00000500000000000000" pitchFamily="2" charset="0"/>
            </a:endParaRPr>
          </a:p>
          <a:p>
            <a:endParaRPr lang="en-GB" sz="6000" u="sng" dirty="0">
              <a:latin typeface="HfW cursive" panose="00000500000000000000" pitchFamily="2" charset="0"/>
            </a:endParaRPr>
          </a:p>
          <a:p>
            <a:r>
              <a:rPr lang="en-GB" sz="6000" u="sng" dirty="0">
                <a:latin typeface="HfW cursive" panose="00000500000000000000" pitchFamily="2" charset="0"/>
              </a:rPr>
              <a:t>C: </a:t>
            </a:r>
            <a:r>
              <a:rPr lang="en-GB" sz="6000" u="sng" dirty="0" smtClean="0">
                <a:latin typeface="HfW cursive" panose="00000500000000000000" pitchFamily="2" charset="0"/>
              </a:rPr>
              <a:t>English Games</a:t>
            </a:r>
            <a:endParaRPr lang="en-GB" sz="6000" u="sng" dirty="0">
              <a:latin typeface="HfW cursive" panose="00000500000000000000" pitchFamily="2" charset="0"/>
            </a:endParaRPr>
          </a:p>
        </p:txBody>
      </p:sp>
      <p:pic>
        <p:nvPicPr>
          <p:cNvPr id="9" name="Picture 2" descr="Free Learning Cliparts, Download Free Learning Cliparts png images, Free  ClipArts on Clipart Library">
            <a:extLst>
              <a:ext uri="{FF2B5EF4-FFF2-40B4-BE49-F238E27FC236}">
                <a16:creationId xmlns:a16="http://schemas.microsoft.com/office/drawing/2014/main" id="{37AC2C5F-1B43-4130-B445-D7CB1DA26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7" b="94902" l="4667" r="95000">
                        <a14:foregroundMark x1="21667" y1="52157" x2="4667" y2="21176"/>
                        <a14:foregroundMark x1="19000" y1="24706" x2="20333" y2="43922"/>
                        <a14:foregroundMark x1="10333" y1="48235" x2="5667" y2="27059"/>
                        <a14:foregroundMark x1="9333" y1="21176" x2="26667" y2="25490"/>
                        <a14:foregroundMark x1="16000" y1="26275" x2="11333" y2="22353"/>
                        <a14:foregroundMark x1="6000" y1="18431" x2="17000" y2="18431"/>
                        <a14:foregroundMark x1="43667" y1="15686" x2="62333" y2="16863"/>
                        <a14:foregroundMark x1="55000" y1="19216" x2="55000" y2="11765"/>
                        <a14:foregroundMark x1="59333" y1="15686" x2="56333" y2="13725"/>
                        <a14:foregroundMark x1="44667" y1="16863" x2="48333" y2="19608"/>
                        <a14:foregroundMark x1="43667" y1="15294" x2="44000" y2="10588"/>
                        <a14:foregroundMark x1="48000" y1="14118" x2="44333" y2="14118"/>
                        <a14:foregroundMark x1="54667" y1="30196" x2="61667" y2="30196"/>
                        <a14:foregroundMark x1="60333" y1="30196" x2="62667" y2="23922"/>
                        <a14:foregroundMark x1="59000" y1="69804" x2="59000" y2="52157"/>
                        <a14:foregroundMark x1="62000" y1="76078" x2="55333" y2="66667"/>
                        <a14:foregroundMark x1="55000" y1="54902" x2="63333" y2="57255"/>
                        <a14:foregroundMark x1="55000" y1="59608" x2="68333" y2="54118"/>
                        <a14:foregroundMark x1="35667" y1="48235" x2="53333" y2="47451"/>
                        <a14:foregroundMark x1="92333" y1="68627" x2="91667" y2="60392"/>
                        <a14:foregroundMark x1="94667" y1="63137" x2="95000" y2="58431"/>
                        <a14:foregroundMark x1="82333" y1="50980" x2="91667" y2="51373"/>
                        <a14:foregroundMark x1="55667" y1="94902" x2="62000" y2="93333"/>
                        <a14:foregroundMark x1="53333" y1="44314" x2="66667" y2="43137"/>
                        <a14:foregroundMark x1="56333" y1="46667" x2="66000" y2="44314"/>
                        <a14:foregroundMark x1="44333" y1="7451" x2="46000" y2="6275"/>
                        <a14:foregroundMark x1="58000" y1="7451" x2="53333" y2="3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5867" y="3826932"/>
            <a:ext cx="2506133" cy="213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54135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7547" y="2514760"/>
            <a:ext cx="11596906" cy="4132052"/>
          </a:xfrm>
        </p:spPr>
        <p:txBody>
          <a:bodyPr/>
          <a:lstStyle/>
          <a:p>
            <a:r>
              <a:rPr lang="en-GB" sz="4800" u="sng" dirty="0">
                <a:latin typeface="HfW cursive" panose="00000500000000000000" pitchFamily="2" charset="0"/>
              </a:rPr>
              <a:t>Let’s recap!</a:t>
            </a:r>
            <a:r>
              <a:rPr lang="en-GB" sz="4800" u="sng" dirty="0">
                <a:latin typeface="Twinkl Cursive Looped" panose="02000000000000000000" pitchFamily="2" charset="0"/>
              </a:rPr>
              <a:t/>
            </a:r>
            <a:br>
              <a:rPr lang="en-GB" sz="4800" u="sng" dirty="0">
                <a:latin typeface="Twinkl Cursive Looped" panose="02000000000000000000" pitchFamily="2" charset="0"/>
              </a:rPr>
            </a:br>
            <a:r>
              <a:rPr lang="en-GB" sz="4800" u="sng" dirty="0">
                <a:latin typeface="Twinkl Cursive Looped" panose="02000000000000000000" pitchFamily="2" charset="0"/>
              </a:rPr>
              <a:t/>
            </a:r>
            <a:br>
              <a:rPr lang="en-GB" sz="4800" u="sng" dirty="0">
                <a:latin typeface="Twinkl Cursive Looped" panose="02000000000000000000" pitchFamily="2" charset="0"/>
              </a:rPr>
            </a:br>
            <a:r>
              <a:rPr lang="en-GB" sz="4800" u="sng" dirty="0" smtClean="0">
                <a:latin typeface="Twinkl Cursive Looped" panose="02000000000000000000" pitchFamily="2" charset="0"/>
              </a:rPr>
              <a:t>You have designed some amazing Mythical Creatures!</a:t>
            </a:r>
            <a:r>
              <a:rPr lang="en-GB" sz="4800" dirty="0" smtClean="0">
                <a:latin typeface="HfW cursive" panose="00000500000000000000" pitchFamily="2" charset="0"/>
              </a:rPr>
              <a:t/>
            </a:r>
            <a:br>
              <a:rPr lang="en-GB" sz="4800" dirty="0" smtClean="0">
                <a:latin typeface="HfW cursive" panose="00000500000000000000" pitchFamily="2" charset="0"/>
              </a:rPr>
            </a:br>
            <a:r>
              <a:rPr lang="en-GB" sz="4800" dirty="0">
                <a:solidFill>
                  <a:srgbClr val="FFFF00"/>
                </a:solidFill>
                <a:latin typeface="HfW cursive" panose="00000500000000000000" pitchFamily="2" charset="0"/>
              </a:rPr>
              <a:t/>
            </a:r>
            <a:br>
              <a:rPr lang="en-GB" sz="4800" dirty="0">
                <a:solidFill>
                  <a:srgbClr val="FFFF00"/>
                </a:solidFill>
                <a:latin typeface="HfW cursive" panose="00000500000000000000" pitchFamily="2" charset="0"/>
              </a:rPr>
            </a:br>
            <a:r>
              <a:rPr lang="en-GB" sz="4800" dirty="0" smtClean="0">
                <a:solidFill>
                  <a:srgbClr val="FFFF00"/>
                </a:solidFill>
                <a:latin typeface="HfW cursive" panose="00000500000000000000" pitchFamily="2" charset="0"/>
              </a:rPr>
              <a:t>Let’s hear about some of your creatures..</a:t>
            </a:r>
            <a:r>
              <a:rPr lang="en-GB" sz="4400" dirty="0">
                <a:latin typeface="Twinkl Cursive Looped" panose="02000000000000000000" pitchFamily="2" charset="0"/>
              </a:rPr>
              <a:t/>
            </a:r>
            <a:br>
              <a:rPr lang="en-GB" sz="4400" dirty="0">
                <a:latin typeface="Twinkl Cursive Looped" panose="02000000000000000000" pitchFamily="2" charset="0"/>
              </a:rPr>
            </a:br>
            <a:endParaRPr lang="en-GB" sz="4400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Free Learning Cliparts, Download Free Learning Cliparts png images, Free  ClipArts on Clipart Library">
            <a:extLst>
              <a:ext uri="{FF2B5EF4-FFF2-40B4-BE49-F238E27FC236}">
                <a16:creationId xmlns:a16="http://schemas.microsoft.com/office/drawing/2014/main" id="{57D8322D-9B64-4EC1-B9C7-2F228015E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7" b="94902" l="4667" r="95000">
                        <a14:foregroundMark x1="21667" y1="52157" x2="4667" y2="21176"/>
                        <a14:foregroundMark x1="19000" y1="24706" x2="20333" y2="43922"/>
                        <a14:foregroundMark x1="10333" y1="48235" x2="5667" y2="27059"/>
                        <a14:foregroundMark x1="9333" y1="21176" x2="26667" y2="25490"/>
                        <a14:foregroundMark x1="16000" y1="26275" x2="11333" y2="22353"/>
                        <a14:foregroundMark x1="6000" y1="18431" x2="17000" y2="18431"/>
                        <a14:foregroundMark x1="43667" y1="15686" x2="62333" y2="16863"/>
                        <a14:foregroundMark x1="55000" y1="19216" x2="55000" y2="11765"/>
                        <a14:foregroundMark x1="59333" y1="15686" x2="56333" y2="13725"/>
                        <a14:foregroundMark x1="44667" y1="16863" x2="48333" y2="19608"/>
                        <a14:foregroundMark x1="43667" y1="15294" x2="44000" y2="10588"/>
                        <a14:foregroundMark x1="48000" y1="14118" x2="44333" y2="14118"/>
                        <a14:foregroundMark x1="54667" y1="30196" x2="61667" y2="30196"/>
                        <a14:foregroundMark x1="60333" y1="30196" x2="62667" y2="23922"/>
                        <a14:foregroundMark x1="59000" y1="69804" x2="59000" y2="52157"/>
                        <a14:foregroundMark x1="62000" y1="76078" x2="55333" y2="66667"/>
                        <a14:foregroundMark x1="55000" y1="54902" x2="63333" y2="57255"/>
                        <a14:foregroundMark x1="55000" y1="59608" x2="68333" y2="54118"/>
                        <a14:foregroundMark x1="35667" y1="48235" x2="53333" y2="47451"/>
                        <a14:foregroundMark x1="92333" y1="68627" x2="91667" y2="60392"/>
                        <a14:foregroundMark x1="94667" y1="63137" x2="95000" y2="58431"/>
                        <a14:foregroundMark x1="82333" y1="50980" x2="91667" y2="51373"/>
                        <a14:foregroundMark x1="55667" y1="94902" x2="62000" y2="93333"/>
                        <a14:foregroundMark x1="53333" y1="44314" x2="66667" y2="43137"/>
                        <a14:foregroundMark x1="56333" y1="46667" x2="66000" y2="44314"/>
                        <a14:foregroundMark x1="44333" y1="7451" x2="46000" y2="6275"/>
                        <a14:foregroundMark x1="58000" y1="7451" x2="53333" y2="3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8433" y="211188"/>
            <a:ext cx="1781289" cy="151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5193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4671" y="2035073"/>
            <a:ext cx="10782300" cy="33528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2400" u="sng" dirty="0">
                <a:latin typeface="HfW cursive" panose="00000500000000000000" pitchFamily="2" charset="0"/>
              </a:rPr>
              <a:t/>
            </a:r>
            <a:br>
              <a:rPr lang="en-GB" sz="2400" u="sng" dirty="0">
                <a:latin typeface="HfW cursive" panose="00000500000000000000" pitchFamily="2" charset="0"/>
              </a:rPr>
            </a:br>
            <a:r>
              <a:rPr lang="en-US" sz="4800" dirty="0">
                <a:solidFill>
                  <a:srgbClr val="FFFF00"/>
                </a:solidFill>
                <a:latin typeface="HfW cursive" panose="00000500000000000000" pitchFamily="2" charset="0"/>
              </a:rPr>
              <a:t>Why</a:t>
            </a:r>
            <a:r>
              <a:rPr lang="en-US" sz="4800" dirty="0">
                <a:latin typeface="HfW cursive" panose="00000500000000000000" pitchFamily="2" charset="0"/>
              </a:rPr>
              <a:t> do you think </a:t>
            </a:r>
            <a:r>
              <a:rPr lang="en-US" sz="4800" dirty="0" smtClean="0">
                <a:latin typeface="HfW cursive" panose="00000500000000000000" pitchFamily="2" charset="0"/>
              </a:rPr>
              <a:t>someone might </a:t>
            </a:r>
            <a:r>
              <a:rPr lang="en-US" sz="4800" dirty="0">
                <a:latin typeface="HfW cursive" panose="00000500000000000000" pitchFamily="2" charset="0"/>
              </a:rPr>
              <a:t>want to find this creature? </a:t>
            </a:r>
            <a:r>
              <a:rPr lang="en-US" sz="4800" dirty="0" smtClean="0">
                <a:latin typeface="HfW cursive" panose="00000500000000000000" pitchFamily="2" charset="0"/>
              </a:rPr>
              <a:t/>
            </a:r>
            <a:br>
              <a:rPr lang="en-US" sz="4800" dirty="0" smtClean="0">
                <a:latin typeface="HfW cursive" panose="00000500000000000000" pitchFamily="2" charset="0"/>
              </a:rPr>
            </a:br>
            <a:r>
              <a:rPr lang="en-US" sz="4800" dirty="0">
                <a:latin typeface="HfW cursive" panose="00000500000000000000" pitchFamily="2" charset="0"/>
              </a:rPr>
              <a:t/>
            </a:r>
            <a:br>
              <a:rPr lang="en-US" sz="4800" dirty="0">
                <a:latin typeface="HfW cursive" panose="00000500000000000000" pitchFamily="2" charset="0"/>
              </a:rPr>
            </a:br>
            <a:r>
              <a:rPr lang="en-US" sz="4800" dirty="0" smtClean="0">
                <a:latin typeface="HfW cursive" panose="00000500000000000000" pitchFamily="2" charset="0"/>
              </a:rPr>
              <a:t>To </a:t>
            </a:r>
            <a:r>
              <a:rPr lang="en-US" sz="4800" dirty="0">
                <a:latin typeface="HfW cursive" panose="00000500000000000000" pitchFamily="2" charset="0"/>
              </a:rPr>
              <a:t>harness its powers </a:t>
            </a:r>
            <a:r>
              <a:rPr lang="en-US" sz="4800" dirty="0" smtClean="0">
                <a:latin typeface="HfW cursive" panose="00000500000000000000" pitchFamily="2" charset="0"/>
              </a:rPr>
              <a:t>or prevent </a:t>
            </a:r>
            <a:r>
              <a:rPr lang="en-US" sz="4800" dirty="0">
                <a:latin typeface="HfW cursive" panose="00000500000000000000" pitchFamily="2" charset="0"/>
              </a:rPr>
              <a:t>it from causing havoc?</a:t>
            </a:r>
            <a:r>
              <a:rPr lang="en-US" dirty="0"/>
              <a:t> </a:t>
            </a:r>
            <a:endParaRPr lang="en-GB" sz="4800" dirty="0">
              <a:latin typeface="Twinkl Cursive Looped" panose="02000000000000000000" pitchFamily="2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417237" y="2980266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7200" u="sng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Free Learning Cliparts, Download Free Learning Cliparts png images, Free  ClipArts on Clipart Library">
            <a:extLst>
              <a:ext uri="{FF2B5EF4-FFF2-40B4-BE49-F238E27FC236}">
                <a16:creationId xmlns:a16="http://schemas.microsoft.com/office/drawing/2014/main" id="{57D8322D-9B64-4EC1-B9C7-2F228015E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7" b="94902" l="4667" r="95000">
                        <a14:foregroundMark x1="21667" y1="52157" x2="4667" y2="21176"/>
                        <a14:foregroundMark x1="19000" y1="24706" x2="20333" y2="43922"/>
                        <a14:foregroundMark x1="10333" y1="48235" x2="5667" y2="27059"/>
                        <a14:foregroundMark x1="9333" y1="21176" x2="26667" y2="25490"/>
                        <a14:foregroundMark x1="16000" y1="26275" x2="11333" y2="22353"/>
                        <a14:foregroundMark x1="6000" y1="18431" x2="17000" y2="18431"/>
                        <a14:foregroundMark x1="43667" y1="15686" x2="62333" y2="16863"/>
                        <a14:foregroundMark x1="55000" y1="19216" x2="55000" y2="11765"/>
                        <a14:foregroundMark x1="59333" y1="15686" x2="56333" y2="13725"/>
                        <a14:foregroundMark x1="44667" y1="16863" x2="48333" y2="19608"/>
                        <a14:foregroundMark x1="43667" y1="15294" x2="44000" y2="10588"/>
                        <a14:foregroundMark x1="48000" y1="14118" x2="44333" y2="14118"/>
                        <a14:foregroundMark x1="54667" y1="30196" x2="61667" y2="30196"/>
                        <a14:foregroundMark x1="60333" y1="30196" x2="62667" y2="23922"/>
                        <a14:foregroundMark x1="59000" y1="69804" x2="59000" y2="52157"/>
                        <a14:foregroundMark x1="62000" y1="76078" x2="55333" y2="66667"/>
                        <a14:foregroundMark x1="55000" y1="54902" x2="63333" y2="57255"/>
                        <a14:foregroundMark x1="55000" y1="59608" x2="68333" y2="54118"/>
                        <a14:foregroundMark x1="35667" y1="48235" x2="53333" y2="47451"/>
                        <a14:foregroundMark x1="92333" y1="68627" x2="91667" y2="60392"/>
                        <a14:foregroundMark x1="94667" y1="63137" x2="95000" y2="58431"/>
                        <a14:foregroundMark x1="82333" y1="50980" x2="91667" y2="51373"/>
                        <a14:foregroundMark x1="55667" y1="94902" x2="62000" y2="93333"/>
                        <a14:foregroundMark x1="53333" y1="44314" x2="66667" y2="43137"/>
                        <a14:foregroundMark x1="56333" y1="46667" x2="66000" y2="44314"/>
                        <a14:foregroundMark x1="44333" y1="7451" x2="46000" y2="6275"/>
                        <a14:foregroundMark x1="58000" y1="7451" x2="53333" y2="3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1347" y="-82080"/>
            <a:ext cx="2506133" cy="2130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8F751EF-D444-4C5F-B12C-71C8690116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671" y="5367852"/>
            <a:ext cx="3381454" cy="14463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2D68A34-7426-4EC1-8687-9DA0F1A928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44266" y="5172238"/>
            <a:ext cx="2928241" cy="16230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CFDB01-9557-441F-AF31-A40CCCFD72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27047" y="4844531"/>
            <a:ext cx="2898988" cy="1899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6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9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053" y="4093503"/>
            <a:ext cx="10782300" cy="162304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3200" u="sng" dirty="0">
                <a:latin typeface="HfW cursive" panose="00000500000000000000" pitchFamily="2" charset="0"/>
              </a:rPr>
              <a:t/>
            </a:r>
            <a:br>
              <a:rPr lang="en-GB" sz="3200" u="sng" dirty="0">
                <a:latin typeface="HfW cursive" panose="00000500000000000000" pitchFamily="2" charset="0"/>
              </a:rPr>
            </a:br>
            <a:r>
              <a:rPr lang="en-GB" sz="3200" u="sng" dirty="0" smtClean="0">
                <a:latin typeface="HfW cursive" panose="00000500000000000000" pitchFamily="2" charset="0"/>
              </a:rPr>
              <a:t>Talk to your partner:</a:t>
            </a:r>
            <a:br>
              <a:rPr lang="en-GB" sz="3200" u="sng" dirty="0" smtClean="0">
                <a:latin typeface="HfW cursive" panose="00000500000000000000" pitchFamily="2" charset="0"/>
              </a:rPr>
            </a:br>
            <a:r>
              <a:rPr lang="en-GB" sz="3200" u="sng" dirty="0">
                <a:latin typeface="HfW cursive" panose="00000500000000000000" pitchFamily="2" charset="0"/>
              </a:rPr>
              <a:t/>
            </a:r>
            <a:br>
              <a:rPr lang="en-GB" sz="3200" u="sng" dirty="0">
                <a:latin typeface="HfW cursive" panose="00000500000000000000" pitchFamily="2" charset="0"/>
              </a:rPr>
            </a:br>
            <a:r>
              <a:rPr lang="en-US" sz="7200" dirty="0">
                <a:latin typeface="HfW cursive" panose="00000500000000000000" pitchFamily="2" charset="0"/>
              </a:rPr>
              <a:t>H</a:t>
            </a:r>
            <a:r>
              <a:rPr lang="en-US" sz="7200" dirty="0" smtClean="0">
                <a:latin typeface="HfW cursive" panose="00000500000000000000" pitchFamily="2" charset="0"/>
              </a:rPr>
              <a:t>ow </a:t>
            </a:r>
            <a:r>
              <a:rPr lang="en-US" sz="7200" dirty="0">
                <a:latin typeface="HfW cursive" panose="00000500000000000000" pitchFamily="2" charset="0"/>
              </a:rPr>
              <a:t>do we let people know that we are trying to find </a:t>
            </a:r>
            <a:r>
              <a:rPr lang="en-US" sz="7200" dirty="0" smtClean="0">
                <a:latin typeface="HfW cursive" panose="00000500000000000000" pitchFamily="2" charset="0"/>
              </a:rPr>
              <a:t>something?</a:t>
            </a:r>
            <a:endParaRPr lang="en-GB" sz="3200" dirty="0">
              <a:latin typeface="HfW cursive" panose="00000500000000000000" pitchFamily="2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417237" y="2980266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7200" u="sng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Free Learning Cliparts, Download Free Learning Cliparts png images, Free  ClipArts on Clipart Library">
            <a:extLst>
              <a:ext uri="{FF2B5EF4-FFF2-40B4-BE49-F238E27FC236}">
                <a16:creationId xmlns:a16="http://schemas.microsoft.com/office/drawing/2014/main" id="{57D8322D-9B64-4EC1-B9C7-2F228015E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7" b="94902" l="4667" r="95000">
                        <a14:foregroundMark x1="21667" y1="52157" x2="4667" y2="21176"/>
                        <a14:foregroundMark x1="19000" y1="24706" x2="20333" y2="43922"/>
                        <a14:foregroundMark x1="10333" y1="48235" x2="5667" y2="27059"/>
                        <a14:foregroundMark x1="9333" y1="21176" x2="26667" y2="25490"/>
                        <a14:foregroundMark x1="16000" y1="26275" x2="11333" y2="22353"/>
                        <a14:foregroundMark x1="6000" y1="18431" x2="17000" y2="18431"/>
                        <a14:foregroundMark x1="43667" y1="15686" x2="62333" y2="16863"/>
                        <a14:foregroundMark x1="55000" y1="19216" x2="55000" y2="11765"/>
                        <a14:foregroundMark x1="59333" y1="15686" x2="56333" y2="13725"/>
                        <a14:foregroundMark x1="44667" y1="16863" x2="48333" y2="19608"/>
                        <a14:foregroundMark x1="43667" y1="15294" x2="44000" y2="10588"/>
                        <a14:foregroundMark x1="48000" y1="14118" x2="44333" y2="14118"/>
                        <a14:foregroundMark x1="54667" y1="30196" x2="61667" y2="30196"/>
                        <a14:foregroundMark x1="60333" y1="30196" x2="62667" y2="23922"/>
                        <a14:foregroundMark x1="59000" y1="69804" x2="59000" y2="52157"/>
                        <a14:foregroundMark x1="62000" y1="76078" x2="55333" y2="66667"/>
                        <a14:foregroundMark x1="55000" y1="54902" x2="63333" y2="57255"/>
                        <a14:foregroundMark x1="55000" y1="59608" x2="68333" y2="54118"/>
                        <a14:foregroundMark x1="35667" y1="48235" x2="53333" y2="47451"/>
                        <a14:foregroundMark x1="92333" y1="68627" x2="91667" y2="60392"/>
                        <a14:foregroundMark x1="94667" y1="63137" x2="95000" y2="58431"/>
                        <a14:foregroundMark x1="82333" y1="50980" x2="91667" y2="51373"/>
                        <a14:foregroundMark x1="55667" y1="94902" x2="62000" y2="93333"/>
                        <a14:foregroundMark x1="53333" y1="44314" x2="66667" y2="43137"/>
                        <a14:foregroundMark x1="56333" y1="46667" x2="66000" y2="44314"/>
                        <a14:foregroundMark x1="44333" y1="7451" x2="46000" y2="6275"/>
                        <a14:foregroundMark x1="58000" y1="7451" x2="53333" y2="3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591" y="934029"/>
            <a:ext cx="1549959" cy="1317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hat is a Talking Partner? - Answered - Twinkl teaching Wik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5584" y="3175660"/>
            <a:ext cx="3438966" cy="3458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281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7683" y="4169124"/>
            <a:ext cx="5299626" cy="162304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000" dirty="0" smtClean="0">
                <a:latin typeface="HfW cursive" panose="00000500000000000000" pitchFamily="2" charset="0"/>
              </a:rPr>
              <a:t>Today we are going to create wanted posters! </a:t>
            </a:r>
            <a:br>
              <a:rPr lang="en-GB" sz="4000" dirty="0" smtClean="0">
                <a:latin typeface="HfW cursive" panose="00000500000000000000" pitchFamily="2" charset="0"/>
              </a:rPr>
            </a:br>
            <a:r>
              <a:rPr lang="en-GB" sz="4000" dirty="0">
                <a:latin typeface="HfW cursive" panose="00000500000000000000" pitchFamily="2" charset="0"/>
              </a:rPr>
              <a:t/>
            </a:r>
            <a:br>
              <a:rPr lang="en-GB" sz="4000" dirty="0">
                <a:latin typeface="HfW cursive" panose="00000500000000000000" pitchFamily="2" charset="0"/>
              </a:rPr>
            </a:br>
            <a:r>
              <a:rPr lang="en-GB" sz="4000" dirty="0" smtClean="0">
                <a:latin typeface="HfW cursive" panose="00000500000000000000" pitchFamily="2" charset="0"/>
              </a:rPr>
              <a:t>We are going to have fun practicing lots of special techniques!</a:t>
            </a:r>
            <a:endParaRPr lang="en-GB" sz="4000" dirty="0">
              <a:latin typeface="HfW cursive" panose="00000500000000000000" pitchFamily="2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417237" y="2980266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7200" u="sng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Free Learning Cliparts, Download Free Learning Cliparts png images, Free  ClipArts on Clipart Library">
            <a:extLst>
              <a:ext uri="{FF2B5EF4-FFF2-40B4-BE49-F238E27FC236}">
                <a16:creationId xmlns:a16="http://schemas.microsoft.com/office/drawing/2014/main" id="{57D8322D-9B64-4EC1-B9C7-2F228015E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7" b="94902" l="4667" r="95000">
                        <a14:foregroundMark x1="21667" y1="52157" x2="4667" y2="21176"/>
                        <a14:foregroundMark x1="19000" y1="24706" x2="20333" y2="43922"/>
                        <a14:foregroundMark x1="10333" y1="48235" x2="5667" y2="27059"/>
                        <a14:foregroundMark x1="9333" y1="21176" x2="26667" y2="25490"/>
                        <a14:foregroundMark x1="16000" y1="26275" x2="11333" y2="22353"/>
                        <a14:foregroundMark x1="6000" y1="18431" x2="17000" y2="18431"/>
                        <a14:foregroundMark x1="43667" y1="15686" x2="62333" y2="16863"/>
                        <a14:foregroundMark x1="55000" y1="19216" x2="55000" y2="11765"/>
                        <a14:foregroundMark x1="59333" y1="15686" x2="56333" y2="13725"/>
                        <a14:foregroundMark x1="44667" y1="16863" x2="48333" y2="19608"/>
                        <a14:foregroundMark x1="43667" y1="15294" x2="44000" y2="10588"/>
                        <a14:foregroundMark x1="48000" y1="14118" x2="44333" y2="14118"/>
                        <a14:foregroundMark x1="54667" y1="30196" x2="61667" y2="30196"/>
                        <a14:foregroundMark x1="60333" y1="30196" x2="62667" y2="23922"/>
                        <a14:foregroundMark x1="59000" y1="69804" x2="59000" y2="52157"/>
                        <a14:foregroundMark x1="62000" y1="76078" x2="55333" y2="66667"/>
                        <a14:foregroundMark x1="55000" y1="54902" x2="63333" y2="57255"/>
                        <a14:foregroundMark x1="55000" y1="59608" x2="68333" y2="54118"/>
                        <a14:foregroundMark x1="35667" y1="48235" x2="53333" y2="47451"/>
                        <a14:foregroundMark x1="92333" y1="68627" x2="91667" y2="60392"/>
                        <a14:foregroundMark x1="94667" y1="63137" x2="95000" y2="58431"/>
                        <a14:foregroundMark x1="82333" y1="50980" x2="91667" y2="51373"/>
                        <a14:foregroundMark x1="55667" y1="94902" x2="62000" y2="93333"/>
                        <a14:foregroundMark x1="53333" y1="44314" x2="66667" y2="43137"/>
                        <a14:foregroundMark x1="56333" y1="46667" x2="66000" y2="44314"/>
                        <a14:foregroundMark x1="44333" y1="7451" x2="46000" y2="6275"/>
                        <a14:foregroundMark x1="58000" y1="7451" x2="53333" y2="3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591" y="934029"/>
            <a:ext cx="1549959" cy="1317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Pin on Naples Flori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863" y="227391"/>
            <a:ext cx="4345228" cy="634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6518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159DF-7F4F-4028-8E09-7CA81F0DB9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737" y="4270647"/>
            <a:ext cx="5299626" cy="162304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sz="4000" dirty="0" smtClean="0">
                <a:latin typeface="HfW cursive" panose="00000500000000000000" pitchFamily="2" charset="0"/>
              </a:rPr>
              <a:t>We are going to work together and complete the wanted poster in stages!</a:t>
            </a:r>
            <a:br>
              <a:rPr lang="en-GB" sz="4000" dirty="0" smtClean="0">
                <a:latin typeface="HfW cursive" panose="00000500000000000000" pitchFamily="2" charset="0"/>
              </a:rPr>
            </a:br>
            <a:r>
              <a:rPr lang="en-GB" sz="4000" dirty="0">
                <a:latin typeface="HfW cursive" panose="00000500000000000000" pitchFamily="2" charset="0"/>
              </a:rPr>
              <a:t/>
            </a:r>
            <a:br>
              <a:rPr lang="en-GB" sz="4000" dirty="0">
                <a:latin typeface="HfW cursive" panose="00000500000000000000" pitchFamily="2" charset="0"/>
              </a:rPr>
            </a:br>
            <a:r>
              <a:rPr lang="en-GB" sz="4000" dirty="0" smtClean="0">
                <a:latin typeface="HfW cursive" panose="00000500000000000000" pitchFamily="2" charset="0"/>
              </a:rPr>
              <a:t>Make sure you are super focused and following along. </a:t>
            </a:r>
            <a:r>
              <a:rPr lang="en-GB" sz="4000" dirty="0" smtClean="0">
                <a:latin typeface="HfW cursive" panose="00000500000000000000" pitchFamily="2" charset="0"/>
                <a:sym typeface="Wingdings" panose="05000000000000000000" pitchFamily="2" charset="2"/>
              </a:rPr>
              <a:t></a:t>
            </a:r>
            <a:endParaRPr lang="en-GB" sz="4000" dirty="0">
              <a:latin typeface="HfW cursive" panose="00000500000000000000" pitchFamily="2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417237" y="2980266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7200" u="sng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Free Learning Cliparts, Download Free Learning Cliparts png images, Free  ClipArts on Clipart Library">
            <a:extLst>
              <a:ext uri="{FF2B5EF4-FFF2-40B4-BE49-F238E27FC236}">
                <a16:creationId xmlns:a16="http://schemas.microsoft.com/office/drawing/2014/main" id="{57D8322D-9B64-4EC1-B9C7-2F228015E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7" b="94902" l="4667" r="95000">
                        <a14:foregroundMark x1="21667" y1="52157" x2="4667" y2="21176"/>
                        <a14:foregroundMark x1="19000" y1="24706" x2="20333" y2="43922"/>
                        <a14:foregroundMark x1="10333" y1="48235" x2="5667" y2="27059"/>
                        <a14:foregroundMark x1="9333" y1="21176" x2="26667" y2="25490"/>
                        <a14:foregroundMark x1="16000" y1="26275" x2="11333" y2="22353"/>
                        <a14:foregroundMark x1="6000" y1="18431" x2="17000" y2="18431"/>
                        <a14:foregroundMark x1="43667" y1="15686" x2="62333" y2="16863"/>
                        <a14:foregroundMark x1="55000" y1="19216" x2="55000" y2="11765"/>
                        <a14:foregroundMark x1="59333" y1="15686" x2="56333" y2="13725"/>
                        <a14:foregroundMark x1="44667" y1="16863" x2="48333" y2="19608"/>
                        <a14:foregroundMark x1="43667" y1="15294" x2="44000" y2="10588"/>
                        <a14:foregroundMark x1="48000" y1="14118" x2="44333" y2="14118"/>
                        <a14:foregroundMark x1="54667" y1="30196" x2="61667" y2="30196"/>
                        <a14:foregroundMark x1="60333" y1="30196" x2="62667" y2="23922"/>
                        <a14:foregroundMark x1="59000" y1="69804" x2="59000" y2="52157"/>
                        <a14:foregroundMark x1="62000" y1="76078" x2="55333" y2="66667"/>
                        <a14:foregroundMark x1="55000" y1="54902" x2="63333" y2="57255"/>
                        <a14:foregroundMark x1="55000" y1="59608" x2="68333" y2="54118"/>
                        <a14:foregroundMark x1="35667" y1="48235" x2="53333" y2="47451"/>
                        <a14:foregroundMark x1="92333" y1="68627" x2="91667" y2="60392"/>
                        <a14:foregroundMark x1="94667" y1="63137" x2="95000" y2="58431"/>
                        <a14:foregroundMark x1="82333" y1="50980" x2="91667" y2="51373"/>
                        <a14:foregroundMark x1="55667" y1="94902" x2="62000" y2="93333"/>
                        <a14:foregroundMark x1="53333" y1="44314" x2="66667" y2="43137"/>
                        <a14:foregroundMark x1="56333" y1="46667" x2="66000" y2="44314"/>
                        <a14:foregroundMark x1="44333" y1="7451" x2="46000" y2="6275"/>
                        <a14:foregroundMark x1="58000" y1="7451" x2="53333" y2="3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591" y="934029"/>
            <a:ext cx="1549959" cy="1317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Pin on Naples Flori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863" y="227391"/>
            <a:ext cx="4345228" cy="634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830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5C968D99-ABE3-40BC-9867-04CD3D81AFDF}"/>
              </a:ext>
            </a:extLst>
          </p:cNvPr>
          <p:cNvSpPr txBox="1">
            <a:spLocks/>
          </p:cNvSpPr>
          <p:nvPr/>
        </p:nvSpPr>
        <p:spPr>
          <a:xfrm>
            <a:off x="417237" y="2980266"/>
            <a:ext cx="10782300" cy="3352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8800" kern="1200" spc="-12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7200" u="sng" dirty="0">
              <a:latin typeface="Twinkl Cursive Looped" panose="02000000000000000000" pitchFamily="2" charset="0"/>
            </a:endParaRPr>
          </a:p>
        </p:txBody>
      </p:sp>
      <p:pic>
        <p:nvPicPr>
          <p:cNvPr id="2050" name="Picture 2" descr="Free Learning Cliparts, Download Free Learning Cliparts png images, Free  ClipArts on Clipart Library">
            <a:extLst>
              <a:ext uri="{FF2B5EF4-FFF2-40B4-BE49-F238E27FC236}">
                <a16:creationId xmlns:a16="http://schemas.microsoft.com/office/drawing/2014/main" id="{57D8322D-9B64-4EC1-B9C7-2F228015EF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7" b="94902" l="4667" r="95000">
                        <a14:foregroundMark x1="21667" y1="52157" x2="4667" y2="21176"/>
                        <a14:foregroundMark x1="19000" y1="24706" x2="20333" y2="43922"/>
                        <a14:foregroundMark x1="10333" y1="48235" x2="5667" y2="27059"/>
                        <a14:foregroundMark x1="9333" y1="21176" x2="26667" y2="25490"/>
                        <a14:foregroundMark x1="16000" y1="26275" x2="11333" y2="22353"/>
                        <a14:foregroundMark x1="6000" y1="18431" x2="17000" y2="18431"/>
                        <a14:foregroundMark x1="43667" y1="15686" x2="62333" y2="16863"/>
                        <a14:foregroundMark x1="55000" y1="19216" x2="55000" y2="11765"/>
                        <a14:foregroundMark x1="59333" y1="15686" x2="56333" y2="13725"/>
                        <a14:foregroundMark x1="44667" y1="16863" x2="48333" y2="19608"/>
                        <a14:foregroundMark x1="43667" y1="15294" x2="44000" y2="10588"/>
                        <a14:foregroundMark x1="48000" y1="14118" x2="44333" y2="14118"/>
                        <a14:foregroundMark x1="54667" y1="30196" x2="61667" y2="30196"/>
                        <a14:foregroundMark x1="60333" y1="30196" x2="62667" y2="23922"/>
                        <a14:foregroundMark x1="59000" y1="69804" x2="59000" y2="52157"/>
                        <a14:foregroundMark x1="62000" y1="76078" x2="55333" y2="66667"/>
                        <a14:foregroundMark x1="55000" y1="54902" x2="63333" y2="57255"/>
                        <a14:foregroundMark x1="55000" y1="59608" x2="68333" y2="54118"/>
                        <a14:foregroundMark x1="35667" y1="48235" x2="53333" y2="47451"/>
                        <a14:foregroundMark x1="92333" y1="68627" x2="91667" y2="60392"/>
                        <a14:foregroundMark x1="94667" y1="63137" x2="95000" y2="58431"/>
                        <a14:foregroundMark x1="82333" y1="50980" x2="91667" y2="51373"/>
                        <a14:foregroundMark x1="55667" y1="94902" x2="62000" y2="93333"/>
                        <a14:foregroundMark x1="53333" y1="44314" x2="66667" y2="43137"/>
                        <a14:foregroundMark x1="56333" y1="46667" x2="66000" y2="44314"/>
                        <a14:foregroundMark x1="44333" y1="7451" x2="46000" y2="6275"/>
                        <a14:foregroundMark x1="58000" y1="7451" x2="53333" y2="3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591" y="934029"/>
            <a:ext cx="1549959" cy="1317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Westcott Wanted Poster Canvas Backdrop D0136-63X87-CV-MC1 B&amp;amp;H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54" r="16242" b="33320"/>
          <a:stretch/>
        </p:blipFill>
        <p:spPr bwMode="auto">
          <a:xfrm>
            <a:off x="417237" y="169817"/>
            <a:ext cx="11273246" cy="597548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667644" y="1879931"/>
            <a:ext cx="10541217" cy="426537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fontAlgn="base">
              <a:spcAft>
                <a:spcPts val="0"/>
              </a:spcAft>
            </a:pPr>
            <a:r>
              <a:rPr lang="en-GB" sz="1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sz="11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endParaRPr lang="en-GB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 fontAlgn="base">
              <a:spcAft>
                <a:spcPts val="0"/>
              </a:spcAft>
            </a:pPr>
            <a:r>
              <a:rPr lang="en-GB" sz="2800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 </a:t>
            </a:r>
            <a:r>
              <a:rPr lang="en-GB" sz="2800" dirty="0" smtClean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NAME OF CREATURE</a:t>
            </a:r>
            <a:endParaRPr lang="en-GB" sz="32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US" sz="160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  <a:endParaRPr lang="en-GB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US" sz="2800" dirty="0" smtClean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This </a:t>
            </a:r>
            <a:r>
              <a:rPr lang="en-US" sz="2800" dirty="0" smtClean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alliteration</a:t>
            </a:r>
            <a:r>
              <a:rPr lang="en-GB" sz="2800" dirty="0" smtClean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 </a:t>
            </a:r>
            <a:r>
              <a:rPr lang="en-GB" sz="2800" dirty="0" smtClean="0">
                <a:effectLst/>
                <a:latin typeface="+mj-lt"/>
                <a:ea typeface="Times New Roman" panose="02020603050405020304" pitchFamily="18" charset="0"/>
              </a:rPr>
              <a:t>creature </a:t>
            </a:r>
            <a:r>
              <a:rPr lang="en-GB" sz="2800" dirty="0">
                <a:effectLst/>
                <a:latin typeface="+mj-lt"/>
                <a:ea typeface="Times New Roman" panose="02020603050405020304" pitchFamily="18" charset="0"/>
              </a:rPr>
              <a:t>is half </a:t>
            </a:r>
            <a:r>
              <a:rPr lang="en-GB" sz="2800" dirty="0" smtClean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</a:rPr>
              <a:t>animal 1</a:t>
            </a:r>
            <a:r>
              <a:rPr lang="en-GB" sz="2800" dirty="0" smtClean="0">
                <a:effectLst/>
                <a:latin typeface="+mj-lt"/>
                <a:ea typeface="Times New Roman" panose="02020603050405020304" pitchFamily="18" charset="0"/>
              </a:rPr>
              <a:t>, half </a:t>
            </a:r>
            <a:r>
              <a:rPr lang="en-GB" sz="2800" dirty="0" smtClean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</a:rPr>
              <a:t>animal 2</a:t>
            </a:r>
            <a:r>
              <a:rPr lang="en-GB" sz="2800" dirty="0" smtClean="0">
                <a:effectLst/>
                <a:latin typeface="+mj-lt"/>
                <a:ea typeface="Times New Roman" panose="02020603050405020304" pitchFamily="18" charset="0"/>
              </a:rPr>
              <a:t>. </a:t>
            </a:r>
            <a:endParaRPr lang="en-GB" sz="2800" dirty="0">
              <a:effectLst/>
              <a:latin typeface="+mj-lt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US" sz="2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It was last seen </a:t>
            </a:r>
            <a:r>
              <a:rPr lang="en-GB" sz="2800" dirty="0" smtClean="0">
                <a:solidFill>
                  <a:srgbClr val="FF0000"/>
                </a:solidFill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verb(</a:t>
            </a:r>
            <a:r>
              <a:rPr lang="en-GB" sz="2800" dirty="0" err="1" smtClean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</a:rPr>
              <a:t>ing</a:t>
            </a:r>
            <a:r>
              <a:rPr lang="en-GB" sz="2800" dirty="0" smtClean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</a:rPr>
              <a:t>) prepositional phrase</a:t>
            </a:r>
            <a:r>
              <a:rPr lang="en-GB" sz="2800" dirty="0" smtClean="0">
                <a:effectLst/>
                <a:latin typeface="+mj-lt"/>
                <a:ea typeface="Times New Roman" panose="02020603050405020304" pitchFamily="18" charset="0"/>
              </a:rPr>
              <a:t>. </a:t>
            </a:r>
            <a:endParaRPr lang="en-GB" sz="2800" dirty="0">
              <a:effectLst/>
              <a:latin typeface="+mj-lt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US" sz="2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It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has</a:t>
            </a:r>
            <a:r>
              <a:rPr lang="en-GB" sz="2800" dirty="0" smtClean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 description </a:t>
            </a:r>
            <a:r>
              <a:rPr lang="en-GB" sz="2800" dirty="0" smtClean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(expanded noun phrase)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.</a:t>
            </a:r>
            <a:endParaRPr lang="en-GB" sz="2800" dirty="0">
              <a:effectLst/>
              <a:latin typeface="+mj-lt"/>
              <a:ea typeface="Times New Roman" panose="02020603050405020304" pitchFamily="18" charset="0"/>
            </a:endParaRPr>
          </a:p>
          <a:p>
            <a:pPr fontAlgn="base">
              <a:spcAft>
                <a:spcPts val="0"/>
              </a:spcAft>
            </a:pPr>
            <a:r>
              <a:rPr lang="en-US" sz="2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The</a:t>
            </a:r>
            <a:r>
              <a:rPr lang="en-US" sz="2800" dirty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 </a:t>
            </a:r>
            <a:r>
              <a:rPr lang="en-US" sz="2800" dirty="0" smtClean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adjective 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beast moves </a:t>
            </a:r>
            <a:r>
              <a:rPr lang="en-US" sz="2800" dirty="0" smtClean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simile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. People say that it came from </a:t>
            </a:r>
            <a:r>
              <a:rPr lang="en-US" sz="2800" dirty="0" smtClean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place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. If you see this </a:t>
            </a:r>
            <a:r>
              <a:rPr lang="en-US" sz="2800" dirty="0" err="1" smtClean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adjective+noun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 then </a:t>
            </a:r>
            <a:r>
              <a:rPr lang="en-US" sz="2800" dirty="0" smtClean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instruction</a:t>
            </a:r>
            <a:r>
              <a:rPr lang="en-US" sz="2800" dirty="0" smtClean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.</a:t>
            </a:r>
            <a:r>
              <a:rPr lang="en-GB" sz="2800" dirty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  <a:endParaRPr lang="en-GB" sz="2800" dirty="0" smtClean="0">
              <a:solidFill>
                <a:srgbClr val="000000"/>
              </a:solidFill>
              <a:effectLst/>
              <a:latin typeface="+mj-lt"/>
              <a:ea typeface="Times New Roman" panose="02020603050405020304" pitchFamily="18" charset="0"/>
              <a:cs typeface="Segoe UI" panose="020B0502040204020203" pitchFamily="34" charset="0"/>
            </a:endParaRPr>
          </a:p>
          <a:p>
            <a:pPr fontAlgn="base">
              <a:spcAft>
                <a:spcPts val="0"/>
              </a:spcAft>
            </a:pPr>
            <a:endParaRPr lang="en-GB" sz="2800" dirty="0">
              <a:solidFill>
                <a:srgbClr val="000000"/>
              </a:solidFill>
              <a:latin typeface="+mj-lt"/>
              <a:ea typeface="Times New Roman" panose="02020603050405020304" pitchFamily="18" charset="0"/>
              <a:cs typeface="Segoe UI" panose="020B0502040204020203" pitchFamily="34" charset="0"/>
            </a:endParaRPr>
          </a:p>
          <a:p>
            <a:pPr fontAlgn="base">
              <a:spcAft>
                <a:spcPts val="0"/>
              </a:spcAft>
            </a:pPr>
            <a:r>
              <a:rPr lang="en-GB" sz="2800" dirty="0" smtClean="0">
                <a:solidFill>
                  <a:srgbClr val="00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Reward: </a:t>
            </a:r>
            <a:r>
              <a:rPr lang="en-GB" sz="2800" dirty="0" smtClean="0">
                <a:solidFill>
                  <a:srgbClr val="FF0000"/>
                </a:solidFill>
                <a:effectLst/>
                <a:latin typeface="+mj-lt"/>
                <a:ea typeface="Times New Roman" panose="02020603050405020304" pitchFamily="18" charset="0"/>
                <a:cs typeface="Segoe UI" panose="020B0502040204020203" pitchFamily="34" charset="0"/>
              </a:rPr>
              <a:t>Money/prize</a:t>
            </a:r>
            <a:endParaRPr lang="en-GB" sz="2800" dirty="0">
              <a:solidFill>
                <a:srgbClr val="FF0000"/>
              </a:solidFill>
              <a:effectLst/>
              <a:latin typeface="+mj-lt"/>
              <a:ea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Trebuchet MS" panose="020B0603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183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47D0532-C2F0-47B3-9CDE-0E667042E4E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15196D7-5071-4283-A621-F99FD31B49D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FC80AA8-4231-4FFB-97F4-D64B699DCDFE}">
  <ds:schemaRefs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purl.org/dc/dcmitype/"/>
    <ds:schemaRef ds:uri="http://purl.org/dc/terms/"/>
    <ds:schemaRef ds:uri="933c73ff-1f47-478d-836a-52d41c4c8390"/>
    <ds:schemaRef ds:uri="http://schemas.microsoft.com/office/2006/documentManagement/types"/>
    <ds:schemaRef ds:uri="http://www.w3.org/XML/1998/namespace"/>
    <ds:schemaRef ds:uri="b7193443-4924-4c98-83f1-322a08f13154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Metropolitan</Template>
  <TotalTime>1627</TotalTime>
  <Words>43</Words>
  <Application>Microsoft Office PowerPoint</Application>
  <PresentationFormat>Widescreen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8" baseType="lpstr">
      <vt:lpstr>Arial</vt:lpstr>
      <vt:lpstr>Calibri</vt:lpstr>
      <vt:lpstr>Calibri Light</vt:lpstr>
      <vt:lpstr>Cambria</vt:lpstr>
      <vt:lpstr>HfW cursive</vt:lpstr>
      <vt:lpstr>Segoe UI</vt:lpstr>
      <vt:lpstr>Times New Roman</vt:lpstr>
      <vt:lpstr>Trebuchet MS</vt:lpstr>
      <vt:lpstr>Twinkl Cursive Looped</vt:lpstr>
      <vt:lpstr>Wingdings</vt:lpstr>
      <vt:lpstr>Metropolitan</vt:lpstr>
      <vt:lpstr>Thursday 9th September 2021</vt:lpstr>
      <vt:lpstr>Let’s recap!  You have designed some amazing Mythical Creatures!  Let’s hear about some of your creatures.. </vt:lpstr>
      <vt:lpstr> Why do you think someone might want to find this creature?   To harness its powers or prevent it from causing havoc? </vt:lpstr>
      <vt:lpstr> Talk to your partner:  How do we let people know that we are trying to find something?</vt:lpstr>
      <vt:lpstr>Today we are going to create wanted posters!   We are going to have fun practicing lots of special techniques!</vt:lpstr>
      <vt:lpstr>We are going to work together and complete the wanted poster in stages!  Make sure you are super focused and following along. 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3rd September 2021</dc:title>
  <dc:creator>alice watton</dc:creator>
  <cp:lastModifiedBy>Alice Watton</cp:lastModifiedBy>
  <cp:revision>12</cp:revision>
  <dcterms:created xsi:type="dcterms:W3CDTF">2021-08-21T13:21:36Z</dcterms:created>
  <dcterms:modified xsi:type="dcterms:W3CDTF">2021-09-05T10:39:01Z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