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5" r:id="rId10"/>
    <p:sldId id="264" r:id="rId11"/>
    <p:sldId id="267" r:id="rId12"/>
    <p:sldId id="266" r:id="rId13"/>
    <p:sldId id="269" r:id="rId14"/>
    <p:sldId id="268"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3C3FB6-4A93-409F-9752-9114B6BB13C5}" type="datetimeFigureOut">
              <a:rPr lang="en-GB" smtClean="0"/>
              <a:t>03/10/2021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DEEB83-388A-4516-80EF-ADDE93FEB7C2}" type="slidenum">
              <a:rPr lang="en-GB" smtClean="0"/>
              <a:t>‹#›</a:t>
            </a:fld>
            <a:endParaRPr lang="en-GB"/>
          </a:p>
        </p:txBody>
      </p:sp>
    </p:spTree>
    <p:extLst>
      <p:ext uri="{BB962C8B-B14F-4D97-AF65-F5344CB8AC3E}">
        <p14:creationId xmlns:p14="http://schemas.microsoft.com/office/powerpoint/2010/main" val="19216161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17523AA-041F-4ABB-A3FB-22A5B1A2C18D}"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3719062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7523AA-041F-4ABB-A3FB-22A5B1A2C18D}"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2515966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17523AA-041F-4ABB-A3FB-22A5B1A2C18D}"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761420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17523AA-041F-4ABB-A3FB-22A5B1A2C18D}" type="datetimeFigureOut">
              <a:rPr lang="en-GB" smtClean="0"/>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2806005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17523AA-041F-4ABB-A3FB-22A5B1A2C18D}" type="datetimeFigureOut">
              <a:rPr lang="en-GB" smtClean="0"/>
              <a:t>03/10/2021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2721466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17523AA-041F-4ABB-A3FB-22A5B1A2C18D}" type="datetimeFigureOut">
              <a:rPr lang="en-GB" smtClean="0"/>
              <a:t>03/10/2021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2772773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7523AA-041F-4ABB-A3FB-22A5B1A2C18D}" type="datetimeFigureOut">
              <a:rPr lang="en-GB" smtClean="0"/>
              <a:t>03/10/2021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2137727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7523AA-041F-4ABB-A3FB-22A5B1A2C18D}" type="datetimeFigureOut">
              <a:rPr lang="en-GB" smtClean="0"/>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883063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7523AA-041F-4ABB-A3FB-22A5B1A2C18D}" type="datetimeFigureOut">
              <a:rPr lang="en-GB" smtClean="0"/>
              <a:t>03/10/2021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3703891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7523AA-041F-4ABB-A3FB-22A5B1A2C18D}"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2433824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7523AA-041F-4ABB-A3FB-22A5B1A2C18D}" type="datetimeFigureOut">
              <a:rPr lang="en-GB" smtClean="0"/>
              <a:t>03/10/2021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0DEA5A-B4E9-48E0-8804-F0D620010488}" type="slidenum">
              <a:rPr lang="en-GB" smtClean="0"/>
              <a:t>‹#›</a:t>
            </a:fld>
            <a:endParaRPr lang="en-GB"/>
          </a:p>
        </p:txBody>
      </p:sp>
    </p:spTree>
    <p:extLst>
      <p:ext uri="{BB962C8B-B14F-4D97-AF65-F5344CB8AC3E}">
        <p14:creationId xmlns:p14="http://schemas.microsoft.com/office/powerpoint/2010/main" val="1771686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7523AA-041F-4ABB-A3FB-22A5B1A2C18D}" type="datetimeFigureOut">
              <a:rPr lang="en-GB" smtClean="0"/>
              <a:t>03/10/2021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0DEA5A-B4E9-48E0-8804-F0D620010488}" type="slidenum">
              <a:rPr lang="en-GB" smtClean="0"/>
              <a:t>‹#›</a:t>
            </a:fld>
            <a:endParaRPr lang="en-GB"/>
          </a:p>
        </p:txBody>
      </p:sp>
    </p:spTree>
    <p:extLst>
      <p:ext uri="{BB962C8B-B14F-4D97-AF65-F5344CB8AC3E}">
        <p14:creationId xmlns:p14="http://schemas.microsoft.com/office/powerpoint/2010/main" val="37114728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www.bbc.co.uk/bitesize/topics/zx339j6/articles/zcxmb82" TargetMode="External"/><Relationship Id="rId2" Type="http://schemas.openxmlformats.org/officeDocument/2006/relationships/hyperlink" Target="https://www.bbc.co.uk/bitesize/articles/zv73bdm"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bbc.co.uk/bitesize/articles/z2yqkty"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www.bbc.co.uk/teach/supermovers/ks2-english-conjunctions-with-laura-bubble/zv4hd6f" TargetMode="External"/><Relationship Id="rId2" Type="http://schemas.openxmlformats.org/officeDocument/2006/relationships/hyperlink" Target="https://www.bbc.co.uk/teach/supermovers/ks1-english-capital-letters-full-stops/zjmrhbk" TargetMode="Externa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2" Type="http://schemas.openxmlformats.org/officeDocument/2006/relationships/hyperlink" Target="https://www.bbc.co.uk/bitesize/topics/zvwwxnb/articles/z9n73k7"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216073" y="1191491"/>
            <a:ext cx="4238661" cy="523220"/>
          </a:xfrm>
          <a:prstGeom prst="rect">
            <a:avLst/>
          </a:prstGeom>
          <a:noFill/>
        </p:spPr>
        <p:txBody>
          <a:bodyPr wrap="none" rtlCol="0">
            <a:spAutoFit/>
          </a:bodyPr>
          <a:lstStyle/>
          <a:p>
            <a:r>
              <a:rPr lang="en-GB" sz="2800" u="sng" dirty="0" smtClean="0">
                <a:latin typeface="Comic Sans MS" panose="030F0702030302020204" pitchFamily="66" charset="0"/>
              </a:rPr>
              <a:t>Monday 4 October 2021</a:t>
            </a:r>
            <a:endParaRPr lang="en-GB" sz="2800" u="sng" dirty="0">
              <a:latin typeface="Comic Sans MS" panose="030F0702030302020204" pitchFamily="66" charset="0"/>
            </a:endParaRPr>
          </a:p>
        </p:txBody>
      </p:sp>
      <p:sp>
        <p:nvSpPr>
          <p:cNvPr id="5" name="TextBox 4"/>
          <p:cNvSpPr txBox="1"/>
          <p:nvPr/>
        </p:nvSpPr>
        <p:spPr>
          <a:xfrm>
            <a:off x="1681155" y="4559665"/>
            <a:ext cx="7419019" cy="1384995"/>
          </a:xfrm>
          <a:prstGeom prst="rect">
            <a:avLst/>
          </a:prstGeom>
          <a:noFill/>
        </p:spPr>
        <p:txBody>
          <a:bodyPr wrap="none" rtlCol="0">
            <a:spAutoFit/>
          </a:bodyPr>
          <a:lstStyle/>
          <a:p>
            <a:r>
              <a:rPr lang="en-GB" sz="2800" dirty="0" smtClean="0">
                <a:latin typeface="Comic Sans MS" panose="030F0702030302020204" pitchFamily="66" charset="0"/>
              </a:rPr>
              <a:t>LO: To use thinking hats to solve a problem</a:t>
            </a:r>
          </a:p>
          <a:p>
            <a:r>
              <a:rPr lang="en-GB" sz="2800" dirty="0">
                <a:latin typeface="Comic Sans MS" panose="030F0702030302020204" pitchFamily="66" charset="0"/>
              </a:rPr>
              <a:t> </a:t>
            </a:r>
            <a:r>
              <a:rPr lang="en-GB" sz="2800" dirty="0" smtClean="0">
                <a:latin typeface="Comic Sans MS" panose="030F0702030302020204" pitchFamily="66" charset="0"/>
              </a:rPr>
              <a:t>     Hold conversations and debates</a:t>
            </a:r>
          </a:p>
          <a:p>
            <a:r>
              <a:rPr lang="en-GB" sz="2800" dirty="0" smtClean="0">
                <a:latin typeface="Comic Sans MS" panose="030F0702030302020204" pitchFamily="66" charset="0"/>
              </a:rPr>
              <a:t>C: Robin Hood </a:t>
            </a:r>
            <a:endParaRPr lang="en-GB" sz="2800" dirty="0">
              <a:latin typeface="Comic Sans MS" panose="030F0702030302020204" pitchFamily="66" charset="0"/>
            </a:endParaRPr>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98275" y="1191491"/>
            <a:ext cx="3528178" cy="2524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1408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07920" y="2078058"/>
            <a:ext cx="7620000" cy="3046988"/>
          </a:xfrm>
          <a:prstGeom prst="rect">
            <a:avLst/>
          </a:prstGeom>
        </p:spPr>
        <p:txBody>
          <a:bodyPr wrap="square">
            <a:spAutoFit/>
          </a:bodyPr>
          <a:lstStyle/>
          <a:p>
            <a:pPr fontAlgn="base">
              <a:spcAft>
                <a:spcPts val="0"/>
              </a:spcAft>
            </a:pPr>
            <a:r>
              <a:rPr lang="en-GB" sz="2400" i="1" u="sng" dirty="0" smtClean="0">
                <a:latin typeface="Comic Sans MS" panose="030F0702030302020204" pitchFamily="66" charset="0"/>
                <a:ea typeface="Comic Sans MS" panose="030F0702030302020204" pitchFamily="66" charset="0"/>
                <a:cs typeface="Comic Sans MS" panose="030F0702030302020204" pitchFamily="66" charset="0"/>
              </a:rPr>
              <a:t>Thinking Hat Problem </a:t>
            </a:r>
            <a:r>
              <a:rPr lang="en-GB" sz="2400" i="1" u="sng" dirty="0">
                <a:latin typeface="Comic Sans MS" panose="030F0702030302020204" pitchFamily="66" charset="0"/>
                <a:ea typeface="Comic Sans MS" panose="030F0702030302020204" pitchFamily="66" charset="0"/>
                <a:cs typeface="Comic Sans MS" panose="030F0702030302020204" pitchFamily="66" charset="0"/>
              </a:rPr>
              <a:t>P</a:t>
            </a:r>
            <a:r>
              <a:rPr lang="en-GB" sz="2400" i="1" u="sng" dirty="0" smtClean="0">
                <a:latin typeface="Comic Sans MS" panose="030F0702030302020204" pitchFamily="66" charset="0"/>
                <a:ea typeface="Comic Sans MS" panose="030F0702030302020204" pitchFamily="66" charset="0"/>
                <a:cs typeface="Comic Sans MS" panose="030F0702030302020204" pitchFamily="66" charset="0"/>
              </a:rPr>
              <a:t>osed:</a:t>
            </a:r>
          </a:p>
          <a:p>
            <a:pPr fontAlgn="base">
              <a:spcAft>
                <a:spcPts val="0"/>
              </a:spcAft>
            </a:pPr>
            <a:r>
              <a:rPr lang="en-GB" sz="2400" i="1" dirty="0" smtClean="0">
                <a:latin typeface="Comic Sans MS" panose="030F0702030302020204" pitchFamily="66" charset="0"/>
                <a:ea typeface="Comic Sans MS" panose="030F0702030302020204" pitchFamily="66" charset="0"/>
                <a:cs typeface="Comic Sans MS" panose="030F0702030302020204" pitchFamily="66" charset="0"/>
              </a:rPr>
              <a:t>Robin </a:t>
            </a:r>
            <a:r>
              <a:rPr lang="en-GB" sz="2400" i="1" dirty="0">
                <a:latin typeface="Comic Sans MS" panose="030F0702030302020204" pitchFamily="66" charset="0"/>
                <a:ea typeface="Comic Sans MS" panose="030F0702030302020204" pitchFamily="66" charset="0"/>
                <a:cs typeface="Comic Sans MS" panose="030F0702030302020204" pitchFamily="66" charset="0"/>
              </a:rPr>
              <a:t>Hood needs to escape from the sheriff. He runs through the woods but gets to a very fast flowing river. He needs to cross it, but doesn’t have much time to decide how. He scans the area to see how he can cross. There are logs nearby and he has a rope in his bag and his bow and arrows strapped onto his back. What should he do?</a:t>
            </a:r>
            <a:endParaRPr lang="en-GB" sz="2400" dirty="0">
              <a:effectLst/>
              <a:latin typeface="Times New Roman" panose="02020603050405020304" pitchFamily="18" charset="0"/>
              <a:ea typeface="Times New Roman" panose="02020603050405020304" pitchFamily="18" charset="0"/>
            </a:endParaRPr>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1351280" y="1055053"/>
            <a:ext cx="1056640" cy="1139507"/>
          </a:xfrm>
          <a:prstGeom prst="rect">
            <a:avLst/>
          </a:prstGeom>
        </p:spPr>
      </p:pic>
      <p:pic>
        <p:nvPicPr>
          <p:cNvPr id="7" name="Picture 6"/>
          <p:cNvPicPr/>
          <p:nvPr/>
        </p:nvPicPr>
        <p:blipFill>
          <a:blip r:embed="rId3" cstate="print">
            <a:extLst>
              <a:ext uri="{28A0092B-C50C-407E-A947-70E740481C1C}">
                <a14:useLocalDpi xmlns:a14="http://schemas.microsoft.com/office/drawing/2010/main" val="0"/>
              </a:ext>
            </a:extLst>
          </a:blip>
          <a:stretch>
            <a:fillRect/>
          </a:stretch>
        </p:blipFill>
        <p:spPr>
          <a:xfrm>
            <a:off x="5349240" y="795238"/>
            <a:ext cx="1168400" cy="1190626"/>
          </a:xfrm>
          <a:prstGeom prst="rect">
            <a:avLst/>
          </a:prstGeom>
        </p:spPr>
      </p:pic>
      <p:pic>
        <p:nvPicPr>
          <p:cNvPr id="8" name="Picture 7"/>
          <p:cNvPicPr/>
          <p:nvPr/>
        </p:nvPicPr>
        <p:blipFill>
          <a:blip r:embed="rId4" cstate="print">
            <a:extLst>
              <a:ext uri="{28A0092B-C50C-407E-A947-70E740481C1C}">
                <a14:useLocalDpi xmlns:a14="http://schemas.microsoft.com/office/drawing/2010/main" val="0"/>
              </a:ext>
            </a:extLst>
          </a:blip>
          <a:stretch>
            <a:fillRect/>
          </a:stretch>
        </p:blipFill>
        <p:spPr>
          <a:xfrm>
            <a:off x="1276350" y="4883052"/>
            <a:ext cx="1243330" cy="1181735"/>
          </a:xfrm>
          <a:prstGeom prst="rect">
            <a:avLst/>
          </a:prstGeom>
        </p:spPr>
      </p:pic>
      <p:pic>
        <p:nvPicPr>
          <p:cNvPr id="9" name="Picture 8"/>
          <p:cNvPicPr/>
          <p:nvPr/>
        </p:nvPicPr>
        <p:blipFill>
          <a:blip r:embed="rId5" cstate="print">
            <a:extLst>
              <a:ext uri="{28A0092B-C50C-407E-A947-70E740481C1C}">
                <a14:useLocalDpi xmlns:a14="http://schemas.microsoft.com/office/drawing/2010/main" val="0"/>
              </a:ext>
            </a:extLst>
          </a:blip>
          <a:stretch>
            <a:fillRect/>
          </a:stretch>
        </p:blipFill>
        <p:spPr>
          <a:xfrm>
            <a:off x="5287010" y="5036575"/>
            <a:ext cx="1230630" cy="1091028"/>
          </a:xfrm>
          <a:prstGeom prst="rect">
            <a:avLst/>
          </a:prstGeom>
        </p:spPr>
      </p:pic>
      <p:pic>
        <p:nvPicPr>
          <p:cNvPr id="10" name="Picture 9"/>
          <p:cNvPicPr/>
          <p:nvPr/>
        </p:nvPicPr>
        <p:blipFill>
          <a:blip r:embed="rId6" cstate="print">
            <a:extLst>
              <a:ext uri="{28A0092B-C50C-407E-A947-70E740481C1C}">
                <a14:useLocalDpi xmlns:a14="http://schemas.microsoft.com/office/drawing/2010/main" val="0"/>
              </a:ext>
            </a:extLst>
          </a:blip>
          <a:stretch>
            <a:fillRect/>
          </a:stretch>
        </p:blipFill>
        <p:spPr>
          <a:xfrm>
            <a:off x="8836660" y="5002969"/>
            <a:ext cx="1038860" cy="1061818"/>
          </a:xfrm>
          <a:prstGeom prst="rect">
            <a:avLst/>
          </a:prstGeom>
        </p:spPr>
      </p:pic>
      <p:pic>
        <p:nvPicPr>
          <p:cNvPr id="11" name="Picture 10"/>
          <p:cNvPicPr/>
          <p:nvPr/>
        </p:nvPicPr>
        <p:blipFill>
          <a:blip r:embed="rId7" cstate="print">
            <a:extLst>
              <a:ext uri="{28A0092B-C50C-407E-A947-70E740481C1C}">
                <a14:useLocalDpi xmlns:a14="http://schemas.microsoft.com/office/drawing/2010/main" val="0"/>
              </a:ext>
            </a:extLst>
          </a:blip>
          <a:stretch>
            <a:fillRect/>
          </a:stretch>
        </p:blipFill>
        <p:spPr>
          <a:xfrm>
            <a:off x="9670414" y="826671"/>
            <a:ext cx="1017905" cy="1127760"/>
          </a:xfrm>
          <a:prstGeom prst="rect">
            <a:avLst/>
          </a:prstGeom>
        </p:spPr>
      </p:pic>
    </p:spTree>
    <p:extLst>
      <p:ext uri="{BB962C8B-B14F-4D97-AF65-F5344CB8AC3E}">
        <p14:creationId xmlns:p14="http://schemas.microsoft.com/office/powerpoint/2010/main" val="3384784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504604" y="748764"/>
            <a:ext cx="9749785" cy="5878532"/>
          </a:xfrm>
          <a:prstGeom prst="rect">
            <a:avLst/>
          </a:prstGeom>
          <a:noFill/>
        </p:spPr>
        <p:txBody>
          <a:bodyPr wrap="none" rtlCol="0">
            <a:spAutoFit/>
          </a:bodyPr>
          <a:lstStyle/>
          <a:p>
            <a:r>
              <a:rPr lang="en-GB" sz="2000" u="sng" dirty="0" smtClean="0">
                <a:latin typeface="Comic Sans MS" panose="030F0702030302020204" pitchFamily="66" charset="0"/>
              </a:rPr>
              <a:t>White hat</a:t>
            </a:r>
            <a:r>
              <a:rPr lang="en-GB" sz="2000" dirty="0" smtClean="0">
                <a:latin typeface="Comic Sans MS" panose="030F0702030302020204" pitchFamily="66" charset="0"/>
              </a:rPr>
              <a:t>: Consider all the information and facts that we have or need to know.</a:t>
            </a:r>
          </a:p>
          <a:p>
            <a:endParaRPr lang="en-GB" sz="2000" dirty="0" smtClean="0">
              <a:latin typeface="Comic Sans MS" panose="030F0702030302020204" pitchFamily="66" charset="0"/>
            </a:endParaRPr>
          </a:p>
          <a:p>
            <a:r>
              <a:rPr lang="en-GB" sz="2000" u="sng" dirty="0" smtClean="0">
                <a:latin typeface="Comic Sans MS" panose="030F0702030302020204" pitchFamily="66" charset="0"/>
              </a:rPr>
              <a:t>Green</a:t>
            </a:r>
            <a:r>
              <a:rPr lang="en-GB" sz="2000" dirty="0" smtClean="0">
                <a:latin typeface="Comic Sans MS" panose="030F0702030302020204" pitchFamily="66" charset="0"/>
              </a:rPr>
              <a:t>: Get creative in how he escapes.</a:t>
            </a:r>
          </a:p>
          <a:p>
            <a:endParaRPr lang="en-GB" sz="2000" dirty="0" smtClean="0">
              <a:latin typeface="Comic Sans MS" panose="030F0702030302020204" pitchFamily="66" charset="0"/>
            </a:endParaRPr>
          </a:p>
          <a:p>
            <a:r>
              <a:rPr lang="en-GB" sz="2000" u="sng" dirty="0" smtClean="0">
                <a:latin typeface="Comic Sans MS" panose="030F0702030302020204" pitchFamily="66" charset="0"/>
              </a:rPr>
              <a:t>Red</a:t>
            </a:r>
            <a:r>
              <a:rPr lang="en-GB" sz="2000" dirty="0" smtClean="0">
                <a:latin typeface="Comic Sans MS" panose="030F0702030302020204" pitchFamily="66" charset="0"/>
              </a:rPr>
              <a:t>: What are your initial gut feelings about what he should do? </a:t>
            </a:r>
          </a:p>
          <a:p>
            <a:r>
              <a:rPr lang="en-GB" sz="2000" dirty="0" smtClean="0">
                <a:latin typeface="Comic Sans MS" panose="030F0702030302020204" pitchFamily="66" charset="0"/>
              </a:rPr>
              <a:t>How do you think he is feeling?</a:t>
            </a:r>
          </a:p>
          <a:p>
            <a:endParaRPr lang="en-GB" sz="2000" dirty="0" smtClean="0">
              <a:latin typeface="Comic Sans MS" panose="030F0702030302020204" pitchFamily="66" charset="0"/>
            </a:endParaRPr>
          </a:p>
          <a:p>
            <a:r>
              <a:rPr lang="en-GB" sz="2000" u="sng" dirty="0" smtClean="0">
                <a:latin typeface="Comic Sans MS" panose="030F0702030302020204" pitchFamily="66" charset="0"/>
              </a:rPr>
              <a:t>Black</a:t>
            </a:r>
            <a:r>
              <a:rPr lang="en-GB" sz="2000" dirty="0" smtClean="0">
                <a:latin typeface="Comic Sans MS" panose="030F0702030302020204" pitchFamily="66" charset="0"/>
              </a:rPr>
              <a:t>: What are the problems we need to think about and why?</a:t>
            </a:r>
          </a:p>
          <a:p>
            <a:endParaRPr lang="en-GB" sz="2000" dirty="0" smtClean="0">
              <a:latin typeface="Comic Sans MS" panose="030F0702030302020204" pitchFamily="66" charset="0"/>
            </a:endParaRPr>
          </a:p>
          <a:p>
            <a:r>
              <a:rPr lang="en-GB" sz="2000" u="sng" dirty="0" smtClean="0">
                <a:latin typeface="Comic Sans MS" panose="030F0702030302020204" pitchFamily="66" charset="0"/>
              </a:rPr>
              <a:t>Yellow</a:t>
            </a:r>
            <a:r>
              <a:rPr lang="en-GB" sz="2000" dirty="0" smtClean="0">
                <a:latin typeface="Comic Sans MS" panose="030F0702030302020204" pitchFamily="66" charset="0"/>
              </a:rPr>
              <a:t>: Positivity! Think about the good points and give reasons.</a:t>
            </a:r>
          </a:p>
          <a:p>
            <a:endParaRPr lang="en-GB" sz="2000" dirty="0">
              <a:latin typeface="Comic Sans MS" panose="030F0702030302020204" pitchFamily="66" charset="0"/>
            </a:endParaRPr>
          </a:p>
          <a:p>
            <a:r>
              <a:rPr lang="en-GB" sz="2000" dirty="0" smtClean="0">
                <a:latin typeface="Comic Sans MS" panose="030F0702030302020204" pitchFamily="66" charset="0"/>
              </a:rPr>
              <a:t>Draw each colour hat </a:t>
            </a:r>
            <a:r>
              <a:rPr lang="en-GB" sz="2000" dirty="0" smtClean="0">
                <a:latin typeface="Comic Sans MS" panose="030F0702030302020204" pitchFamily="66" charset="0"/>
              </a:rPr>
              <a:t>on a large piece of paper and </a:t>
            </a:r>
            <a:r>
              <a:rPr lang="en-GB" sz="2000" dirty="0" smtClean="0">
                <a:latin typeface="Comic Sans MS" panose="030F0702030302020204" pitchFamily="66" charset="0"/>
              </a:rPr>
              <a:t>write your ideas under each </a:t>
            </a:r>
            <a:endParaRPr lang="en-GB" sz="2000" dirty="0" smtClean="0">
              <a:latin typeface="Comic Sans MS" panose="030F0702030302020204" pitchFamily="66" charset="0"/>
            </a:endParaRPr>
          </a:p>
          <a:p>
            <a:r>
              <a:rPr lang="en-GB" sz="2000" dirty="0" smtClean="0">
                <a:latin typeface="Comic Sans MS" panose="030F0702030302020204" pitchFamily="66" charset="0"/>
              </a:rPr>
              <a:t>section</a:t>
            </a:r>
            <a:r>
              <a:rPr lang="en-GB" sz="2000" dirty="0" smtClean="0">
                <a:latin typeface="Comic Sans MS" panose="030F0702030302020204" pitchFamily="66" charset="0"/>
              </a:rPr>
              <a:t>.</a:t>
            </a:r>
          </a:p>
          <a:p>
            <a:endParaRPr lang="en-GB" sz="2000" u="sng" dirty="0" smtClean="0">
              <a:latin typeface="Comic Sans MS" panose="030F0702030302020204" pitchFamily="66" charset="0"/>
            </a:endParaRPr>
          </a:p>
          <a:p>
            <a:r>
              <a:rPr lang="en-GB" sz="2000" u="sng" dirty="0" smtClean="0">
                <a:latin typeface="Comic Sans MS" panose="030F0702030302020204" pitchFamily="66" charset="0"/>
              </a:rPr>
              <a:t>Blue hat:</a:t>
            </a:r>
          </a:p>
          <a:p>
            <a:r>
              <a:rPr lang="en-GB" sz="2000" dirty="0" smtClean="0">
                <a:latin typeface="Comic Sans MS" panose="030F0702030302020204" pitchFamily="66" charset="0"/>
              </a:rPr>
              <a:t>Think </a:t>
            </a:r>
            <a:r>
              <a:rPr lang="en-GB" sz="2000" dirty="0">
                <a:latin typeface="Comic Sans MS" panose="030F0702030302020204" pitchFamily="66" charset="0"/>
              </a:rPr>
              <a:t>about all the information </a:t>
            </a:r>
            <a:r>
              <a:rPr lang="en-GB" sz="2000" dirty="0" smtClean="0">
                <a:latin typeface="Comic Sans MS" panose="030F0702030302020204" pitchFamily="66" charset="0"/>
              </a:rPr>
              <a:t>and </a:t>
            </a:r>
            <a:r>
              <a:rPr lang="en-GB" sz="2000" dirty="0">
                <a:latin typeface="Comic Sans MS" panose="030F0702030302020204" pitchFamily="66" charset="0"/>
              </a:rPr>
              <a:t>decide on next steps. </a:t>
            </a:r>
            <a:endParaRPr lang="en-GB" sz="2000" dirty="0" smtClean="0">
              <a:latin typeface="Comic Sans MS" panose="030F0702030302020204" pitchFamily="66" charset="0"/>
            </a:endParaRPr>
          </a:p>
          <a:p>
            <a:r>
              <a:rPr lang="en-GB" sz="2000" dirty="0" smtClean="0">
                <a:latin typeface="Comic Sans MS" panose="030F0702030302020204" pitchFamily="66" charset="0"/>
              </a:rPr>
              <a:t>After looking at all your evidence, </a:t>
            </a:r>
            <a:r>
              <a:rPr lang="en-GB" sz="2000" dirty="0">
                <a:latin typeface="Comic Sans MS" panose="030F0702030302020204" pitchFamily="66" charset="0"/>
              </a:rPr>
              <a:t>what should he do?</a:t>
            </a:r>
          </a:p>
          <a:p>
            <a:endParaRPr lang="en-GB" dirty="0"/>
          </a:p>
          <a:p>
            <a:endParaRPr lang="en-GB" dirty="0"/>
          </a:p>
        </p:txBody>
      </p:sp>
    </p:spTree>
    <p:extLst>
      <p:ext uri="{BB962C8B-B14F-4D97-AF65-F5344CB8AC3E}">
        <p14:creationId xmlns:p14="http://schemas.microsoft.com/office/powerpoint/2010/main" val="40189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2286000" y="924560"/>
            <a:ext cx="7589520" cy="511048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261360" y="1930400"/>
            <a:ext cx="5487400" cy="2246769"/>
          </a:xfrm>
          <a:prstGeom prst="rect">
            <a:avLst/>
          </a:prstGeom>
          <a:noFill/>
        </p:spPr>
        <p:txBody>
          <a:bodyPr wrap="none" rtlCol="0">
            <a:spAutoFit/>
          </a:bodyPr>
          <a:lstStyle/>
          <a:p>
            <a:pPr algn="ctr"/>
            <a:r>
              <a:rPr lang="en-GB" sz="2800" u="sng" dirty="0" smtClean="0">
                <a:latin typeface="Comic Sans MS" panose="030F0702030302020204" pitchFamily="66" charset="0"/>
              </a:rPr>
              <a:t>Tuesday 5 October 2021</a:t>
            </a:r>
          </a:p>
          <a:p>
            <a:pPr algn="ctr"/>
            <a:endParaRPr lang="en-GB" sz="2800" u="sng" dirty="0">
              <a:latin typeface="Comic Sans MS" panose="030F0702030302020204" pitchFamily="66" charset="0"/>
            </a:endParaRPr>
          </a:p>
          <a:p>
            <a:pPr algn="ctr"/>
            <a:endParaRPr lang="en-GB" sz="2800" u="sng" dirty="0" smtClean="0">
              <a:latin typeface="Comic Sans MS" panose="030F0702030302020204" pitchFamily="66" charset="0"/>
            </a:endParaRPr>
          </a:p>
          <a:p>
            <a:pPr algn="ctr"/>
            <a:r>
              <a:rPr lang="en-GB" sz="2800" dirty="0" smtClean="0">
                <a:latin typeface="Comic Sans MS" panose="030F0702030302020204" pitchFamily="66" charset="0"/>
              </a:rPr>
              <a:t>LO: Use imaginative description</a:t>
            </a:r>
          </a:p>
          <a:p>
            <a:pPr algn="ctr"/>
            <a:r>
              <a:rPr lang="en-GB" sz="2800" dirty="0" smtClean="0">
                <a:latin typeface="Comic Sans MS" panose="030F0702030302020204" pitchFamily="66" charset="0"/>
              </a:rPr>
              <a:t>C: Robin Hood Story</a:t>
            </a:r>
            <a:endParaRPr lang="en-GB" sz="2800" dirty="0">
              <a:latin typeface="Comic Sans MS" panose="030F0702030302020204" pitchFamily="66" charset="0"/>
            </a:endParaRPr>
          </a:p>
        </p:txBody>
      </p:sp>
    </p:spTree>
    <p:extLst>
      <p:ext uri="{BB962C8B-B14F-4D97-AF65-F5344CB8AC3E}">
        <p14:creationId xmlns:p14="http://schemas.microsoft.com/office/powerpoint/2010/main" val="19959627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2875280" y="3680361"/>
            <a:ext cx="6096000" cy="646331"/>
          </a:xfrm>
          <a:prstGeom prst="rect">
            <a:avLst/>
          </a:prstGeom>
        </p:spPr>
        <p:txBody>
          <a:bodyPr>
            <a:spAutoFit/>
          </a:bodyPr>
          <a:lstStyle/>
          <a:p>
            <a:pPr fontAlgn="base">
              <a:spcAft>
                <a:spcPts val="0"/>
              </a:spcAft>
            </a:pPr>
            <a:r>
              <a:rPr lang="en-US"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Using adverbs and adverbial phrases - Year 4 - P5 - English - Home Learning with BBC </a:t>
            </a:r>
            <a:r>
              <a:rPr lang="en-US" dirty="0" err="1">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Bitesize</a:t>
            </a:r>
            <a:r>
              <a:rPr lang="en-US"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 - BBC </a:t>
            </a:r>
            <a:r>
              <a:rPr lang="en-US" dirty="0" err="1">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Bitesize</a:t>
            </a:r>
            <a:endParaRPr lang="en-GB" dirty="0">
              <a:latin typeface="Times New Roman" panose="02020603050405020304" pitchFamily="18" charset="0"/>
              <a:ea typeface="Times New Roman" panose="02020603050405020304" pitchFamily="18" charset="0"/>
            </a:endParaRPr>
          </a:p>
        </p:txBody>
      </p:sp>
      <p:sp>
        <p:nvSpPr>
          <p:cNvPr id="3" name="Rectangle 2"/>
          <p:cNvSpPr/>
          <p:nvPr/>
        </p:nvSpPr>
        <p:spPr>
          <a:xfrm>
            <a:off x="3078480" y="4946452"/>
            <a:ext cx="6096000" cy="707886"/>
          </a:xfrm>
          <a:prstGeom prst="rect">
            <a:avLst/>
          </a:prstGeom>
        </p:spPr>
        <p:txBody>
          <a:bodyPr>
            <a:spAutoFit/>
          </a:bodyPr>
          <a:lstStyle/>
          <a:p>
            <a:pPr fontAlgn="base">
              <a:spcAft>
                <a:spcPts val="0"/>
              </a:spcAft>
            </a:pPr>
            <a:r>
              <a:rPr lang="en-GB" sz="2000" dirty="0">
                <a:latin typeface="Comic Sans MS" panose="030F0702030302020204" pitchFamily="66" charset="0"/>
                <a:ea typeface="Comic Sans MS" panose="030F0702030302020204" pitchFamily="66" charset="0"/>
                <a:cs typeface="Comic Sans MS" panose="030F0702030302020204" pitchFamily="66" charset="0"/>
              </a:rPr>
              <a:t>The legend of Robin Hood. What is a legend? </a:t>
            </a:r>
            <a:endParaRPr lang="en-GB" sz="2000" dirty="0" smtClean="0">
              <a:effectLst/>
              <a:latin typeface="Comic Sans MS" panose="030F0702030302020204" pitchFamily="66" charset="0"/>
              <a:ea typeface="Times New Roman" panose="02020603050405020304" pitchFamily="18" charset="0"/>
            </a:endParaRPr>
          </a:p>
          <a:p>
            <a:pPr fontAlgn="base">
              <a:spcAft>
                <a:spcPts val="0"/>
              </a:spcAft>
            </a:pPr>
            <a:r>
              <a:rPr lang="en-US" sz="2000" dirty="0" smtClean="0">
                <a:solidFill>
                  <a:srgbClr val="0000FF"/>
                </a:solidFill>
                <a:effectLst/>
                <a:latin typeface="Comic Sans MS" panose="030F0702030302020204" pitchFamily="66" charset="0"/>
                <a:ea typeface="Cambria" panose="02040503050406030204" pitchFamily="18" charset="0"/>
                <a:cs typeface="Times New Roman" panose="02020603050405020304" pitchFamily="18" charset="0"/>
                <a:hlinkClick r:id="rId3"/>
              </a:rPr>
              <a:t>The legend of Robin Hood - BBC </a:t>
            </a:r>
            <a:r>
              <a:rPr lang="en-US" sz="2000" dirty="0" err="1" smtClean="0">
                <a:solidFill>
                  <a:srgbClr val="0000FF"/>
                </a:solidFill>
                <a:effectLst/>
                <a:latin typeface="Comic Sans MS" panose="030F0702030302020204" pitchFamily="66" charset="0"/>
                <a:ea typeface="Cambria" panose="02040503050406030204" pitchFamily="18" charset="0"/>
                <a:cs typeface="Times New Roman" panose="02020603050405020304" pitchFamily="18" charset="0"/>
                <a:hlinkClick r:id="rId3"/>
              </a:rPr>
              <a:t>Bitesize</a:t>
            </a:r>
            <a:endParaRPr lang="en-GB" sz="2000" dirty="0">
              <a:effectLst/>
              <a:latin typeface="Comic Sans MS" panose="030F0702030302020204" pitchFamily="66" charset="0"/>
              <a:ea typeface="Times New Roman" panose="02020603050405020304" pitchFamily="18" charset="0"/>
            </a:endParaRPr>
          </a:p>
        </p:txBody>
      </p:sp>
      <p:sp>
        <p:nvSpPr>
          <p:cNvPr id="4" name="Rectangle 3"/>
          <p:cNvSpPr/>
          <p:nvPr/>
        </p:nvSpPr>
        <p:spPr>
          <a:xfrm>
            <a:off x="1000760" y="1429385"/>
            <a:ext cx="10251440" cy="1631216"/>
          </a:xfrm>
          <a:prstGeom prst="rect">
            <a:avLst/>
          </a:prstGeom>
        </p:spPr>
        <p:txBody>
          <a:bodyPr wrap="square">
            <a:spAutoFit/>
          </a:bodyPr>
          <a:lstStyle/>
          <a:p>
            <a:pPr algn="ctr" fontAlgn="base">
              <a:spcAft>
                <a:spcPts val="0"/>
              </a:spcAft>
            </a:pPr>
            <a:r>
              <a:rPr lang="en-GB" sz="2000" u="sng" dirty="0">
                <a:latin typeface="Comic Sans MS" panose="030F0702030302020204" pitchFamily="66" charset="0"/>
                <a:ea typeface="Comic Sans MS" panose="030F0702030302020204" pitchFamily="66" charset="0"/>
                <a:cs typeface="Comic Sans MS" panose="030F0702030302020204" pitchFamily="66" charset="0"/>
              </a:rPr>
              <a:t>Starter: Adverbs and </a:t>
            </a:r>
            <a:r>
              <a:rPr lang="en-GB" sz="2000" u="sng" dirty="0" smtClean="0">
                <a:latin typeface="Comic Sans MS" panose="030F0702030302020204" pitchFamily="66" charset="0"/>
                <a:ea typeface="Comic Sans MS" panose="030F0702030302020204" pitchFamily="66" charset="0"/>
                <a:cs typeface="Comic Sans MS" panose="030F0702030302020204" pitchFamily="66" charset="0"/>
              </a:rPr>
              <a:t>adverbials</a:t>
            </a:r>
          </a:p>
          <a:p>
            <a:pPr algn="ctr" fontAlgn="base">
              <a:spcAft>
                <a:spcPts val="0"/>
              </a:spcAft>
            </a:pPr>
            <a:endParaRPr lang="en-GB" sz="2000" dirty="0" smtClean="0">
              <a:effectLst/>
              <a:latin typeface="Comic Sans MS" panose="030F0702030302020204" pitchFamily="66" charset="0"/>
              <a:ea typeface="Times New Roman" panose="02020603050405020304" pitchFamily="18" charset="0"/>
            </a:endParaRPr>
          </a:p>
          <a:p>
            <a:pPr algn="ctr" fontAlgn="base">
              <a:spcAft>
                <a:spcPts val="0"/>
              </a:spcAft>
            </a:pPr>
            <a:r>
              <a:rPr lang="en-GB" sz="2000" dirty="0">
                <a:latin typeface="Comic Sans MS" panose="030F0702030302020204" pitchFamily="66" charset="0"/>
                <a:ea typeface="Comic Sans MS" panose="030F0702030302020204" pitchFamily="66" charset="0"/>
                <a:cs typeface="Comic Sans MS" panose="030F0702030302020204" pitchFamily="66" charset="0"/>
              </a:rPr>
              <a:t>Adverbs are words that modify verbs, adjectives or other adverbs. Adverbials are phrases that do the same job as adverbs. </a:t>
            </a:r>
            <a:r>
              <a:rPr lang="en-GB" sz="2000"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Adverbs and adverbial phrases can describe </a:t>
            </a:r>
            <a:r>
              <a:rPr lang="en-GB" sz="2000" b="1" dirty="0" smtClean="0">
                <a:effectLst/>
                <a:latin typeface="Comic Sans MS" panose="030F0702030302020204" pitchFamily="66" charset="0"/>
                <a:ea typeface="Times New Roman" panose="02020603050405020304" pitchFamily="18" charset="0"/>
                <a:cs typeface="Arial" panose="020B0604020202020204" pitchFamily="34" charset="0"/>
              </a:rPr>
              <a:t>how</a:t>
            </a:r>
            <a:r>
              <a:rPr lang="en-GB" sz="2000" dirty="0" smtClean="0">
                <a:effectLst/>
                <a:latin typeface="Comic Sans MS" panose="030F0702030302020204" pitchFamily="66" charset="0"/>
                <a:ea typeface="Times New Roman" panose="02020603050405020304" pitchFamily="18" charset="0"/>
              </a:rPr>
              <a:t>, </a:t>
            </a:r>
            <a:r>
              <a:rPr lang="en-GB" sz="2000" b="1" dirty="0" smtClean="0">
                <a:effectLst/>
                <a:latin typeface="Comic Sans MS" panose="030F0702030302020204" pitchFamily="66" charset="0"/>
                <a:ea typeface="Times New Roman" panose="02020603050405020304" pitchFamily="18" charset="0"/>
                <a:cs typeface="Arial" panose="020B0604020202020204" pitchFamily="34" charset="0"/>
              </a:rPr>
              <a:t>when</a:t>
            </a:r>
            <a:r>
              <a:rPr lang="en-GB" sz="2000" dirty="0" smtClean="0">
                <a:effectLst/>
                <a:latin typeface="Comic Sans MS" panose="030F0702030302020204" pitchFamily="66" charset="0"/>
                <a:ea typeface="Times New Roman" panose="02020603050405020304" pitchFamily="18" charset="0"/>
              </a:rPr>
              <a:t> or </a:t>
            </a:r>
            <a:r>
              <a:rPr lang="en-GB" sz="2000" b="1" dirty="0" smtClean="0">
                <a:effectLst/>
                <a:latin typeface="Comic Sans MS" panose="030F0702030302020204" pitchFamily="66" charset="0"/>
                <a:ea typeface="Times New Roman" panose="02020603050405020304" pitchFamily="18" charset="0"/>
                <a:cs typeface="Arial" panose="020B0604020202020204" pitchFamily="34" charset="0"/>
              </a:rPr>
              <a:t>where</a:t>
            </a:r>
            <a:r>
              <a:rPr lang="en-GB" sz="2000" dirty="0" smtClean="0">
                <a:effectLst/>
                <a:latin typeface="Comic Sans MS" panose="030F0702030302020204" pitchFamily="66" charset="0"/>
                <a:ea typeface="Times New Roman" panose="02020603050405020304" pitchFamily="18" charset="0"/>
              </a:rPr>
              <a:t> a verb is done.</a:t>
            </a:r>
            <a:endParaRPr lang="en-GB" sz="2000" dirty="0">
              <a:effectLst/>
              <a:latin typeface="Comic Sans MS" panose="030F0702030302020204" pitchFamily="66" charset="0"/>
              <a:ea typeface="Times New Roman" panose="02020603050405020304" pitchFamily="18" charset="0"/>
            </a:endParaRPr>
          </a:p>
        </p:txBody>
      </p:sp>
    </p:spTree>
    <p:extLst>
      <p:ext uri="{BB962C8B-B14F-4D97-AF65-F5344CB8AC3E}">
        <p14:creationId xmlns:p14="http://schemas.microsoft.com/office/powerpoint/2010/main" val="18027769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2475344" y="1267936"/>
            <a:ext cx="7897091" cy="3108543"/>
          </a:xfrm>
          <a:prstGeom prst="rect">
            <a:avLst/>
          </a:prstGeom>
        </p:spPr>
        <p:txBody>
          <a:bodyPr wrap="square">
            <a:spAutoFit/>
          </a:bodyPr>
          <a:lstStyle/>
          <a:p>
            <a:pPr algn="ctr" fontAlgn="base">
              <a:spcAft>
                <a:spcPts val="0"/>
              </a:spcAft>
            </a:pPr>
            <a:r>
              <a:rPr lang="en-GB" sz="2800" u="sng" dirty="0">
                <a:latin typeface="Comic Sans MS" panose="030F0702030302020204" pitchFamily="66" charset="0"/>
                <a:ea typeface="Comic Sans MS" panose="030F0702030302020204" pitchFamily="66" charset="0"/>
                <a:cs typeface="Comic Sans MS" panose="030F0702030302020204" pitchFamily="66" charset="0"/>
              </a:rPr>
              <a:t>Introduction - Mind map</a:t>
            </a:r>
            <a:r>
              <a:rPr lang="en-GB" sz="2800" u="sng" dirty="0" smtClean="0">
                <a:latin typeface="Comic Sans MS" panose="030F0702030302020204" pitchFamily="66" charset="0"/>
                <a:ea typeface="Comic Sans MS" panose="030F0702030302020204" pitchFamily="66" charset="0"/>
                <a:cs typeface="Comic Sans MS" panose="030F0702030302020204" pitchFamily="66" charset="0"/>
              </a:rPr>
              <a:t>.</a:t>
            </a:r>
          </a:p>
          <a:p>
            <a:pPr algn="ctr" fontAlgn="base">
              <a:spcAft>
                <a:spcPts val="0"/>
              </a:spcAft>
            </a:pPr>
            <a:endParaRPr lang="en-GB" sz="2800" dirty="0">
              <a:latin typeface="Comic Sans MS" panose="030F0702030302020204" pitchFamily="66" charset="0"/>
              <a:ea typeface="Times New Roman" panose="02020603050405020304" pitchFamily="18" charset="0"/>
            </a:endParaRPr>
          </a:p>
          <a:p>
            <a:pPr fontAlgn="base">
              <a:spcAft>
                <a:spcPts val="0"/>
              </a:spcAft>
            </a:pPr>
            <a:r>
              <a:rPr lang="en-GB" sz="2800" dirty="0">
                <a:latin typeface="Comic Sans MS" panose="030F0702030302020204" pitchFamily="66" charset="0"/>
                <a:ea typeface="Comic Sans MS" panose="030F0702030302020204" pitchFamily="66" charset="0"/>
                <a:cs typeface="Comic Sans MS" panose="030F0702030302020204" pitchFamily="66" charset="0"/>
              </a:rPr>
              <a:t>Set the scene. Introduce the characters and describe the setting. Make it </a:t>
            </a:r>
            <a:r>
              <a:rPr lang="en-GB" sz="2800" dirty="0" smtClean="0">
                <a:latin typeface="Comic Sans MS" panose="030F0702030302020204" pitchFamily="66" charset="0"/>
                <a:ea typeface="Comic Sans MS" panose="030F0702030302020204" pitchFamily="66" charset="0"/>
                <a:cs typeface="Comic Sans MS" panose="030F0702030302020204" pitchFamily="66" charset="0"/>
              </a:rPr>
              <a:t>exciting by </a:t>
            </a:r>
            <a:r>
              <a:rPr lang="en-GB" sz="2800" dirty="0">
                <a:latin typeface="Comic Sans MS" panose="030F0702030302020204" pitchFamily="66" charset="0"/>
                <a:ea typeface="Comic Sans MS" panose="030F0702030302020204" pitchFamily="66" charset="0"/>
                <a:cs typeface="Comic Sans MS" panose="030F0702030302020204" pitchFamily="66" charset="0"/>
              </a:rPr>
              <a:t>using adjectives, expanded noun phrases, adverbials and conjunctions. Could you add similes or metaphors?</a:t>
            </a:r>
            <a:endParaRPr lang="en-GB" sz="2800" dirty="0">
              <a:effectLst/>
              <a:latin typeface="Comic Sans MS" panose="030F0702030302020204" pitchFamily="66" charset="0"/>
              <a:ea typeface="Times New Roman" panose="02020603050405020304" pitchFamily="18" charset="0"/>
            </a:endParaRPr>
          </a:p>
        </p:txBody>
      </p:sp>
    </p:spTree>
    <p:extLst>
      <p:ext uri="{BB962C8B-B14F-4D97-AF65-F5344CB8AC3E}">
        <p14:creationId xmlns:p14="http://schemas.microsoft.com/office/powerpoint/2010/main" val="3927111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714240" y="2773680"/>
            <a:ext cx="2306320" cy="183896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4855744" y="3462327"/>
            <a:ext cx="2023311" cy="461665"/>
          </a:xfrm>
          <a:prstGeom prst="rect">
            <a:avLst/>
          </a:prstGeom>
          <a:noFill/>
        </p:spPr>
        <p:txBody>
          <a:bodyPr wrap="none" rtlCol="0">
            <a:spAutoFit/>
          </a:bodyPr>
          <a:lstStyle/>
          <a:p>
            <a:r>
              <a:rPr lang="en-GB" sz="2400" dirty="0" smtClean="0">
                <a:solidFill>
                  <a:srgbClr val="0070C0"/>
                </a:solidFill>
                <a:latin typeface="Comic Sans MS" panose="030F0702030302020204" pitchFamily="66" charset="0"/>
              </a:rPr>
              <a:t>Introduction</a:t>
            </a:r>
            <a:endParaRPr lang="en-GB" sz="2400" dirty="0">
              <a:solidFill>
                <a:srgbClr val="0070C0"/>
              </a:solidFill>
              <a:latin typeface="Comic Sans MS" panose="030F0702030302020204" pitchFamily="66" charset="0"/>
            </a:endParaRPr>
          </a:p>
        </p:txBody>
      </p:sp>
      <p:sp>
        <p:nvSpPr>
          <p:cNvPr id="4" name="TextBox 3"/>
          <p:cNvSpPr txBox="1"/>
          <p:nvPr/>
        </p:nvSpPr>
        <p:spPr>
          <a:xfrm>
            <a:off x="2092960" y="1442720"/>
            <a:ext cx="3393878" cy="461665"/>
          </a:xfrm>
          <a:prstGeom prst="rect">
            <a:avLst/>
          </a:prstGeom>
          <a:noFill/>
        </p:spPr>
        <p:txBody>
          <a:bodyPr wrap="none" rtlCol="0">
            <a:spAutoFit/>
          </a:bodyPr>
          <a:lstStyle/>
          <a:p>
            <a:r>
              <a:rPr lang="en-GB" sz="2400" dirty="0">
                <a:latin typeface="Comic Sans MS" panose="030F0702030302020204" pitchFamily="66" charset="0"/>
              </a:rPr>
              <a:t>t</a:t>
            </a:r>
            <a:r>
              <a:rPr lang="en-GB" sz="2400" dirty="0" smtClean="0">
                <a:latin typeface="Comic Sans MS" panose="030F0702030302020204" pitchFamily="66" charset="0"/>
              </a:rPr>
              <a:t>he dark, misty forest</a:t>
            </a:r>
            <a:endParaRPr lang="en-GB" sz="2400" dirty="0">
              <a:latin typeface="Comic Sans MS" panose="030F0702030302020204" pitchFamily="66" charset="0"/>
            </a:endParaRPr>
          </a:p>
        </p:txBody>
      </p:sp>
      <p:sp>
        <p:nvSpPr>
          <p:cNvPr id="5" name="TextBox 4"/>
          <p:cNvSpPr txBox="1"/>
          <p:nvPr/>
        </p:nvSpPr>
        <p:spPr>
          <a:xfrm>
            <a:off x="1767840" y="2542847"/>
            <a:ext cx="2250937" cy="461665"/>
          </a:xfrm>
          <a:prstGeom prst="rect">
            <a:avLst/>
          </a:prstGeom>
          <a:noFill/>
        </p:spPr>
        <p:txBody>
          <a:bodyPr wrap="none" rtlCol="0">
            <a:spAutoFit/>
          </a:bodyPr>
          <a:lstStyle/>
          <a:p>
            <a:r>
              <a:rPr lang="en-GB" sz="2400" dirty="0">
                <a:latin typeface="Comic Sans MS" panose="030F0702030302020204" pitchFamily="66" charset="0"/>
              </a:rPr>
              <a:t>l</a:t>
            </a:r>
            <a:r>
              <a:rPr lang="en-GB" sz="2400" dirty="0" smtClean="0">
                <a:latin typeface="Comic Sans MS" panose="030F0702030302020204" pitchFamily="66" charset="0"/>
              </a:rPr>
              <a:t>eaves rustling</a:t>
            </a:r>
            <a:endParaRPr lang="en-GB" sz="2400" dirty="0">
              <a:latin typeface="Comic Sans MS" panose="030F0702030302020204" pitchFamily="66" charset="0"/>
            </a:endParaRPr>
          </a:p>
        </p:txBody>
      </p:sp>
      <p:sp>
        <p:nvSpPr>
          <p:cNvPr id="6" name="TextBox 5"/>
          <p:cNvSpPr txBox="1"/>
          <p:nvPr/>
        </p:nvSpPr>
        <p:spPr>
          <a:xfrm>
            <a:off x="1468078" y="3462327"/>
            <a:ext cx="2569934" cy="461665"/>
          </a:xfrm>
          <a:prstGeom prst="rect">
            <a:avLst/>
          </a:prstGeom>
          <a:noFill/>
        </p:spPr>
        <p:txBody>
          <a:bodyPr wrap="none" rtlCol="0">
            <a:spAutoFit/>
          </a:bodyPr>
          <a:lstStyle/>
          <a:p>
            <a:r>
              <a:rPr lang="en-GB" sz="2400" dirty="0">
                <a:latin typeface="Comic Sans MS" panose="030F0702030302020204" pitchFamily="66" charset="0"/>
              </a:rPr>
              <a:t>t</a:t>
            </a:r>
            <a:r>
              <a:rPr lang="en-GB" sz="2400" dirty="0" smtClean="0">
                <a:latin typeface="Comic Sans MS" panose="030F0702030302020204" pitchFamily="66" charset="0"/>
              </a:rPr>
              <a:t>rees whispering</a:t>
            </a:r>
            <a:endParaRPr lang="en-GB" sz="2400" dirty="0">
              <a:latin typeface="Comic Sans MS" panose="030F0702030302020204" pitchFamily="66" charset="0"/>
            </a:endParaRPr>
          </a:p>
        </p:txBody>
      </p:sp>
      <p:sp>
        <p:nvSpPr>
          <p:cNvPr id="7" name="TextBox 6"/>
          <p:cNvSpPr txBox="1"/>
          <p:nvPr/>
        </p:nvSpPr>
        <p:spPr>
          <a:xfrm>
            <a:off x="1468078" y="4734560"/>
            <a:ext cx="2610010" cy="461665"/>
          </a:xfrm>
          <a:prstGeom prst="rect">
            <a:avLst/>
          </a:prstGeom>
          <a:noFill/>
        </p:spPr>
        <p:txBody>
          <a:bodyPr wrap="none" rtlCol="0">
            <a:spAutoFit/>
          </a:bodyPr>
          <a:lstStyle/>
          <a:p>
            <a:r>
              <a:rPr lang="en-GB" sz="2400" dirty="0">
                <a:latin typeface="Comic Sans MS" panose="030F0702030302020204" pitchFamily="66" charset="0"/>
              </a:rPr>
              <a:t>d</a:t>
            </a:r>
            <a:r>
              <a:rPr lang="en-GB" sz="2400" dirty="0" smtClean="0">
                <a:latin typeface="Comic Sans MS" panose="030F0702030302020204" pitchFamily="66" charset="0"/>
              </a:rPr>
              <a:t>ense vegetation</a:t>
            </a:r>
            <a:endParaRPr lang="en-GB" sz="2400" dirty="0">
              <a:latin typeface="Comic Sans MS" panose="030F0702030302020204" pitchFamily="66" charset="0"/>
            </a:endParaRPr>
          </a:p>
        </p:txBody>
      </p:sp>
      <p:sp>
        <p:nvSpPr>
          <p:cNvPr id="8" name="TextBox 7"/>
          <p:cNvSpPr txBox="1"/>
          <p:nvPr/>
        </p:nvSpPr>
        <p:spPr>
          <a:xfrm>
            <a:off x="3129280" y="5834687"/>
            <a:ext cx="3449983" cy="461665"/>
          </a:xfrm>
          <a:prstGeom prst="rect">
            <a:avLst/>
          </a:prstGeom>
          <a:noFill/>
        </p:spPr>
        <p:txBody>
          <a:bodyPr wrap="none" rtlCol="0">
            <a:spAutoFit/>
          </a:bodyPr>
          <a:lstStyle/>
          <a:p>
            <a:r>
              <a:rPr lang="en-GB" sz="2400" dirty="0" smtClean="0">
                <a:latin typeface="Comic Sans MS" panose="030F0702030302020204" pitchFamily="66" charset="0"/>
              </a:rPr>
              <a:t>The long, pebbled path</a:t>
            </a:r>
            <a:endParaRPr lang="en-GB" sz="2400" dirty="0">
              <a:latin typeface="Comic Sans MS" panose="030F0702030302020204" pitchFamily="66" charset="0"/>
            </a:endParaRPr>
          </a:p>
        </p:txBody>
      </p:sp>
      <p:sp>
        <p:nvSpPr>
          <p:cNvPr id="9" name="TextBox 8"/>
          <p:cNvSpPr txBox="1"/>
          <p:nvPr/>
        </p:nvSpPr>
        <p:spPr>
          <a:xfrm>
            <a:off x="7924800" y="1653232"/>
            <a:ext cx="4011034" cy="1938992"/>
          </a:xfrm>
          <a:prstGeom prst="rect">
            <a:avLst/>
          </a:prstGeom>
          <a:noFill/>
        </p:spPr>
        <p:txBody>
          <a:bodyPr wrap="none" rtlCol="0">
            <a:spAutoFit/>
          </a:bodyPr>
          <a:lstStyle/>
          <a:p>
            <a:r>
              <a:rPr lang="en-GB" sz="2400" u="sng" dirty="0" smtClean="0">
                <a:latin typeface="Comic Sans MS" panose="030F0702030302020204" pitchFamily="66" charset="0"/>
              </a:rPr>
              <a:t>Robin Hood</a:t>
            </a:r>
          </a:p>
          <a:p>
            <a:r>
              <a:rPr lang="en-GB" sz="2400" dirty="0">
                <a:latin typeface="Comic Sans MS" panose="030F0702030302020204" pitchFamily="66" charset="0"/>
              </a:rPr>
              <a:t>a</a:t>
            </a:r>
            <a:r>
              <a:rPr lang="en-GB" sz="2400" dirty="0" smtClean="0">
                <a:latin typeface="Comic Sans MS" panose="030F0702030302020204" pitchFamily="66" charset="0"/>
              </a:rPr>
              <a:t> talented, fearless outlaw</a:t>
            </a:r>
          </a:p>
          <a:p>
            <a:endParaRPr lang="en-GB" sz="2400" dirty="0">
              <a:latin typeface="Comic Sans MS" panose="030F0702030302020204" pitchFamily="66" charset="0"/>
            </a:endParaRPr>
          </a:p>
          <a:p>
            <a:r>
              <a:rPr lang="en-GB" sz="2400" dirty="0">
                <a:latin typeface="Comic Sans MS" panose="030F0702030302020204" pitchFamily="66" charset="0"/>
              </a:rPr>
              <a:t>h</a:t>
            </a:r>
            <a:r>
              <a:rPr lang="en-GB" sz="2400" dirty="0" smtClean="0">
                <a:latin typeface="Comic Sans MS" panose="030F0702030302020204" pitchFamily="66" charset="0"/>
              </a:rPr>
              <a:t>is sharp, endless arrows</a:t>
            </a:r>
          </a:p>
          <a:p>
            <a:endParaRPr lang="en-GB" sz="2400" dirty="0">
              <a:latin typeface="Comic Sans MS" panose="030F0702030302020204" pitchFamily="66" charset="0"/>
            </a:endParaRPr>
          </a:p>
        </p:txBody>
      </p:sp>
      <p:sp>
        <p:nvSpPr>
          <p:cNvPr id="10" name="TextBox 9"/>
          <p:cNvSpPr txBox="1"/>
          <p:nvPr/>
        </p:nvSpPr>
        <p:spPr>
          <a:xfrm>
            <a:off x="7611068" y="4197141"/>
            <a:ext cx="4081567" cy="1200329"/>
          </a:xfrm>
          <a:prstGeom prst="rect">
            <a:avLst/>
          </a:prstGeom>
          <a:noFill/>
        </p:spPr>
        <p:txBody>
          <a:bodyPr wrap="none" rtlCol="0">
            <a:spAutoFit/>
          </a:bodyPr>
          <a:lstStyle/>
          <a:p>
            <a:r>
              <a:rPr lang="en-GB" sz="2400" u="sng" dirty="0" smtClean="0">
                <a:latin typeface="Comic Sans MS" panose="030F0702030302020204" pitchFamily="66" charset="0"/>
              </a:rPr>
              <a:t>Sheriff of Nottingham</a:t>
            </a:r>
          </a:p>
          <a:p>
            <a:endParaRPr lang="en-GB" sz="2400" u="sng" dirty="0" smtClean="0">
              <a:latin typeface="Comic Sans MS" panose="030F0702030302020204" pitchFamily="66" charset="0"/>
            </a:endParaRPr>
          </a:p>
          <a:p>
            <a:r>
              <a:rPr lang="en-GB" sz="2400" dirty="0">
                <a:latin typeface="Comic Sans MS" panose="030F0702030302020204" pitchFamily="66" charset="0"/>
              </a:rPr>
              <a:t>t</a:t>
            </a:r>
            <a:r>
              <a:rPr lang="en-GB" sz="2400" dirty="0" smtClean="0">
                <a:latin typeface="Comic Sans MS" panose="030F0702030302020204" pitchFamily="66" charset="0"/>
              </a:rPr>
              <a:t>he angry, vengeful sheriff</a:t>
            </a:r>
            <a:endParaRPr lang="en-GB" sz="2400" dirty="0">
              <a:latin typeface="Comic Sans MS" panose="030F0702030302020204" pitchFamily="66" charset="0"/>
            </a:endParaRPr>
          </a:p>
        </p:txBody>
      </p:sp>
      <p:sp>
        <p:nvSpPr>
          <p:cNvPr id="11" name="TextBox 10"/>
          <p:cNvSpPr txBox="1"/>
          <p:nvPr/>
        </p:nvSpPr>
        <p:spPr>
          <a:xfrm>
            <a:off x="7284720" y="698916"/>
            <a:ext cx="1778051" cy="461665"/>
          </a:xfrm>
          <a:prstGeom prst="rect">
            <a:avLst/>
          </a:prstGeom>
          <a:noFill/>
        </p:spPr>
        <p:txBody>
          <a:bodyPr wrap="none" rtlCol="0">
            <a:spAutoFit/>
          </a:bodyPr>
          <a:lstStyle/>
          <a:p>
            <a:r>
              <a:rPr lang="en-GB" sz="2400" u="sng" dirty="0" smtClean="0">
                <a:solidFill>
                  <a:srgbClr val="0070C0"/>
                </a:solidFill>
                <a:latin typeface="Comic Sans MS" panose="030F0702030302020204" pitchFamily="66" charset="0"/>
              </a:rPr>
              <a:t>Characters</a:t>
            </a:r>
            <a:endParaRPr lang="en-GB" sz="2400" u="sng" dirty="0">
              <a:solidFill>
                <a:srgbClr val="0070C0"/>
              </a:solidFill>
              <a:latin typeface="Comic Sans MS" panose="030F0702030302020204" pitchFamily="66" charset="0"/>
            </a:endParaRPr>
          </a:p>
        </p:txBody>
      </p:sp>
      <p:sp>
        <p:nvSpPr>
          <p:cNvPr id="12" name="TextBox 11"/>
          <p:cNvSpPr txBox="1"/>
          <p:nvPr/>
        </p:nvSpPr>
        <p:spPr>
          <a:xfrm>
            <a:off x="2092960" y="698915"/>
            <a:ext cx="1266693" cy="461665"/>
          </a:xfrm>
          <a:prstGeom prst="rect">
            <a:avLst/>
          </a:prstGeom>
          <a:noFill/>
        </p:spPr>
        <p:txBody>
          <a:bodyPr wrap="none" rtlCol="0">
            <a:spAutoFit/>
          </a:bodyPr>
          <a:lstStyle/>
          <a:p>
            <a:r>
              <a:rPr lang="en-GB" sz="2400" u="sng" dirty="0" smtClean="0">
                <a:solidFill>
                  <a:srgbClr val="0070C0"/>
                </a:solidFill>
                <a:latin typeface="Comic Sans MS" panose="030F0702030302020204" pitchFamily="66" charset="0"/>
              </a:rPr>
              <a:t>Setting</a:t>
            </a:r>
            <a:endParaRPr lang="en-GB" sz="2400" u="sng" dirty="0">
              <a:solidFill>
                <a:srgbClr val="0070C0"/>
              </a:solidFill>
              <a:latin typeface="Comic Sans MS" panose="030F0702030302020204" pitchFamily="66" charset="0"/>
            </a:endParaRPr>
          </a:p>
        </p:txBody>
      </p:sp>
      <p:cxnSp>
        <p:nvCxnSpPr>
          <p:cNvPr id="14" name="Straight Connector 13"/>
          <p:cNvCxnSpPr>
            <a:stCxn id="2" idx="7"/>
          </p:cNvCxnSpPr>
          <p:nvPr/>
        </p:nvCxnSpPr>
        <p:spPr>
          <a:xfrm flipV="1">
            <a:off x="6682807" y="1981200"/>
            <a:ext cx="1241993" cy="106178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2" idx="5"/>
          </p:cNvCxnSpPr>
          <p:nvPr/>
        </p:nvCxnSpPr>
        <p:spPr>
          <a:xfrm>
            <a:off x="6682807" y="4343331"/>
            <a:ext cx="928261" cy="349438"/>
          </a:xfrm>
          <a:prstGeom prst="line">
            <a:avLst/>
          </a:prstGeom>
        </p:spPr>
        <p:style>
          <a:lnRef idx="1">
            <a:schemeClr val="dk1"/>
          </a:lnRef>
          <a:fillRef idx="0">
            <a:schemeClr val="dk1"/>
          </a:fillRef>
          <a:effectRef idx="0">
            <a:schemeClr val="dk1"/>
          </a:effectRef>
          <a:fontRef idx="minor">
            <a:schemeClr val="tx1"/>
          </a:fontRef>
        </p:style>
      </p:cxnSp>
      <p:cxnSp>
        <p:nvCxnSpPr>
          <p:cNvPr id="18" name="Straight Connector 17"/>
          <p:cNvCxnSpPr>
            <a:stCxn id="2" idx="4"/>
          </p:cNvCxnSpPr>
          <p:nvPr/>
        </p:nvCxnSpPr>
        <p:spPr>
          <a:xfrm flipH="1">
            <a:off x="5486838" y="4612640"/>
            <a:ext cx="380562" cy="1154152"/>
          </a:xfrm>
          <a:prstGeom prst="line">
            <a:avLst/>
          </a:prstGeom>
        </p:spPr>
        <p:style>
          <a:lnRef idx="1">
            <a:schemeClr val="dk1"/>
          </a:lnRef>
          <a:fillRef idx="0">
            <a:schemeClr val="dk1"/>
          </a:fillRef>
          <a:effectRef idx="0">
            <a:schemeClr val="dk1"/>
          </a:effectRef>
          <a:fontRef idx="minor">
            <a:schemeClr val="tx1"/>
          </a:fontRef>
        </p:style>
      </p:cxnSp>
      <p:cxnSp>
        <p:nvCxnSpPr>
          <p:cNvPr id="20" name="Straight Connector 19"/>
          <p:cNvCxnSpPr/>
          <p:nvPr/>
        </p:nvCxnSpPr>
        <p:spPr>
          <a:xfrm flipH="1">
            <a:off x="4038012" y="4245234"/>
            <a:ext cx="816259" cy="552071"/>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p:cNvCxnSpPr>
            <a:stCxn id="2" idx="2"/>
            <a:endCxn id="6" idx="3"/>
          </p:cNvCxnSpPr>
          <p:nvPr/>
        </p:nvCxnSpPr>
        <p:spPr>
          <a:xfrm flipH="1">
            <a:off x="4038012" y="3693160"/>
            <a:ext cx="676228" cy="0"/>
          </a:xfrm>
          <a:prstGeom prst="line">
            <a:avLst/>
          </a:prstGeom>
        </p:spPr>
        <p:style>
          <a:lnRef idx="1">
            <a:schemeClr val="dk1"/>
          </a:lnRef>
          <a:fillRef idx="0">
            <a:schemeClr val="dk1"/>
          </a:fillRef>
          <a:effectRef idx="0">
            <a:schemeClr val="dk1"/>
          </a:effectRef>
          <a:fontRef idx="minor">
            <a:schemeClr val="tx1"/>
          </a:fontRef>
        </p:style>
      </p:cxnSp>
      <p:cxnSp>
        <p:nvCxnSpPr>
          <p:cNvPr id="24" name="Straight Connector 23"/>
          <p:cNvCxnSpPr>
            <a:stCxn id="2" idx="1"/>
            <a:endCxn id="5" idx="3"/>
          </p:cNvCxnSpPr>
          <p:nvPr/>
        </p:nvCxnSpPr>
        <p:spPr>
          <a:xfrm flipH="1" flipV="1">
            <a:off x="4018777" y="2773680"/>
            <a:ext cx="1033216" cy="269309"/>
          </a:xfrm>
          <a:prstGeom prst="line">
            <a:avLst/>
          </a:prstGeom>
        </p:spPr>
        <p:style>
          <a:lnRef idx="1">
            <a:schemeClr val="dk1"/>
          </a:lnRef>
          <a:fillRef idx="0">
            <a:schemeClr val="dk1"/>
          </a:fillRef>
          <a:effectRef idx="0">
            <a:schemeClr val="dk1"/>
          </a:effectRef>
          <a:fontRef idx="minor">
            <a:schemeClr val="tx1"/>
          </a:fontRef>
        </p:style>
      </p:cxnSp>
      <p:cxnSp>
        <p:nvCxnSpPr>
          <p:cNvPr id="26" name="Straight Connector 25"/>
          <p:cNvCxnSpPr>
            <a:stCxn id="2" idx="0"/>
          </p:cNvCxnSpPr>
          <p:nvPr/>
        </p:nvCxnSpPr>
        <p:spPr>
          <a:xfrm flipH="1" flipV="1">
            <a:off x="5181916" y="1885146"/>
            <a:ext cx="685484" cy="888534"/>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364251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1315720" y="2432040"/>
            <a:ext cx="9855200" cy="3416320"/>
          </a:xfrm>
          <a:prstGeom prst="rect">
            <a:avLst/>
          </a:prstGeom>
        </p:spPr>
        <p:txBody>
          <a:bodyPr wrap="square">
            <a:spAutoFit/>
          </a:bodyPr>
          <a:lstStyle/>
          <a:p>
            <a:pPr fontAlgn="base">
              <a:spcAft>
                <a:spcPts val="0"/>
              </a:spcAft>
            </a:pPr>
            <a:r>
              <a:rPr lang="en-GB" sz="2400" dirty="0">
                <a:latin typeface="Comic Sans MS" panose="030F0702030302020204" pitchFamily="66" charset="0"/>
                <a:ea typeface="Comic Sans MS" panose="030F0702030302020204" pitchFamily="66" charset="0"/>
                <a:cs typeface="Comic Sans MS" panose="030F0702030302020204" pitchFamily="66" charset="0"/>
              </a:rPr>
              <a:t>Leaves rustled in </a:t>
            </a:r>
            <a:r>
              <a:rPr lang="en-GB" sz="2400"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the dark, misty forest</a:t>
            </a:r>
            <a:r>
              <a:rPr lang="en-GB" sz="2400" dirty="0">
                <a:latin typeface="Comic Sans MS" panose="030F0702030302020204" pitchFamily="66" charset="0"/>
                <a:ea typeface="Comic Sans MS" panose="030F0702030302020204" pitchFamily="66" charset="0"/>
                <a:cs typeface="Comic Sans MS" panose="030F0702030302020204" pitchFamily="66" charset="0"/>
              </a:rPr>
              <a:t>. </a:t>
            </a:r>
            <a:r>
              <a:rPr lang="en-GB" sz="2400" dirty="0">
                <a:solidFill>
                  <a:srgbClr val="00B050"/>
                </a:solidFill>
                <a:latin typeface="Comic Sans MS" panose="030F0702030302020204" pitchFamily="66" charset="0"/>
                <a:ea typeface="Comic Sans MS" panose="030F0702030302020204" pitchFamily="66" charset="0"/>
                <a:cs typeface="Comic Sans MS" panose="030F0702030302020204" pitchFamily="66" charset="0"/>
              </a:rPr>
              <a:t>Trees whispering secrets to one another. </a:t>
            </a:r>
            <a:r>
              <a:rPr lang="en-GB" sz="2400"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Silently </a:t>
            </a:r>
            <a:r>
              <a:rPr lang="en-GB" sz="2400" dirty="0">
                <a:latin typeface="Comic Sans MS" panose="030F0702030302020204" pitchFamily="66" charset="0"/>
                <a:ea typeface="Comic Sans MS" panose="030F0702030302020204" pitchFamily="66" charset="0"/>
                <a:cs typeface="Comic Sans MS" panose="030F0702030302020204" pitchFamily="66" charset="0"/>
              </a:rPr>
              <a:t>hiding amongst the </a:t>
            </a:r>
            <a:r>
              <a:rPr lang="en-GB" sz="2400"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dense</a:t>
            </a:r>
            <a:r>
              <a:rPr lang="en-GB" sz="2400" dirty="0">
                <a:latin typeface="Comic Sans MS" panose="030F0702030302020204" pitchFamily="66" charset="0"/>
                <a:ea typeface="Comic Sans MS" panose="030F0702030302020204" pitchFamily="66" charset="0"/>
                <a:cs typeface="Comic Sans MS" panose="030F0702030302020204" pitchFamily="66" charset="0"/>
              </a:rPr>
              <a:t> vegetation, the band of merry men lay waiting for a signal from their leader, Robin Hood. Sherwood forest shook as hooves pounded </a:t>
            </a:r>
            <a:r>
              <a:rPr lang="en-GB" sz="2400"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the long, pebbled path </a:t>
            </a:r>
            <a:r>
              <a:rPr lang="en-GB" sz="2400" dirty="0">
                <a:latin typeface="Comic Sans MS" panose="030F0702030302020204" pitchFamily="66" charset="0"/>
                <a:ea typeface="Comic Sans MS" panose="030F0702030302020204" pitchFamily="66" charset="0"/>
                <a:cs typeface="Comic Sans MS" panose="030F0702030302020204" pitchFamily="66" charset="0"/>
              </a:rPr>
              <a:t>through the trees. The angry, vengeful sheriff of Nottingham was in search of Robin. </a:t>
            </a:r>
            <a:r>
              <a:rPr lang="en-GB" sz="2400"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The talented, fearless </a:t>
            </a:r>
            <a:r>
              <a:rPr lang="en-GB" sz="2400" dirty="0">
                <a:latin typeface="Comic Sans MS" panose="030F0702030302020204" pitchFamily="66" charset="0"/>
                <a:ea typeface="Comic Sans MS" panose="030F0702030302020204" pitchFamily="66" charset="0"/>
                <a:cs typeface="Comic Sans MS" panose="030F0702030302020204" pitchFamily="66" charset="0"/>
              </a:rPr>
              <a:t>outlaw robbed from the rich to give to the poor. </a:t>
            </a:r>
            <a:r>
              <a:rPr lang="en-GB" sz="2400"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Since</a:t>
            </a:r>
            <a:r>
              <a:rPr lang="en-GB" sz="2400" dirty="0">
                <a:latin typeface="Comic Sans MS" panose="030F0702030302020204" pitchFamily="66" charset="0"/>
                <a:ea typeface="Comic Sans MS" panose="030F0702030302020204" pitchFamily="66" charset="0"/>
                <a:cs typeface="Comic Sans MS" panose="030F0702030302020204" pitchFamily="66" charset="0"/>
              </a:rPr>
              <a:t> he was the best archer in all of the land, his weapon of choice was his bow and arrow. Camouflaged in the trees, he aimed </a:t>
            </a:r>
            <a:r>
              <a:rPr lang="en-GB" sz="2400" dirty="0">
                <a:solidFill>
                  <a:srgbClr val="FF0000"/>
                </a:solidFill>
                <a:latin typeface="Comic Sans MS" panose="030F0702030302020204" pitchFamily="66" charset="0"/>
                <a:ea typeface="Comic Sans MS" panose="030F0702030302020204" pitchFamily="66" charset="0"/>
                <a:cs typeface="Comic Sans MS" panose="030F0702030302020204" pitchFamily="66" charset="0"/>
              </a:rPr>
              <a:t>his sharp, endless arrow </a:t>
            </a:r>
            <a:r>
              <a:rPr lang="en-GB" sz="2400" dirty="0">
                <a:latin typeface="Comic Sans MS" panose="030F0702030302020204" pitchFamily="66" charset="0"/>
                <a:ea typeface="Comic Sans MS" panose="030F0702030302020204" pitchFamily="66" charset="0"/>
                <a:cs typeface="Comic Sans MS" panose="030F0702030302020204" pitchFamily="66" charset="0"/>
              </a:rPr>
              <a:t>and waited.</a:t>
            </a:r>
            <a:endParaRPr lang="en-GB" sz="2400" dirty="0">
              <a:effectLst/>
              <a:latin typeface="Times New Roman" panose="02020603050405020304" pitchFamily="18" charset="0"/>
              <a:ea typeface="Times New Roman" panose="02020603050405020304" pitchFamily="18" charset="0"/>
            </a:endParaRPr>
          </a:p>
        </p:txBody>
      </p:sp>
      <p:sp>
        <p:nvSpPr>
          <p:cNvPr id="4" name="Rectangle 3"/>
          <p:cNvSpPr/>
          <p:nvPr/>
        </p:nvSpPr>
        <p:spPr>
          <a:xfrm>
            <a:off x="690880" y="628700"/>
            <a:ext cx="11104880" cy="1200329"/>
          </a:xfrm>
          <a:prstGeom prst="rect">
            <a:avLst/>
          </a:prstGeom>
        </p:spPr>
        <p:txBody>
          <a:bodyPr wrap="square">
            <a:spAutoFit/>
          </a:bodyPr>
          <a:lstStyle/>
          <a:p>
            <a:pPr algn="ctr"/>
            <a:r>
              <a:rPr lang="en-GB" sz="2400" dirty="0">
                <a:latin typeface="Comic Sans MS" panose="030F0702030302020204" pitchFamily="66" charset="0"/>
              </a:rPr>
              <a:t>Write it out using adjectives and conjunctions.</a:t>
            </a:r>
          </a:p>
          <a:p>
            <a:pPr algn="ctr"/>
            <a:r>
              <a:rPr lang="en-GB" sz="2400" dirty="0">
                <a:latin typeface="Comic Sans MS" panose="030F0702030302020204" pitchFamily="66" charset="0"/>
              </a:rPr>
              <a:t>Remember to use commas, capital letters and full stops in the correct place! </a:t>
            </a:r>
            <a:r>
              <a:rPr lang="en-GB" sz="2400" dirty="0" smtClean="0">
                <a:latin typeface="Comic Sans MS" panose="030F0702030302020204" pitchFamily="66" charset="0"/>
              </a:rPr>
              <a:t>Remember that this is just the introductory paragraph to your story!</a:t>
            </a:r>
            <a:endParaRPr lang="en-GB" sz="2400" dirty="0">
              <a:latin typeface="Comic Sans MS" panose="030F0702030302020204" pitchFamily="66" charset="0"/>
            </a:endParaRPr>
          </a:p>
        </p:txBody>
      </p:sp>
    </p:spTree>
    <p:extLst>
      <p:ext uri="{BB962C8B-B14F-4D97-AF65-F5344CB8AC3E}">
        <p14:creationId xmlns:p14="http://schemas.microsoft.com/office/powerpoint/2010/main" val="2210525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Rectangle 2"/>
          <p:cNvSpPr/>
          <p:nvPr/>
        </p:nvSpPr>
        <p:spPr>
          <a:xfrm>
            <a:off x="2286000" y="924560"/>
            <a:ext cx="7589520" cy="5110480"/>
          </a:xfrm>
          <a:prstGeom prst="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006483" y="1930400"/>
            <a:ext cx="5997156" cy="2246769"/>
          </a:xfrm>
          <a:prstGeom prst="rect">
            <a:avLst/>
          </a:prstGeom>
          <a:noFill/>
        </p:spPr>
        <p:txBody>
          <a:bodyPr wrap="none" rtlCol="0">
            <a:spAutoFit/>
          </a:bodyPr>
          <a:lstStyle/>
          <a:p>
            <a:pPr algn="ctr"/>
            <a:r>
              <a:rPr lang="en-GB" sz="2800" u="sng" dirty="0" smtClean="0">
                <a:latin typeface="Comic Sans MS" panose="030F0702030302020204" pitchFamily="66" charset="0"/>
              </a:rPr>
              <a:t>Wednesday 6 October 2021</a:t>
            </a:r>
          </a:p>
          <a:p>
            <a:pPr algn="ctr"/>
            <a:endParaRPr lang="en-GB" sz="2800" u="sng" dirty="0">
              <a:latin typeface="Comic Sans MS" panose="030F0702030302020204" pitchFamily="66" charset="0"/>
            </a:endParaRPr>
          </a:p>
          <a:p>
            <a:pPr algn="ctr"/>
            <a:endParaRPr lang="en-GB" sz="2800" u="sng" dirty="0" smtClean="0">
              <a:latin typeface="Comic Sans MS" panose="030F0702030302020204" pitchFamily="66" charset="0"/>
            </a:endParaRPr>
          </a:p>
          <a:p>
            <a:pPr algn="ctr"/>
            <a:r>
              <a:rPr lang="en-GB" sz="2800" dirty="0" smtClean="0">
                <a:latin typeface="Comic Sans MS" panose="030F0702030302020204" pitchFamily="66" charset="0"/>
              </a:rPr>
              <a:t>LO: Organise writing appropriately</a:t>
            </a:r>
          </a:p>
          <a:p>
            <a:pPr algn="ctr"/>
            <a:r>
              <a:rPr lang="en-GB" sz="2800" dirty="0" smtClean="0">
                <a:latin typeface="Comic Sans MS" panose="030F0702030302020204" pitchFamily="66" charset="0"/>
              </a:rPr>
              <a:t>C: Robin Hood Story</a:t>
            </a:r>
            <a:endParaRPr lang="en-GB" sz="2800" dirty="0">
              <a:latin typeface="Comic Sans MS" panose="030F0702030302020204" pitchFamily="66" charset="0"/>
            </a:endParaRPr>
          </a:p>
        </p:txBody>
      </p:sp>
    </p:spTree>
    <p:extLst>
      <p:ext uri="{BB962C8B-B14F-4D97-AF65-F5344CB8AC3E}">
        <p14:creationId xmlns:p14="http://schemas.microsoft.com/office/powerpoint/2010/main" val="7975952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731520" y="5092282"/>
            <a:ext cx="6096000" cy="830997"/>
          </a:xfrm>
          <a:prstGeom prst="rect">
            <a:avLst/>
          </a:prstGeom>
        </p:spPr>
        <p:txBody>
          <a:bodyPr>
            <a:spAutoFit/>
          </a:bodyPr>
          <a:lstStyle/>
          <a:p>
            <a:pPr algn="ctr" fontAlgn="base">
              <a:spcAft>
                <a:spcPts val="0"/>
              </a:spcAft>
            </a:pPr>
            <a:r>
              <a:rPr lang="en-GB" sz="1200" dirty="0">
                <a:latin typeface="Comic Sans MS" panose="030F0702030302020204" pitchFamily="66" charset="0"/>
                <a:ea typeface="Comic Sans MS" panose="030F0702030302020204" pitchFamily="66" charset="0"/>
                <a:cs typeface="Comic Sans MS" panose="030F0702030302020204" pitchFamily="66" charset="0"/>
              </a:rPr>
              <a:t>Watch story mountain only:</a:t>
            </a:r>
            <a:endParaRPr lang="en-GB" sz="2000" dirty="0">
              <a:latin typeface="Times New Roman" panose="02020603050405020304" pitchFamily="18" charset="0"/>
              <a:ea typeface="Times New Roman" panose="02020603050405020304" pitchFamily="18" charset="0"/>
            </a:endParaRPr>
          </a:p>
          <a:p>
            <a:pPr fontAlgn="base">
              <a:spcAft>
                <a:spcPts val="0"/>
              </a:spcAft>
            </a:pPr>
            <a:r>
              <a:rPr lang="en-US"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Planning a story - Year 4 - P5 - English - Home Learning with BBC </a:t>
            </a:r>
            <a:r>
              <a:rPr lang="en-US" dirty="0" err="1">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Bitesize</a:t>
            </a:r>
            <a:r>
              <a:rPr lang="en-US"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 - BBC </a:t>
            </a:r>
            <a:r>
              <a:rPr lang="en-US" dirty="0" err="1">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Bitesize</a:t>
            </a:r>
            <a:endParaRPr lang="en-GB" sz="2000" dirty="0">
              <a:effectLst/>
              <a:latin typeface="Times New Roman" panose="02020603050405020304" pitchFamily="18" charset="0"/>
              <a:ea typeface="Times New Roman" panose="02020603050405020304" pitchFamily="18" charset="0"/>
            </a:endParaRPr>
          </a:p>
        </p:txBody>
      </p:sp>
      <p:sp>
        <p:nvSpPr>
          <p:cNvPr id="3" name="TextBox 2"/>
          <p:cNvSpPr txBox="1"/>
          <p:nvPr/>
        </p:nvSpPr>
        <p:spPr>
          <a:xfrm>
            <a:off x="1213184" y="924560"/>
            <a:ext cx="10009471" cy="461665"/>
          </a:xfrm>
          <a:prstGeom prst="rect">
            <a:avLst/>
          </a:prstGeom>
          <a:noFill/>
        </p:spPr>
        <p:txBody>
          <a:bodyPr wrap="none" rtlCol="0">
            <a:spAutoFit/>
          </a:bodyPr>
          <a:lstStyle/>
          <a:p>
            <a:pPr algn="ctr"/>
            <a:r>
              <a:rPr lang="en-GB" sz="2400" u="sng" dirty="0" smtClean="0">
                <a:solidFill>
                  <a:srgbClr val="0070C0"/>
                </a:solidFill>
                <a:latin typeface="Comic Sans MS" panose="030F0702030302020204" pitchFamily="66" charset="0"/>
              </a:rPr>
              <a:t>What do we need to consider when planning the middle of our story?</a:t>
            </a:r>
            <a:endParaRPr lang="en-GB" sz="2400" u="sng" dirty="0">
              <a:solidFill>
                <a:srgbClr val="0070C0"/>
              </a:solidFill>
              <a:latin typeface="Comic Sans MS" panose="030F0702030302020204" pitchFamily="66" charset="0"/>
            </a:endParaRPr>
          </a:p>
        </p:txBody>
      </p:sp>
      <p:sp>
        <p:nvSpPr>
          <p:cNvPr id="4" name="TextBox 3"/>
          <p:cNvSpPr txBox="1"/>
          <p:nvPr/>
        </p:nvSpPr>
        <p:spPr>
          <a:xfrm>
            <a:off x="1920240" y="2000741"/>
            <a:ext cx="9627957" cy="2308324"/>
          </a:xfrm>
          <a:prstGeom prst="rect">
            <a:avLst/>
          </a:prstGeom>
          <a:noFill/>
        </p:spPr>
        <p:txBody>
          <a:bodyPr wrap="none" rtlCol="0">
            <a:spAutoFit/>
          </a:bodyPr>
          <a:lstStyle/>
          <a:p>
            <a:r>
              <a:rPr lang="en-GB" sz="2400" dirty="0" smtClean="0">
                <a:latin typeface="Comic Sans MS" panose="030F0702030302020204" pitchFamily="66" charset="0"/>
              </a:rPr>
              <a:t>It needs to be exciting in order to hook and captivate the reader.</a:t>
            </a:r>
          </a:p>
          <a:p>
            <a:r>
              <a:rPr lang="en-GB" sz="2400" dirty="0" smtClean="0">
                <a:latin typeface="Comic Sans MS" panose="030F0702030302020204" pitchFamily="66" charset="0"/>
              </a:rPr>
              <a:t>We split the body of the story up into four main parts:</a:t>
            </a:r>
          </a:p>
          <a:p>
            <a:pPr marL="342900" indent="-342900">
              <a:buAutoNum type="arabicPeriod"/>
            </a:pPr>
            <a:r>
              <a:rPr lang="en-GB" sz="2400" dirty="0" smtClean="0">
                <a:solidFill>
                  <a:srgbClr val="0070C0"/>
                </a:solidFill>
                <a:latin typeface="Comic Sans MS" panose="030F0702030302020204" pitchFamily="66" charset="0"/>
              </a:rPr>
              <a:t>Build up</a:t>
            </a:r>
          </a:p>
          <a:p>
            <a:pPr marL="342900" indent="-342900">
              <a:buAutoNum type="arabicPeriod"/>
            </a:pPr>
            <a:r>
              <a:rPr lang="en-GB" sz="2400" dirty="0" smtClean="0">
                <a:solidFill>
                  <a:srgbClr val="0070C0"/>
                </a:solidFill>
                <a:latin typeface="Comic Sans MS" panose="030F0702030302020204" pitchFamily="66" charset="0"/>
              </a:rPr>
              <a:t>Problem</a:t>
            </a:r>
          </a:p>
          <a:p>
            <a:pPr marL="342900" indent="-342900">
              <a:buAutoNum type="arabicPeriod"/>
            </a:pPr>
            <a:r>
              <a:rPr lang="en-GB" sz="2400" dirty="0" smtClean="0">
                <a:solidFill>
                  <a:srgbClr val="0070C0"/>
                </a:solidFill>
                <a:latin typeface="Comic Sans MS" panose="030F0702030302020204" pitchFamily="66" charset="0"/>
              </a:rPr>
              <a:t>Resolution</a:t>
            </a:r>
          </a:p>
          <a:p>
            <a:pPr marL="342900" indent="-342900">
              <a:buAutoNum type="arabicPeriod"/>
            </a:pPr>
            <a:r>
              <a:rPr lang="en-GB" sz="2400" dirty="0" smtClean="0">
                <a:solidFill>
                  <a:srgbClr val="0070C0"/>
                </a:solidFill>
                <a:latin typeface="Comic Sans MS" panose="030F0702030302020204" pitchFamily="66" charset="0"/>
              </a:rPr>
              <a:t>Ending </a:t>
            </a:r>
            <a:endParaRPr lang="en-GB" sz="2400" dirty="0">
              <a:solidFill>
                <a:srgbClr val="0070C0"/>
              </a:solidFill>
              <a:latin typeface="Comic Sans MS" panose="030F0702030302020204" pitchFamily="66" charset="0"/>
            </a:endParaRPr>
          </a:p>
        </p:txBody>
      </p:sp>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7202891" y="3154903"/>
            <a:ext cx="4436746" cy="2856439"/>
          </a:xfrm>
          <a:prstGeom prst="rect">
            <a:avLst/>
          </a:prstGeom>
        </p:spPr>
      </p:pic>
    </p:spTree>
    <p:extLst>
      <p:ext uri="{BB962C8B-B14F-4D97-AF65-F5344CB8AC3E}">
        <p14:creationId xmlns:p14="http://schemas.microsoft.com/office/powerpoint/2010/main" val="1341380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5943600" y="345440"/>
            <a:ext cx="0" cy="62585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a:off x="243840" y="3373120"/>
            <a:ext cx="11663680" cy="60960"/>
          </a:xfrm>
          <a:prstGeom prst="line">
            <a:avLst/>
          </a:prstGeom>
        </p:spPr>
        <p:style>
          <a:lnRef idx="1">
            <a:schemeClr val="dk1"/>
          </a:lnRef>
          <a:fillRef idx="0">
            <a:schemeClr val="dk1"/>
          </a:fillRef>
          <a:effectRef idx="0">
            <a:schemeClr val="dk1"/>
          </a:effectRef>
          <a:fontRef idx="minor">
            <a:schemeClr val="tx1"/>
          </a:fontRef>
        </p:style>
      </p:cxnSp>
      <p:sp>
        <p:nvSpPr>
          <p:cNvPr id="6" name="Rectangle 5"/>
          <p:cNvSpPr/>
          <p:nvPr/>
        </p:nvSpPr>
        <p:spPr>
          <a:xfrm>
            <a:off x="492760" y="513419"/>
            <a:ext cx="5201920" cy="2523768"/>
          </a:xfrm>
          <a:prstGeom prst="rect">
            <a:avLst/>
          </a:prstGeom>
        </p:spPr>
        <p:txBody>
          <a:bodyPr wrap="square">
            <a:spAutoFit/>
          </a:bodyPr>
          <a:lstStyle/>
          <a:p>
            <a:pPr algn="ctr">
              <a:spcAft>
                <a:spcPts val="0"/>
              </a:spcAft>
            </a:pPr>
            <a:r>
              <a:rPr lang="en-GB" b="1"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1</a:t>
            </a:r>
            <a:r>
              <a:rPr lang="en-GB" b="1"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 Build up</a:t>
            </a:r>
            <a:endParaRPr lang="en-GB" sz="3200" dirty="0">
              <a:solidFill>
                <a:srgbClr val="0070C0"/>
              </a:solidFill>
              <a:latin typeface="Times New Roman" panose="02020603050405020304" pitchFamily="18" charset="0"/>
              <a:ea typeface="Times New Roman" panose="02020603050405020304" pitchFamily="18" charset="0"/>
            </a:endParaRPr>
          </a:p>
          <a:p>
            <a:pPr algn="ctr">
              <a:spcAft>
                <a:spcPts val="0"/>
              </a:spcAft>
            </a:pPr>
            <a:r>
              <a:rPr lang="en-GB"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What is going to happen in your story? You could add a challenge for your main character to deal with, or is there a mystery to solve</a:t>
            </a:r>
            <a:r>
              <a:rPr lang="en-GB" dirty="0" smtClean="0">
                <a:solidFill>
                  <a:srgbClr val="0070C0"/>
                </a:solidFill>
                <a:latin typeface="Comic Sans MS" panose="030F0702030302020204" pitchFamily="66" charset="0"/>
                <a:ea typeface="Times New Roman" panose="02020603050405020304" pitchFamily="18" charset="0"/>
                <a:cs typeface="Arial" panose="020B0604020202020204" pitchFamily="34" charset="0"/>
              </a:rPr>
              <a:t>?</a:t>
            </a:r>
          </a:p>
          <a:p>
            <a:pPr algn="ctr">
              <a:spcAft>
                <a:spcPts val="0"/>
              </a:spcAft>
            </a:pPr>
            <a:endParaRPr lang="en-GB" sz="3200" dirty="0">
              <a:latin typeface="Times New Roman" panose="02020603050405020304" pitchFamily="18" charset="0"/>
              <a:ea typeface="Times New Roman" panose="02020603050405020304" pitchFamily="18" charset="0"/>
            </a:endParaRPr>
          </a:p>
          <a:p>
            <a:pPr algn="ctr">
              <a:spcAft>
                <a:spcPts val="0"/>
              </a:spcAft>
            </a:pP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 Robin and the merry men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attacked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the sheriff and his men. The sheriff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had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a secret weapon hiding in a large carriage. </a:t>
            </a:r>
            <a:endParaRPr lang="en-GB" sz="3200" dirty="0">
              <a:latin typeface="Times New Roman" panose="02020603050405020304" pitchFamily="18" charset="0"/>
              <a:ea typeface="Times New Roman" panose="02020603050405020304" pitchFamily="18" charset="0"/>
            </a:endParaRPr>
          </a:p>
        </p:txBody>
      </p:sp>
      <p:sp>
        <p:nvSpPr>
          <p:cNvPr id="7" name="Rectangle 6"/>
          <p:cNvSpPr/>
          <p:nvPr/>
        </p:nvSpPr>
        <p:spPr>
          <a:xfrm>
            <a:off x="6162040" y="320397"/>
            <a:ext cx="5527040" cy="3077766"/>
          </a:xfrm>
          <a:prstGeom prst="rect">
            <a:avLst/>
          </a:prstGeom>
        </p:spPr>
        <p:txBody>
          <a:bodyPr wrap="square">
            <a:spAutoFit/>
          </a:bodyPr>
          <a:lstStyle/>
          <a:p>
            <a:pPr algn="ctr">
              <a:spcAft>
                <a:spcPts val="0"/>
              </a:spcAft>
            </a:pPr>
            <a:r>
              <a:rPr lang="en-GB" b="1"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2</a:t>
            </a:r>
            <a:r>
              <a:rPr lang="en-GB" b="1"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 Problem</a:t>
            </a:r>
            <a:endParaRPr lang="en-GB" sz="3200" dirty="0">
              <a:solidFill>
                <a:srgbClr val="0070C0"/>
              </a:solidFill>
              <a:latin typeface="Times New Roman" panose="02020603050405020304" pitchFamily="18" charset="0"/>
              <a:ea typeface="Times New Roman" panose="02020603050405020304" pitchFamily="18" charset="0"/>
            </a:endParaRPr>
          </a:p>
          <a:p>
            <a:pPr algn="ctr">
              <a:spcAft>
                <a:spcPts val="0"/>
              </a:spcAft>
            </a:pPr>
            <a:r>
              <a:rPr lang="en-GB"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Choose what problem or obstacle your main character has to overcome. This is where your story can get really exciting</a:t>
            </a:r>
            <a:r>
              <a:rPr lang="en-GB" dirty="0" smtClean="0">
                <a:solidFill>
                  <a:srgbClr val="0070C0"/>
                </a:solidFill>
                <a:latin typeface="Comic Sans MS" panose="030F0702030302020204" pitchFamily="66" charset="0"/>
                <a:ea typeface="Times New Roman" panose="02020603050405020304" pitchFamily="18" charset="0"/>
                <a:cs typeface="Arial" panose="020B0604020202020204" pitchFamily="34" charset="0"/>
              </a:rPr>
              <a:t>!</a:t>
            </a:r>
          </a:p>
          <a:p>
            <a:pPr algn="ctr">
              <a:spcAft>
                <a:spcPts val="0"/>
              </a:spcAft>
            </a:pPr>
            <a:endParaRPr lang="en-GB" sz="3200" dirty="0">
              <a:latin typeface="Times New Roman" panose="02020603050405020304" pitchFamily="18" charset="0"/>
              <a:ea typeface="Times New Roman" panose="02020603050405020304" pitchFamily="18" charset="0"/>
            </a:endParaRPr>
          </a:p>
          <a:p>
            <a:pPr algn="ctr">
              <a:spcAft>
                <a:spcPts val="0"/>
              </a:spcAft>
            </a:pP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 The sheriff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had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a giant with him who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knocked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down the trees to create a barricade. The arrows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could not penetrate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him. He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captured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Maid Marian and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defeated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the merry men. Marian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was taken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to Prince John’s castle.</a:t>
            </a:r>
            <a:endParaRPr lang="en-GB" sz="3200" dirty="0">
              <a:latin typeface="Times New Roman" panose="02020603050405020304" pitchFamily="18" charset="0"/>
              <a:ea typeface="Times New Roman" panose="02020603050405020304" pitchFamily="18" charset="0"/>
            </a:endParaRPr>
          </a:p>
        </p:txBody>
      </p:sp>
      <p:sp>
        <p:nvSpPr>
          <p:cNvPr id="8" name="Rectangle 7"/>
          <p:cNvSpPr/>
          <p:nvPr/>
        </p:nvSpPr>
        <p:spPr>
          <a:xfrm>
            <a:off x="492760" y="3434080"/>
            <a:ext cx="5201920" cy="3354765"/>
          </a:xfrm>
          <a:prstGeom prst="rect">
            <a:avLst/>
          </a:prstGeom>
        </p:spPr>
        <p:txBody>
          <a:bodyPr wrap="square">
            <a:spAutoFit/>
          </a:bodyPr>
          <a:lstStyle/>
          <a:p>
            <a:pPr>
              <a:spcAft>
                <a:spcPts val="0"/>
              </a:spcAft>
            </a:pPr>
            <a:r>
              <a:rPr lang="en-GB" b="1"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3. </a:t>
            </a:r>
            <a:r>
              <a:rPr lang="en-GB" b="1"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Resolution</a:t>
            </a:r>
            <a:endParaRPr lang="en-GB" sz="3200" dirty="0">
              <a:solidFill>
                <a:srgbClr val="0070C0"/>
              </a:solidFill>
              <a:latin typeface="Times New Roman" panose="02020603050405020304" pitchFamily="18" charset="0"/>
              <a:ea typeface="Times New Roman" panose="02020603050405020304" pitchFamily="18" charset="0"/>
            </a:endParaRPr>
          </a:p>
          <a:p>
            <a:pPr>
              <a:spcAft>
                <a:spcPts val="0"/>
              </a:spcAft>
            </a:pPr>
            <a:r>
              <a:rPr lang="en-GB" dirty="0">
                <a:solidFill>
                  <a:srgbClr val="0070C0"/>
                </a:solidFill>
                <a:latin typeface="Comic Sans MS" panose="030F0702030302020204" pitchFamily="66" charset="0"/>
                <a:ea typeface="Times New Roman" panose="02020603050405020304" pitchFamily="18" charset="0"/>
                <a:cs typeface="Arial" panose="020B0604020202020204" pitchFamily="34" charset="0"/>
              </a:rPr>
              <a:t>This is when your character solves the problem – how do they do it? Make this interesting or unusual for your reader</a:t>
            </a:r>
            <a:r>
              <a:rPr lang="en-GB" dirty="0" smtClean="0">
                <a:solidFill>
                  <a:srgbClr val="0070C0"/>
                </a:solidFill>
                <a:latin typeface="Comic Sans MS" panose="030F0702030302020204" pitchFamily="66" charset="0"/>
                <a:ea typeface="Times New Roman" panose="02020603050405020304" pitchFamily="18" charset="0"/>
                <a:cs typeface="Arial" panose="020B0604020202020204" pitchFamily="34" charset="0"/>
              </a:rPr>
              <a:t>.</a:t>
            </a:r>
          </a:p>
          <a:p>
            <a:pPr>
              <a:spcAft>
                <a:spcPts val="0"/>
              </a:spcAft>
            </a:pPr>
            <a:endParaRPr lang="en-GB" sz="3200" dirty="0">
              <a:latin typeface="Times New Roman" panose="02020603050405020304" pitchFamily="18" charset="0"/>
              <a:ea typeface="Times New Roman" panose="02020603050405020304" pitchFamily="18" charset="0"/>
            </a:endParaRPr>
          </a:p>
          <a:p>
            <a:pPr>
              <a:spcAft>
                <a:spcPts val="0"/>
              </a:spcAft>
            </a:pP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 Robin </a:t>
            </a:r>
            <a:r>
              <a:rPr lang="en-GB" dirty="0" smtClean="0">
                <a:solidFill>
                  <a:srgbClr val="231F20"/>
                </a:solidFill>
                <a:latin typeface="Comic Sans MS" panose="030F0702030302020204" pitchFamily="66" charset="0"/>
                <a:ea typeface="Times New Roman" panose="02020603050405020304" pitchFamily="18" charset="0"/>
                <a:cs typeface="Arial" panose="020B0604020202020204" pitchFamily="34" charset="0"/>
              </a:rPr>
              <a:t>dressed </a:t>
            </a:r>
            <a:r>
              <a:rPr lang="en-GB" dirty="0">
                <a:solidFill>
                  <a:srgbClr val="231F20"/>
                </a:solidFill>
                <a:latin typeface="Comic Sans MS" panose="030F0702030302020204" pitchFamily="66" charset="0"/>
                <a:ea typeface="Times New Roman" panose="02020603050405020304" pitchFamily="18" charset="0"/>
                <a:cs typeface="Arial" panose="020B0604020202020204" pitchFamily="34" charset="0"/>
              </a:rPr>
              <a:t>up as</a:t>
            </a:r>
            <a:r>
              <a:rPr lang="en-GB" dirty="0">
                <a:latin typeface="Comic Sans MS" panose="030F0702030302020204" pitchFamily="66" charset="0"/>
                <a:ea typeface="Comic Sans MS" panose="030F0702030302020204" pitchFamily="66" charset="0"/>
                <a:cs typeface="Comic Sans MS" panose="030F0702030302020204" pitchFamily="66" charset="0"/>
              </a:rPr>
              <a:t> a guard and </a:t>
            </a:r>
            <a:r>
              <a:rPr lang="en-GB" dirty="0" smtClean="0">
                <a:latin typeface="Comic Sans MS" panose="030F0702030302020204" pitchFamily="66" charset="0"/>
                <a:ea typeface="Comic Sans MS" panose="030F0702030302020204" pitchFamily="66" charset="0"/>
                <a:cs typeface="Comic Sans MS" panose="030F0702030302020204" pitchFamily="66" charset="0"/>
              </a:rPr>
              <a:t>broke </a:t>
            </a:r>
            <a:r>
              <a:rPr lang="en-GB" dirty="0">
                <a:latin typeface="Comic Sans MS" panose="030F0702030302020204" pitchFamily="66" charset="0"/>
                <a:ea typeface="Comic Sans MS" panose="030F0702030302020204" pitchFamily="66" charset="0"/>
                <a:cs typeface="Comic Sans MS" panose="030F0702030302020204" pitchFamily="66" charset="0"/>
              </a:rPr>
              <a:t>into the castle. He </a:t>
            </a:r>
            <a:r>
              <a:rPr lang="en-GB" dirty="0" smtClean="0">
                <a:latin typeface="Comic Sans MS" panose="030F0702030302020204" pitchFamily="66" charset="0"/>
                <a:ea typeface="Comic Sans MS" panose="030F0702030302020204" pitchFamily="66" charset="0"/>
                <a:cs typeface="Comic Sans MS" panose="030F0702030302020204" pitchFamily="66" charset="0"/>
              </a:rPr>
              <a:t>befriended </a:t>
            </a:r>
            <a:r>
              <a:rPr lang="en-GB" dirty="0">
                <a:latin typeface="Comic Sans MS" panose="030F0702030302020204" pitchFamily="66" charset="0"/>
                <a:ea typeface="Comic Sans MS" panose="030F0702030302020204" pitchFamily="66" charset="0"/>
                <a:cs typeface="Comic Sans MS" panose="030F0702030302020204" pitchFamily="66" charset="0"/>
              </a:rPr>
              <a:t>the giant and they </a:t>
            </a:r>
            <a:r>
              <a:rPr lang="en-GB" dirty="0" smtClean="0">
                <a:latin typeface="Comic Sans MS" panose="030F0702030302020204" pitchFamily="66" charset="0"/>
                <a:ea typeface="Comic Sans MS" panose="030F0702030302020204" pitchFamily="66" charset="0"/>
                <a:cs typeface="Comic Sans MS" panose="030F0702030302020204" pitchFamily="66" charset="0"/>
              </a:rPr>
              <a:t>broke through </a:t>
            </a:r>
            <a:r>
              <a:rPr lang="en-GB" dirty="0">
                <a:latin typeface="Comic Sans MS" panose="030F0702030302020204" pitchFamily="66" charset="0"/>
                <a:ea typeface="Comic Sans MS" panose="030F0702030302020204" pitchFamily="66" charset="0"/>
                <a:cs typeface="Comic Sans MS" panose="030F0702030302020204" pitchFamily="66" charset="0"/>
              </a:rPr>
              <a:t>the gates together with him and Marian on each shoulder. The band of merry men </a:t>
            </a:r>
            <a:r>
              <a:rPr lang="en-GB" dirty="0" smtClean="0">
                <a:latin typeface="Comic Sans MS" panose="030F0702030302020204" pitchFamily="66" charset="0"/>
                <a:ea typeface="Comic Sans MS" panose="030F0702030302020204" pitchFamily="66" charset="0"/>
                <a:cs typeface="Comic Sans MS" panose="030F0702030302020204" pitchFamily="66" charset="0"/>
              </a:rPr>
              <a:t>waited </a:t>
            </a:r>
            <a:r>
              <a:rPr lang="en-GB" dirty="0">
                <a:latin typeface="Comic Sans MS" panose="030F0702030302020204" pitchFamily="66" charset="0"/>
                <a:ea typeface="Comic Sans MS" panose="030F0702030302020204" pitchFamily="66" charset="0"/>
                <a:cs typeface="Comic Sans MS" panose="030F0702030302020204" pitchFamily="66" charset="0"/>
              </a:rPr>
              <a:t>at the gates, ready to attack.</a:t>
            </a:r>
            <a:endParaRPr lang="en-GB" sz="3200" dirty="0">
              <a:latin typeface="Times New Roman" panose="02020603050405020304" pitchFamily="18" charset="0"/>
              <a:ea typeface="Times New Roman" panose="02020603050405020304" pitchFamily="18" charset="0"/>
            </a:endParaRPr>
          </a:p>
        </p:txBody>
      </p:sp>
      <p:sp>
        <p:nvSpPr>
          <p:cNvPr id="9" name="Rectangle 8"/>
          <p:cNvSpPr/>
          <p:nvPr/>
        </p:nvSpPr>
        <p:spPr>
          <a:xfrm>
            <a:off x="6262369" y="3474720"/>
            <a:ext cx="5326382" cy="2800767"/>
          </a:xfrm>
          <a:prstGeom prst="rect">
            <a:avLst/>
          </a:prstGeom>
        </p:spPr>
        <p:txBody>
          <a:bodyPr wrap="square">
            <a:spAutoFit/>
          </a:bodyPr>
          <a:lstStyle/>
          <a:p>
            <a:pPr algn="ctr">
              <a:spcAft>
                <a:spcPts val="0"/>
              </a:spcAft>
            </a:pPr>
            <a:r>
              <a:rPr lang="en-GB" b="1" dirty="0">
                <a:latin typeface="Comic Sans MS" panose="030F0702030302020204" pitchFamily="66" charset="0"/>
                <a:ea typeface="Comic Sans MS" panose="030F0702030302020204" pitchFamily="66" charset="0"/>
                <a:cs typeface="Comic Sans MS" panose="030F0702030302020204" pitchFamily="66" charset="0"/>
              </a:rPr>
              <a:t>4. </a:t>
            </a:r>
            <a:r>
              <a:rPr lang="en-GB" b="1" dirty="0" smtClean="0">
                <a:solidFill>
                  <a:srgbClr val="0070C0"/>
                </a:solidFill>
                <a:latin typeface="Comic Sans MS" panose="030F0702030302020204" pitchFamily="66" charset="0"/>
                <a:ea typeface="Comic Sans MS" panose="030F0702030302020204" pitchFamily="66" charset="0"/>
                <a:cs typeface="Comic Sans MS" panose="030F0702030302020204" pitchFamily="66" charset="0"/>
              </a:rPr>
              <a:t>Ending</a:t>
            </a:r>
            <a:endParaRPr lang="en-GB" sz="3200" dirty="0">
              <a:solidFill>
                <a:srgbClr val="0070C0"/>
              </a:solidFill>
              <a:latin typeface="Times New Roman" panose="02020603050405020304" pitchFamily="18" charset="0"/>
              <a:ea typeface="Times New Roman" panose="02020603050405020304" pitchFamily="18" charset="0"/>
            </a:endParaRPr>
          </a:p>
          <a:p>
            <a:pPr algn="ctr">
              <a:spcAft>
                <a:spcPts val="0"/>
              </a:spcAft>
            </a:pPr>
            <a:r>
              <a:rPr lang="en-GB" dirty="0">
                <a:solidFill>
                  <a:srgbClr val="0070C0"/>
                </a:solidFill>
                <a:latin typeface="Comic Sans MS" panose="030F0702030302020204" pitchFamily="66" charset="0"/>
                <a:ea typeface="Comic Sans MS" panose="030F0702030302020204" pitchFamily="66" charset="0"/>
                <a:cs typeface="Comic Sans MS" panose="030F0702030302020204" pitchFamily="66" charset="0"/>
              </a:rPr>
              <a:t>What happens to the </a:t>
            </a:r>
            <a:r>
              <a:rPr lang="en-GB" dirty="0" smtClean="0">
                <a:solidFill>
                  <a:srgbClr val="0070C0"/>
                </a:solidFill>
                <a:latin typeface="Comic Sans MS" panose="030F0702030302020204" pitchFamily="66" charset="0"/>
                <a:ea typeface="Comic Sans MS" panose="030F0702030302020204" pitchFamily="66" charset="0"/>
                <a:cs typeface="Comic Sans MS" panose="030F0702030302020204" pitchFamily="66" charset="0"/>
              </a:rPr>
              <a:t>character/characters? Does it end happily or with a twist? </a:t>
            </a:r>
          </a:p>
          <a:p>
            <a:pPr algn="ctr">
              <a:spcAft>
                <a:spcPts val="0"/>
              </a:spcAft>
            </a:pPr>
            <a:endParaRPr lang="en-GB" sz="3200" dirty="0">
              <a:latin typeface="Times New Roman" panose="02020603050405020304" pitchFamily="18" charset="0"/>
              <a:ea typeface="Times New Roman" panose="02020603050405020304" pitchFamily="18" charset="0"/>
            </a:endParaRPr>
          </a:p>
          <a:p>
            <a:pPr algn="ctr"/>
            <a:r>
              <a:rPr lang="en-US" dirty="0">
                <a:latin typeface="Comic Sans MS" panose="030F0702030302020204" pitchFamily="66" charset="0"/>
                <a:ea typeface="Comic Sans MS" panose="030F0702030302020204" pitchFamily="66" charset="0"/>
                <a:cs typeface="Comic Sans MS" panose="030F0702030302020204" pitchFamily="66" charset="0"/>
              </a:rPr>
              <a:t>Marian </a:t>
            </a:r>
            <a:r>
              <a:rPr lang="en-US" dirty="0" smtClean="0">
                <a:latin typeface="Comic Sans MS" panose="030F0702030302020204" pitchFamily="66" charset="0"/>
                <a:ea typeface="Comic Sans MS" panose="030F0702030302020204" pitchFamily="66" charset="0"/>
                <a:cs typeface="Comic Sans MS" panose="030F0702030302020204" pitchFamily="66" charset="0"/>
              </a:rPr>
              <a:t>managed </a:t>
            </a:r>
            <a:r>
              <a:rPr lang="en-US" dirty="0">
                <a:latin typeface="Comic Sans MS" panose="030F0702030302020204" pitchFamily="66" charset="0"/>
                <a:ea typeface="Comic Sans MS" panose="030F0702030302020204" pitchFamily="66" charset="0"/>
                <a:cs typeface="Comic Sans MS" panose="030F0702030302020204" pitchFamily="66" charset="0"/>
              </a:rPr>
              <a:t>to steal Prince John’s treasure. Robin, Marian and the giant </a:t>
            </a:r>
            <a:r>
              <a:rPr lang="en-US" dirty="0" smtClean="0">
                <a:latin typeface="Comic Sans MS" panose="030F0702030302020204" pitchFamily="66" charset="0"/>
                <a:ea typeface="Comic Sans MS" panose="030F0702030302020204" pitchFamily="66" charset="0"/>
                <a:cs typeface="Comic Sans MS" panose="030F0702030302020204" pitchFamily="66" charset="0"/>
              </a:rPr>
              <a:t>threw </a:t>
            </a:r>
            <a:r>
              <a:rPr lang="en-US" dirty="0">
                <a:latin typeface="Comic Sans MS" panose="030F0702030302020204" pitchFamily="66" charset="0"/>
                <a:ea typeface="Comic Sans MS" panose="030F0702030302020204" pitchFamily="66" charset="0"/>
                <a:cs typeface="Comic Sans MS" panose="030F0702030302020204" pitchFamily="66" charset="0"/>
              </a:rPr>
              <a:t>the gold onto the streets for the poor people of Nottingham. They </a:t>
            </a:r>
            <a:r>
              <a:rPr lang="en-US" dirty="0" smtClean="0">
                <a:latin typeface="Comic Sans MS" panose="030F0702030302020204" pitchFamily="66" charset="0"/>
                <a:ea typeface="Comic Sans MS" panose="030F0702030302020204" pitchFamily="66" charset="0"/>
                <a:cs typeface="Comic Sans MS" panose="030F0702030302020204" pitchFamily="66" charset="0"/>
              </a:rPr>
              <a:t>went </a:t>
            </a:r>
            <a:r>
              <a:rPr lang="en-US" dirty="0">
                <a:latin typeface="Comic Sans MS" panose="030F0702030302020204" pitchFamily="66" charset="0"/>
                <a:ea typeface="Comic Sans MS" panose="030F0702030302020204" pitchFamily="66" charset="0"/>
                <a:cs typeface="Comic Sans MS" panose="030F0702030302020204" pitchFamily="66" charset="0"/>
              </a:rPr>
              <a:t>back to the forest and </a:t>
            </a:r>
            <a:r>
              <a:rPr lang="en-US" dirty="0" smtClean="0">
                <a:latin typeface="Comic Sans MS" panose="030F0702030302020204" pitchFamily="66" charset="0"/>
                <a:ea typeface="Comic Sans MS" panose="030F0702030302020204" pitchFamily="66" charset="0"/>
                <a:cs typeface="Comic Sans MS" panose="030F0702030302020204" pitchFamily="66" charset="0"/>
              </a:rPr>
              <a:t>made </a:t>
            </a:r>
            <a:r>
              <a:rPr lang="en-US" dirty="0">
                <a:latin typeface="Comic Sans MS" panose="030F0702030302020204" pitchFamily="66" charset="0"/>
                <a:ea typeface="Comic Sans MS" panose="030F0702030302020204" pitchFamily="66" charset="0"/>
                <a:cs typeface="Comic Sans MS" panose="030F0702030302020204" pitchFamily="66" charset="0"/>
              </a:rPr>
              <a:t>the giant an honorary outlaw.</a:t>
            </a:r>
            <a:endParaRPr lang="en-GB" dirty="0"/>
          </a:p>
        </p:txBody>
      </p:sp>
    </p:spTree>
    <p:extLst>
      <p:ext uri="{BB962C8B-B14F-4D97-AF65-F5344CB8AC3E}">
        <p14:creationId xmlns:p14="http://schemas.microsoft.com/office/powerpoint/2010/main" val="583862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1073266" y="1138844"/>
            <a:ext cx="10724411" cy="5170646"/>
          </a:xfrm>
          <a:prstGeom prst="rect">
            <a:avLst/>
          </a:prstGeom>
          <a:noFill/>
        </p:spPr>
        <p:txBody>
          <a:bodyPr wrap="none" rtlCol="0">
            <a:spAutoFit/>
          </a:bodyPr>
          <a:lstStyle/>
          <a:p>
            <a:r>
              <a:rPr lang="en-GB" sz="2400" dirty="0" smtClean="0">
                <a:latin typeface="Comic Sans MS" panose="030F0702030302020204" pitchFamily="66" charset="0"/>
              </a:rPr>
              <a:t>Use the plot template to plan the main body of your story and the ending.</a:t>
            </a:r>
          </a:p>
          <a:p>
            <a:endParaRPr lang="en-GB" sz="2400" dirty="0" smtClean="0">
              <a:latin typeface="Comic Sans MS" panose="030F0702030302020204" pitchFamily="66" charset="0"/>
            </a:endParaRPr>
          </a:p>
          <a:p>
            <a:pPr algn="ctr"/>
            <a:r>
              <a:rPr lang="en-GB" sz="2400" u="sng" dirty="0" smtClean="0">
                <a:latin typeface="Comic Sans MS" panose="030F0702030302020204" pitchFamily="66" charset="0"/>
              </a:rPr>
              <a:t>Success criteria</a:t>
            </a:r>
          </a:p>
          <a:p>
            <a:r>
              <a:rPr lang="en-GB" sz="2400" dirty="0" smtClean="0">
                <a:latin typeface="Comic Sans MS" panose="030F0702030302020204" pitchFamily="66" charset="0"/>
              </a:rPr>
              <a:t>Write in the past tense</a:t>
            </a:r>
            <a:endParaRPr lang="en-GB" sz="2400" dirty="0">
              <a:latin typeface="Comic Sans MS" panose="030F0702030302020204" pitchFamily="66" charset="0"/>
            </a:endParaRPr>
          </a:p>
          <a:p>
            <a:r>
              <a:rPr lang="en-GB" sz="2400" dirty="0" smtClean="0">
                <a:latin typeface="Comic Sans MS" panose="030F0702030302020204" pitchFamily="66" charset="0"/>
              </a:rPr>
              <a:t>Read over your work to check that it makes sense</a:t>
            </a:r>
          </a:p>
          <a:p>
            <a:r>
              <a:rPr lang="en-GB" sz="2400" dirty="0" smtClean="0">
                <a:latin typeface="Comic Sans MS" panose="030F0702030302020204" pitchFamily="66" charset="0"/>
              </a:rPr>
              <a:t>Plan, edit and improve</a:t>
            </a:r>
          </a:p>
          <a:p>
            <a:r>
              <a:rPr lang="en-GB" sz="2400" dirty="0" smtClean="0">
                <a:latin typeface="Comic Sans MS" panose="030F0702030302020204" pitchFamily="66" charset="0"/>
              </a:rPr>
              <a:t>Include capital letters and full stops</a:t>
            </a:r>
          </a:p>
          <a:p>
            <a:r>
              <a:rPr lang="en-GB" sz="2400" dirty="0" smtClean="0">
                <a:latin typeface="Comic Sans MS" panose="030F0702030302020204" pitchFamily="66" charset="0"/>
              </a:rPr>
              <a:t>Include adjectives (do not repeat adjectives or list too many)</a:t>
            </a:r>
          </a:p>
          <a:p>
            <a:r>
              <a:rPr lang="en-GB" sz="2400" dirty="0" smtClean="0">
                <a:latin typeface="Comic Sans MS" panose="030F0702030302020204" pitchFamily="66" charset="0"/>
              </a:rPr>
              <a:t>Include adverbs/ adverbial phrases</a:t>
            </a:r>
          </a:p>
          <a:p>
            <a:r>
              <a:rPr lang="en-GB" sz="2400" dirty="0" smtClean="0">
                <a:latin typeface="Comic Sans MS" panose="030F0702030302020204" pitchFamily="66" charset="0"/>
              </a:rPr>
              <a:t>Include conjunctions (only one conjunction in a sentence) </a:t>
            </a:r>
          </a:p>
          <a:p>
            <a:endParaRPr lang="en-GB" sz="2400" dirty="0" smtClean="0">
              <a:latin typeface="Comic Sans MS" panose="030F0702030302020204" pitchFamily="66" charset="0"/>
            </a:endParaRPr>
          </a:p>
          <a:p>
            <a:r>
              <a:rPr lang="en-GB" sz="2400" dirty="0" smtClean="0">
                <a:solidFill>
                  <a:srgbClr val="FF0000"/>
                </a:solidFill>
                <a:latin typeface="Comic Sans MS" panose="030F0702030302020204" pitchFamily="66" charset="0"/>
              </a:rPr>
              <a:t>Can you include a simile?</a:t>
            </a:r>
          </a:p>
          <a:p>
            <a:r>
              <a:rPr lang="en-GB" sz="2400" dirty="0" smtClean="0">
                <a:solidFill>
                  <a:srgbClr val="FF0000"/>
                </a:solidFill>
                <a:latin typeface="Comic Sans MS" panose="030F0702030302020204" pitchFamily="66" charset="0"/>
              </a:rPr>
              <a:t>Use a thesaurus to improve vocabulary</a:t>
            </a:r>
          </a:p>
          <a:p>
            <a:endParaRPr lang="en-GB" dirty="0"/>
          </a:p>
        </p:txBody>
      </p:sp>
      <p:pic>
        <p:nvPicPr>
          <p:cNvPr id="6" name="Picture 5"/>
          <p:cNvPicPr/>
          <p:nvPr/>
        </p:nvPicPr>
        <p:blipFill>
          <a:blip r:embed="rId2" cstate="print">
            <a:extLst>
              <a:ext uri="{28A0092B-C50C-407E-A947-70E740481C1C}">
                <a14:useLocalDpi xmlns:a14="http://schemas.microsoft.com/office/drawing/2010/main" val="0"/>
              </a:ext>
            </a:extLst>
          </a:blip>
          <a:stretch>
            <a:fillRect/>
          </a:stretch>
        </p:blipFill>
        <p:spPr>
          <a:xfrm>
            <a:off x="9015094" y="2065020"/>
            <a:ext cx="2343785" cy="1460500"/>
          </a:xfrm>
          <a:prstGeom prst="rect">
            <a:avLst/>
          </a:prstGeom>
        </p:spPr>
      </p:pic>
      <p:sp>
        <p:nvSpPr>
          <p:cNvPr id="2" name="5-Point Star 1"/>
          <p:cNvSpPr/>
          <p:nvPr/>
        </p:nvSpPr>
        <p:spPr>
          <a:xfrm>
            <a:off x="9947564" y="4451696"/>
            <a:ext cx="1533236" cy="1588654"/>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0583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3" name="Rectangle 2"/>
          <p:cNvSpPr/>
          <p:nvPr/>
        </p:nvSpPr>
        <p:spPr>
          <a:xfrm>
            <a:off x="2286000" y="924560"/>
            <a:ext cx="7589520" cy="511048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p:cNvSpPr txBox="1"/>
          <p:nvPr/>
        </p:nvSpPr>
        <p:spPr>
          <a:xfrm>
            <a:off x="3740659" y="1930400"/>
            <a:ext cx="4528804" cy="2246769"/>
          </a:xfrm>
          <a:prstGeom prst="rect">
            <a:avLst/>
          </a:prstGeom>
          <a:noFill/>
        </p:spPr>
        <p:txBody>
          <a:bodyPr wrap="none" rtlCol="0">
            <a:spAutoFit/>
          </a:bodyPr>
          <a:lstStyle/>
          <a:p>
            <a:pPr algn="ctr"/>
            <a:r>
              <a:rPr lang="en-GB" sz="2800" u="sng" dirty="0" smtClean="0">
                <a:latin typeface="Comic Sans MS" panose="030F0702030302020204" pitchFamily="66" charset="0"/>
              </a:rPr>
              <a:t>Thursday 7 October 2021</a:t>
            </a:r>
          </a:p>
          <a:p>
            <a:pPr algn="ctr"/>
            <a:endParaRPr lang="en-GB" sz="2800" u="sng" dirty="0">
              <a:latin typeface="Comic Sans MS" panose="030F0702030302020204" pitchFamily="66" charset="0"/>
            </a:endParaRPr>
          </a:p>
          <a:p>
            <a:pPr algn="ctr"/>
            <a:endParaRPr lang="en-GB" sz="2800" u="sng" dirty="0" smtClean="0">
              <a:latin typeface="Comic Sans MS" panose="030F0702030302020204" pitchFamily="66" charset="0"/>
            </a:endParaRPr>
          </a:p>
          <a:p>
            <a:pPr algn="ctr"/>
            <a:r>
              <a:rPr lang="en-GB" sz="2800" dirty="0" smtClean="0">
                <a:latin typeface="Comic Sans MS" panose="030F0702030302020204" pitchFamily="66" charset="0"/>
              </a:rPr>
              <a:t>LO: Write with purpose</a:t>
            </a:r>
          </a:p>
          <a:p>
            <a:pPr algn="ctr"/>
            <a:r>
              <a:rPr lang="en-GB" sz="2800" dirty="0" smtClean="0">
                <a:latin typeface="Comic Sans MS" panose="030F0702030302020204" pitchFamily="66" charset="0"/>
              </a:rPr>
              <a:t>C: Robin Hood Story</a:t>
            </a:r>
            <a:endParaRPr lang="en-GB" sz="2800" dirty="0">
              <a:latin typeface="Comic Sans MS" panose="030F0702030302020204" pitchFamily="66" charset="0"/>
            </a:endParaRPr>
          </a:p>
        </p:txBody>
      </p:sp>
    </p:spTree>
    <p:extLst>
      <p:ext uri="{BB962C8B-B14F-4D97-AF65-F5344CB8AC3E}">
        <p14:creationId xmlns:p14="http://schemas.microsoft.com/office/powerpoint/2010/main" val="5368639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5" name="Explosion 2 4"/>
          <p:cNvSpPr/>
          <p:nvPr/>
        </p:nvSpPr>
        <p:spPr>
          <a:xfrm>
            <a:off x="1016000" y="187837"/>
            <a:ext cx="4582953" cy="2632541"/>
          </a:xfrm>
          <a:prstGeom prst="irregularSeal2">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2458720" y="1368475"/>
            <a:ext cx="6096000" cy="2477601"/>
          </a:xfrm>
          <a:prstGeom prst="rect">
            <a:avLst/>
          </a:prstGeom>
        </p:spPr>
        <p:txBody>
          <a:bodyPr>
            <a:spAutoFit/>
          </a:bodyPr>
          <a:lstStyle/>
          <a:p>
            <a:pPr fontAlgn="base">
              <a:spcAft>
                <a:spcPts val="0"/>
              </a:spcAft>
            </a:pPr>
            <a:r>
              <a:rPr lang="en-GB" sz="2400" u="sng" dirty="0">
                <a:latin typeface="Comic Sans MS" panose="030F0702030302020204" pitchFamily="66" charset="0"/>
                <a:ea typeface="Comic Sans MS" panose="030F0702030302020204" pitchFamily="66" charset="0"/>
                <a:cs typeface="Comic Sans MS" panose="030F0702030302020204" pitchFamily="66" charset="0"/>
              </a:rPr>
              <a:t>Starter</a:t>
            </a:r>
            <a:r>
              <a:rPr lang="en-GB" sz="1100" u="sng" dirty="0">
                <a:latin typeface="Comic Sans MS" panose="030F0702030302020204" pitchFamily="66" charset="0"/>
                <a:ea typeface="Comic Sans MS" panose="030F0702030302020204" pitchFamily="66" charset="0"/>
                <a:cs typeface="Comic Sans MS" panose="030F0702030302020204" pitchFamily="66" charset="0"/>
              </a:rPr>
              <a:t>: </a:t>
            </a:r>
            <a:endParaRPr lang="en-GB" sz="1100" u="sng" dirty="0" smtClean="0">
              <a:latin typeface="Comic Sans MS" panose="030F0702030302020204" pitchFamily="66" charset="0"/>
              <a:ea typeface="Comic Sans MS" panose="030F0702030302020204" pitchFamily="66" charset="0"/>
              <a:cs typeface="Comic Sans MS" panose="030F0702030302020204" pitchFamily="66" charset="0"/>
            </a:endParaRPr>
          </a:p>
          <a:p>
            <a:pPr fontAlgn="base">
              <a:spcAft>
                <a:spcPts val="0"/>
              </a:spcAft>
            </a:pPr>
            <a:endParaRPr lang="en-GB" sz="1100" u="sng" dirty="0">
              <a:latin typeface="Comic Sans MS" panose="030F0702030302020204" pitchFamily="66" charset="0"/>
              <a:ea typeface="Comic Sans MS" panose="030F0702030302020204" pitchFamily="66" charset="0"/>
              <a:cs typeface="Comic Sans MS" panose="030F0702030302020204" pitchFamily="66" charset="0"/>
            </a:endParaRPr>
          </a:p>
          <a:p>
            <a:pPr fontAlgn="base">
              <a:spcAft>
                <a:spcPts val="0"/>
              </a:spcAft>
            </a:pPr>
            <a:endParaRPr lang="en-GB" sz="1100" u="sng" dirty="0" smtClean="0">
              <a:latin typeface="Comic Sans MS" panose="030F0702030302020204" pitchFamily="66" charset="0"/>
              <a:ea typeface="Comic Sans MS" panose="030F0702030302020204" pitchFamily="66" charset="0"/>
              <a:cs typeface="Comic Sans MS" panose="030F0702030302020204" pitchFamily="66" charset="0"/>
            </a:endParaRPr>
          </a:p>
          <a:p>
            <a:pPr fontAlgn="base">
              <a:spcAft>
                <a:spcPts val="0"/>
              </a:spcAft>
            </a:pPr>
            <a:endParaRPr lang="en-GB" sz="1100" u="sng" dirty="0" smtClean="0">
              <a:latin typeface="Comic Sans MS" panose="030F0702030302020204" pitchFamily="66" charset="0"/>
              <a:ea typeface="Comic Sans MS" panose="030F0702030302020204" pitchFamily="66" charset="0"/>
              <a:cs typeface="Comic Sans MS" panose="030F0702030302020204" pitchFamily="66" charset="0"/>
            </a:endParaRPr>
          </a:p>
          <a:p>
            <a:pPr fontAlgn="base">
              <a:spcAft>
                <a:spcPts val="0"/>
              </a:spcAft>
            </a:pPr>
            <a:endParaRPr lang="en-GB" sz="1100" u="sng" dirty="0">
              <a:latin typeface="Comic Sans MS" panose="030F0702030302020204" pitchFamily="66" charset="0"/>
              <a:ea typeface="Comic Sans MS" panose="030F0702030302020204" pitchFamily="66" charset="0"/>
              <a:cs typeface="Comic Sans MS" panose="030F0702030302020204" pitchFamily="66" charset="0"/>
            </a:endParaRPr>
          </a:p>
          <a:p>
            <a:pPr fontAlgn="base">
              <a:spcAft>
                <a:spcPts val="0"/>
              </a:spcAft>
            </a:pPr>
            <a:endParaRPr lang="en-GB" sz="1100" u="sng" dirty="0">
              <a:latin typeface="Comic Sans MS" panose="030F0702030302020204" pitchFamily="66" charset="0"/>
              <a:ea typeface="Comic Sans MS" panose="030F0702030302020204" pitchFamily="66" charset="0"/>
              <a:cs typeface="Comic Sans MS" panose="030F0702030302020204" pitchFamily="66" charset="0"/>
            </a:endParaRPr>
          </a:p>
          <a:p>
            <a:pPr fontAlgn="base">
              <a:spcAft>
                <a:spcPts val="0"/>
              </a:spcAft>
            </a:pPr>
            <a:endParaRPr lang="en-GB" sz="1100" u="sng" dirty="0" smtClean="0">
              <a:latin typeface="Comic Sans MS" panose="030F0702030302020204" pitchFamily="66" charset="0"/>
              <a:ea typeface="Comic Sans MS" panose="030F0702030302020204" pitchFamily="66" charset="0"/>
              <a:cs typeface="Comic Sans MS" panose="030F0702030302020204" pitchFamily="66" charset="0"/>
            </a:endParaRPr>
          </a:p>
          <a:p>
            <a:pPr fontAlgn="base">
              <a:spcAft>
                <a:spcPts val="0"/>
              </a:spcAft>
            </a:pPr>
            <a:endParaRPr lang="en-GB" sz="1100" u="sng" dirty="0" smtClean="0">
              <a:latin typeface="Comic Sans MS" panose="030F0702030302020204" pitchFamily="66" charset="0"/>
              <a:ea typeface="Comic Sans MS" panose="030F0702030302020204" pitchFamily="66" charset="0"/>
              <a:cs typeface="Comic Sans MS" panose="030F0702030302020204" pitchFamily="66" charset="0"/>
            </a:endParaRPr>
          </a:p>
          <a:p>
            <a:pPr fontAlgn="base">
              <a:spcAft>
                <a:spcPts val="0"/>
              </a:spcAft>
            </a:pPr>
            <a:r>
              <a:rPr lang="en-US" u="sng" dirty="0" smtClean="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KS1 </a:t>
            </a:r>
            <a:r>
              <a:rPr lang="en-US" u="sng"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English: Capital Letters &amp; Full Stops - BBC </a:t>
            </a:r>
            <a:r>
              <a:rPr lang="en-US" u="sng" dirty="0" smtClean="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2"/>
              </a:rPr>
              <a:t>Teach</a:t>
            </a:r>
            <a:endParaRPr lang="en-US" u="sng" dirty="0" smtClean="0">
              <a:solidFill>
                <a:srgbClr val="0000FF"/>
              </a:solidFill>
              <a:latin typeface="Cambria" panose="02040503050406030204" pitchFamily="18" charset="0"/>
              <a:ea typeface="Cambria" panose="02040503050406030204" pitchFamily="18" charset="0"/>
              <a:cs typeface="Times New Roman" panose="02020603050405020304" pitchFamily="18" charset="0"/>
            </a:endParaRPr>
          </a:p>
          <a:p>
            <a:pPr fontAlgn="base">
              <a:spcAft>
                <a:spcPts val="0"/>
              </a:spcAft>
            </a:pPr>
            <a:endParaRPr lang="en-GB" dirty="0">
              <a:latin typeface="Times New Roman" panose="02020603050405020304" pitchFamily="18" charset="0"/>
              <a:ea typeface="Times New Roman" panose="02020603050405020304" pitchFamily="18" charset="0"/>
            </a:endParaRPr>
          </a:p>
          <a:p>
            <a:pPr fontAlgn="base">
              <a:spcAft>
                <a:spcPts val="0"/>
              </a:spcAft>
            </a:pPr>
            <a:r>
              <a:rPr lang="en-US" u="sng" dirty="0">
                <a:solidFill>
                  <a:srgbClr val="0000FF"/>
                </a:solidFill>
                <a:latin typeface="Cambria" panose="02040503050406030204" pitchFamily="18" charset="0"/>
                <a:ea typeface="Cambria" panose="02040503050406030204" pitchFamily="18" charset="0"/>
                <a:cs typeface="Times New Roman" panose="02020603050405020304" pitchFamily="18" charset="0"/>
                <a:hlinkClick r:id="rId3"/>
              </a:rPr>
              <a:t>KS2 English: Conjunctions with Laura Bubble - BBC Teach</a:t>
            </a:r>
            <a:endParaRPr lang="en-GB" dirty="0">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4309427" y="4427220"/>
            <a:ext cx="3026093" cy="1703387"/>
          </a:xfrm>
          <a:prstGeom prst="rect">
            <a:avLst/>
          </a:prstGeom>
        </p:spPr>
      </p:pic>
      <p:pic>
        <p:nvPicPr>
          <p:cNvPr id="4" name="Picture 3"/>
          <p:cNvPicPr>
            <a:picLocks noChangeAspect="1"/>
          </p:cNvPicPr>
          <p:nvPr/>
        </p:nvPicPr>
        <p:blipFill>
          <a:blip r:embed="rId5"/>
          <a:stretch>
            <a:fillRect/>
          </a:stretch>
        </p:blipFill>
        <p:spPr>
          <a:xfrm>
            <a:off x="6877368" y="608499"/>
            <a:ext cx="4224060" cy="1748621"/>
          </a:xfrm>
          <a:prstGeom prst="rect">
            <a:avLst/>
          </a:prstGeom>
        </p:spPr>
      </p:pic>
    </p:spTree>
    <p:extLst>
      <p:ext uri="{BB962C8B-B14F-4D97-AF65-F5344CB8AC3E}">
        <p14:creationId xmlns:p14="http://schemas.microsoft.com/office/powerpoint/2010/main" val="16414623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2" name="TextBox 1"/>
          <p:cNvSpPr txBox="1"/>
          <p:nvPr/>
        </p:nvSpPr>
        <p:spPr>
          <a:xfrm>
            <a:off x="548640" y="867548"/>
            <a:ext cx="11336758" cy="461665"/>
          </a:xfrm>
          <a:prstGeom prst="rect">
            <a:avLst/>
          </a:prstGeom>
          <a:noFill/>
        </p:spPr>
        <p:txBody>
          <a:bodyPr wrap="none" rtlCol="0">
            <a:spAutoFit/>
          </a:bodyPr>
          <a:lstStyle/>
          <a:p>
            <a:pPr algn="ctr"/>
            <a:r>
              <a:rPr lang="en-GB" sz="2400" dirty="0" smtClean="0">
                <a:latin typeface="Comic Sans MS" panose="030F0702030302020204" pitchFamily="66" charset="0"/>
              </a:rPr>
              <a:t>Today you are going to write out your Robin Hood story from beginning to end.</a:t>
            </a:r>
            <a:endParaRPr lang="en-GB" sz="2400" dirty="0">
              <a:latin typeface="Comic Sans MS" panose="030F0702030302020204" pitchFamily="66" charset="0"/>
            </a:endParaRPr>
          </a:p>
        </p:txBody>
      </p:sp>
      <p:sp>
        <p:nvSpPr>
          <p:cNvPr id="3" name="Rectangle 2"/>
          <p:cNvSpPr/>
          <p:nvPr/>
        </p:nvSpPr>
        <p:spPr>
          <a:xfrm>
            <a:off x="4429446" y="4957981"/>
            <a:ext cx="3575146" cy="369332"/>
          </a:xfrm>
          <a:prstGeom prst="rect">
            <a:avLst/>
          </a:prstGeom>
        </p:spPr>
        <p:txBody>
          <a:bodyPr wrap="none">
            <a:spAutoFit/>
          </a:bodyPr>
          <a:lstStyle/>
          <a:p>
            <a:r>
              <a:rPr lang="en-GB" dirty="0">
                <a:hlinkClick r:id="rId2"/>
              </a:rPr>
              <a:t>What are paragraphs? - BBC </a:t>
            </a:r>
            <a:r>
              <a:rPr lang="en-GB" dirty="0" err="1">
                <a:hlinkClick r:id="rId2"/>
              </a:rPr>
              <a:t>Bitesize</a:t>
            </a:r>
            <a:endParaRPr lang="en-GB" dirty="0"/>
          </a:p>
        </p:txBody>
      </p:sp>
      <p:sp>
        <p:nvSpPr>
          <p:cNvPr id="4" name="TextBox 3"/>
          <p:cNvSpPr txBox="1"/>
          <p:nvPr/>
        </p:nvSpPr>
        <p:spPr>
          <a:xfrm>
            <a:off x="1737360" y="2358767"/>
            <a:ext cx="9344225" cy="1569660"/>
          </a:xfrm>
          <a:prstGeom prst="rect">
            <a:avLst/>
          </a:prstGeom>
          <a:noFill/>
        </p:spPr>
        <p:txBody>
          <a:bodyPr wrap="none" rtlCol="0">
            <a:spAutoFit/>
          </a:bodyPr>
          <a:lstStyle/>
          <a:p>
            <a:pPr algn="ctr"/>
            <a:r>
              <a:rPr lang="en-GB" sz="2400" dirty="0" smtClean="0">
                <a:latin typeface="Comic Sans MS" panose="030F0702030302020204" pitchFamily="66" charset="0"/>
              </a:rPr>
              <a:t>Read, edit and improve your writing  as you write from your plan.</a:t>
            </a:r>
          </a:p>
          <a:p>
            <a:endParaRPr lang="en-GB" sz="2400" dirty="0">
              <a:latin typeface="Comic Sans MS" panose="030F0702030302020204" pitchFamily="66" charset="0"/>
            </a:endParaRPr>
          </a:p>
          <a:p>
            <a:endParaRPr lang="en-GB" sz="2400" dirty="0" smtClean="0">
              <a:latin typeface="Comic Sans MS" panose="030F0702030302020204" pitchFamily="66" charset="0"/>
            </a:endParaRPr>
          </a:p>
          <a:p>
            <a:r>
              <a:rPr lang="en-GB" sz="2400" dirty="0" smtClean="0">
                <a:latin typeface="Comic Sans MS" panose="030F0702030302020204" pitchFamily="66" charset="0"/>
              </a:rPr>
              <a:t>Please use paragraphs to group your writing into similar ideas. </a:t>
            </a:r>
            <a:endParaRPr lang="en-GB" sz="2400" dirty="0">
              <a:latin typeface="Comic Sans MS" panose="030F0702030302020204" pitchFamily="66" charset="0"/>
            </a:endParaRPr>
          </a:p>
        </p:txBody>
      </p:sp>
    </p:spTree>
    <p:extLst>
      <p:ext uri="{BB962C8B-B14F-4D97-AF65-F5344CB8AC3E}">
        <p14:creationId xmlns:p14="http://schemas.microsoft.com/office/powerpoint/2010/main" val="230115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3" name="Rectangle 2"/>
          <p:cNvSpPr/>
          <p:nvPr/>
        </p:nvSpPr>
        <p:spPr>
          <a:xfrm>
            <a:off x="1351280" y="1198880"/>
            <a:ext cx="9794240" cy="5283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p:cNvSpPr/>
          <p:nvPr/>
        </p:nvSpPr>
        <p:spPr>
          <a:xfrm>
            <a:off x="1818640" y="1487160"/>
            <a:ext cx="8859520" cy="4524315"/>
          </a:xfrm>
          <a:prstGeom prst="rect">
            <a:avLst/>
          </a:prstGeom>
        </p:spPr>
        <p:txBody>
          <a:bodyPr wrap="square">
            <a:spAutoFit/>
          </a:bodyPr>
          <a:lstStyle/>
          <a:p>
            <a:pPr algn="ctr"/>
            <a:r>
              <a:rPr lang="en-GB" sz="2400" u="sng" dirty="0">
                <a:latin typeface="Comic Sans MS" panose="030F0702030302020204" pitchFamily="66" charset="0"/>
              </a:rPr>
              <a:t>Success criteria</a:t>
            </a:r>
          </a:p>
          <a:p>
            <a:r>
              <a:rPr lang="en-GB" sz="2400" dirty="0">
                <a:latin typeface="Comic Sans MS" panose="030F0702030302020204" pitchFamily="66" charset="0"/>
              </a:rPr>
              <a:t>Write in the past tense</a:t>
            </a:r>
          </a:p>
          <a:p>
            <a:r>
              <a:rPr lang="en-GB" sz="2400" dirty="0">
                <a:latin typeface="Comic Sans MS" panose="030F0702030302020204" pitchFamily="66" charset="0"/>
              </a:rPr>
              <a:t>Read over your work to check that it makes sense.</a:t>
            </a:r>
          </a:p>
          <a:p>
            <a:r>
              <a:rPr lang="en-GB" sz="2400" dirty="0">
                <a:latin typeface="Comic Sans MS" panose="030F0702030302020204" pitchFamily="66" charset="0"/>
              </a:rPr>
              <a:t>Plan, edit and improve</a:t>
            </a:r>
          </a:p>
          <a:p>
            <a:r>
              <a:rPr lang="en-GB" sz="2400" dirty="0">
                <a:latin typeface="Comic Sans MS" panose="030F0702030302020204" pitchFamily="66" charset="0"/>
              </a:rPr>
              <a:t>Include capital letters and full stops</a:t>
            </a:r>
          </a:p>
          <a:p>
            <a:r>
              <a:rPr lang="en-GB" sz="2400" dirty="0">
                <a:latin typeface="Comic Sans MS" panose="030F0702030302020204" pitchFamily="66" charset="0"/>
              </a:rPr>
              <a:t>Include adjectives (do not repeat adjectives or list too many)</a:t>
            </a:r>
          </a:p>
          <a:p>
            <a:r>
              <a:rPr lang="en-GB" sz="2400" dirty="0">
                <a:latin typeface="Comic Sans MS" panose="030F0702030302020204" pitchFamily="66" charset="0"/>
              </a:rPr>
              <a:t>Include adverbs/ adverbial phrases</a:t>
            </a:r>
          </a:p>
          <a:p>
            <a:r>
              <a:rPr lang="en-GB" sz="2400" dirty="0">
                <a:latin typeface="Comic Sans MS" panose="030F0702030302020204" pitchFamily="66" charset="0"/>
              </a:rPr>
              <a:t>Include conjunctions (only one conjunction in a sentence</a:t>
            </a:r>
            <a:r>
              <a:rPr lang="en-GB" sz="2400" dirty="0" smtClean="0">
                <a:latin typeface="Comic Sans MS" panose="030F0702030302020204" pitchFamily="66" charset="0"/>
              </a:rPr>
              <a:t>)</a:t>
            </a:r>
          </a:p>
          <a:p>
            <a:r>
              <a:rPr lang="en-GB" sz="2400" dirty="0" smtClean="0">
                <a:latin typeface="Comic Sans MS" panose="030F0702030302020204" pitchFamily="66" charset="0"/>
              </a:rPr>
              <a:t>Group similar ideas into paragraphs </a:t>
            </a:r>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dirty="0">
                <a:solidFill>
                  <a:srgbClr val="FF0000"/>
                </a:solidFill>
                <a:latin typeface="Comic Sans MS" panose="030F0702030302020204" pitchFamily="66" charset="0"/>
              </a:rPr>
              <a:t>Can you include a simile?</a:t>
            </a:r>
          </a:p>
        </p:txBody>
      </p:sp>
      <p:sp>
        <p:nvSpPr>
          <p:cNvPr id="4" name="5-Point Star 3"/>
          <p:cNvSpPr/>
          <p:nvPr/>
        </p:nvSpPr>
        <p:spPr>
          <a:xfrm>
            <a:off x="9023927" y="4871664"/>
            <a:ext cx="1197956" cy="1190448"/>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555901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382</TotalTime>
  <Words>1008</Words>
  <Application>Microsoft Office PowerPoint</Application>
  <PresentationFormat>Widescreen</PresentationFormat>
  <Paragraphs>131</Paragraphs>
  <Slides>16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Calibri Light</vt:lpstr>
      <vt:lpstr>Cambria</vt:lpstr>
      <vt:lpstr>Comic Sans MS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Tatum Celliers</dc:creator>
  <cp:lastModifiedBy>Tatum Celliers</cp:lastModifiedBy>
  <cp:revision>8</cp:revision>
  <dcterms:created xsi:type="dcterms:W3CDTF">2021-10-02T22:52:03Z</dcterms:created>
  <dcterms:modified xsi:type="dcterms:W3CDTF">2021-10-03T14:52:05Z</dcterms:modified>
</cp:coreProperties>
</file>