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73" r:id="rId5"/>
    <p:sldId id="274" r:id="rId6"/>
    <p:sldId id="263" r:id="rId7"/>
    <p:sldId id="259" r:id="rId8"/>
    <p:sldId id="276" r:id="rId9"/>
    <p:sldId id="264" r:id="rId10"/>
    <p:sldId id="260" r:id="rId11"/>
    <p:sldId id="269" r:id="rId12"/>
    <p:sldId id="270" r:id="rId13"/>
    <p:sldId id="271" r:id="rId14"/>
    <p:sldId id="265" r:id="rId15"/>
    <p:sldId id="261" r:id="rId16"/>
    <p:sldId id="266" r:id="rId17"/>
    <p:sldId id="262" r:id="rId18"/>
    <p:sldId id="272" r:id="rId19"/>
    <p:sldId id="267" r:id="rId20"/>
    <p:sldId id="26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29" autoAdjust="0"/>
    <p:restoredTop sz="94660"/>
  </p:normalViewPr>
  <p:slideViewPr>
    <p:cSldViewPr snapToGrid="0">
      <p:cViewPr varScale="1">
        <p:scale>
          <a:sx n="73" d="100"/>
          <a:sy n="73" d="100"/>
        </p:scale>
        <p:origin x="6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5C517EB-3B52-4CF6-85AB-9F7EB839D532}"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D409C0-F8AA-47FA-BAEA-892DA9FF3A8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485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C517EB-3B52-4CF6-85AB-9F7EB839D532}"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329992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5C517EB-3B52-4CF6-85AB-9F7EB839D532}"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D409C0-F8AA-47FA-BAEA-892DA9FF3A8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5916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5C517EB-3B52-4CF6-85AB-9F7EB839D532}"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178697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5C517EB-3B52-4CF6-85AB-9F7EB839D532}" type="datetimeFigureOut">
              <a:rPr lang="en-GB" smtClean="0"/>
              <a:t>20/05/2021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1216232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5C517EB-3B52-4CF6-85AB-9F7EB839D532}" type="datetimeFigureOut">
              <a:rPr lang="en-GB" smtClean="0"/>
              <a:t>20/05/2021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1284261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5C517EB-3B52-4CF6-85AB-9F7EB839D532}" type="datetimeFigureOut">
              <a:rPr lang="en-GB" smtClean="0"/>
              <a:t>20/05/2021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2841176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5C517EB-3B52-4CF6-85AB-9F7EB839D532}" type="datetimeFigureOut">
              <a:rPr lang="en-GB" smtClean="0"/>
              <a:t>20/05/2021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6D409C0-F8AA-47FA-BAEA-892DA9FF3A8D}" type="slidenum">
              <a:rPr lang="en-GB" smtClean="0"/>
              <a:t>‹#›</a:t>
            </a:fld>
            <a:endParaRPr lang="en-GB"/>
          </a:p>
        </p:txBody>
      </p:sp>
    </p:spTree>
    <p:extLst>
      <p:ext uri="{BB962C8B-B14F-4D97-AF65-F5344CB8AC3E}">
        <p14:creationId xmlns:p14="http://schemas.microsoft.com/office/powerpoint/2010/main" val="1974323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5C517EB-3B52-4CF6-85AB-9F7EB839D532}" type="datetimeFigureOut">
              <a:rPr lang="en-GB" smtClean="0"/>
              <a:t>20/05/2021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3985682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C517EB-3B52-4CF6-85AB-9F7EB839D532}"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91505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5C517EB-3B52-4CF6-85AB-9F7EB839D532}" type="datetimeFigureOut">
              <a:rPr lang="en-GB" smtClean="0"/>
              <a:t>20/05/2021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D409C0-F8AA-47FA-BAEA-892DA9FF3A8D}" type="slidenum">
              <a:rPr lang="en-GB" smtClean="0"/>
              <a:t>‹#›</a:t>
            </a:fld>
            <a:endParaRPr lang="en-GB"/>
          </a:p>
        </p:txBody>
      </p:sp>
    </p:spTree>
    <p:extLst>
      <p:ext uri="{BB962C8B-B14F-4D97-AF65-F5344CB8AC3E}">
        <p14:creationId xmlns:p14="http://schemas.microsoft.com/office/powerpoint/2010/main" val="3296361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5C517EB-3B52-4CF6-85AB-9F7EB839D532}" type="datetimeFigureOut">
              <a:rPr lang="en-GB" smtClean="0"/>
              <a:t>20/05/2021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6D409C0-F8AA-47FA-BAEA-892DA9FF3A8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63362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3771" y="1920240"/>
            <a:ext cx="10058400" cy="1280160"/>
          </a:xfrm>
        </p:spPr>
        <p:txBody>
          <a:bodyPr>
            <a:normAutofit/>
          </a:bodyPr>
          <a:lstStyle/>
          <a:p>
            <a:r>
              <a:rPr lang="en-GB" sz="6000" u="sng" dirty="0" smtClean="0"/>
              <a:t>Tuesday 25</a:t>
            </a:r>
            <a:r>
              <a:rPr lang="en-GB" sz="6000" u="sng" baseline="30000" dirty="0" smtClean="0"/>
              <a:t>th</a:t>
            </a:r>
            <a:r>
              <a:rPr lang="en-GB" sz="6000" u="sng" dirty="0" smtClean="0"/>
              <a:t> May 2021</a:t>
            </a:r>
            <a:endParaRPr lang="en-GB" sz="6000" u="sng" dirty="0"/>
          </a:p>
        </p:txBody>
      </p:sp>
      <p:sp>
        <p:nvSpPr>
          <p:cNvPr id="4" name="TextBox 3"/>
          <p:cNvSpPr txBox="1"/>
          <p:nvPr/>
        </p:nvSpPr>
        <p:spPr>
          <a:xfrm>
            <a:off x="783771" y="3473527"/>
            <a:ext cx="10437223" cy="1569660"/>
          </a:xfrm>
          <a:prstGeom prst="rect">
            <a:avLst/>
          </a:prstGeom>
          <a:noFill/>
        </p:spPr>
        <p:txBody>
          <a:bodyPr wrap="square" rtlCol="0">
            <a:spAutoFit/>
          </a:bodyPr>
          <a:lstStyle/>
          <a:p>
            <a:r>
              <a:rPr lang="en-GB" sz="3200" dirty="0" smtClean="0">
                <a:latin typeface="Comic Sans MS" panose="030F0702030302020204" pitchFamily="66" charset="0"/>
              </a:rPr>
              <a:t>LO: to showcase your writing skills from this year.</a:t>
            </a:r>
          </a:p>
          <a:p>
            <a:endParaRPr lang="en-GB" sz="3200" dirty="0">
              <a:latin typeface="Comic Sans MS" panose="030F0702030302020204" pitchFamily="66" charset="0"/>
            </a:endParaRPr>
          </a:p>
          <a:p>
            <a:r>
              <a:rPr lang="en-GB" sz="3200" dirty="0" smtClean="0">
                <a:latin typeface="Comic Sans MS" panose="030F0702030302020204" pitchFamily="66" charset="0"/>
              </a:rPr>
              <a:t>C:  Mayans. </a:t>
            </a:r>
            <a:endParaRPr lang="en-GB" sz="3200" dirty="0">
              <a:latin typeface="Comic Sans MS" panose="030F0702030302020204" pitchFamily="66" charset="0"/>
            </a:endParaRPr>
          </a:p>
        </p:txBody>
      </p:sp>
    </p:spTree>
    <p:extLst>
      <p:ext uri="{BB962C8B-B14F-4D97-AF65-F5344CB8AC3E}">
        <p14:creationId xmlns:p14="http://schemas.microsoft.com/office/powerpoint/2010/main" val="6498575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This week… </a:t>
            </a:r>
            <a:endParaRPr lang="en-GB" dirty="0">
              <a:latin typeface="Comic Sans MS" panose="030F0702030302020204" pitchFamily="66" charset="0"/>
            </a:endParaRPr>
          </a:p>
        </p:txBody>
      </p:sp>
      <p:sp>
        <p:nvSpPr>
          <p:cNvPr id="3" name="Content Placeholder 2"/>
          <p:cNvSpPr>
            <a:spLocks noGrp="1"/>
          </p:cNvSpPr>
          <p:nvPr>
            <p:ph idx="1"/>
          </p:nvPr>
        </p:nvSpPr>
        <p:spPr>
          <a:xfrm>
            <a:off x="391886" y="2067803"/>
            <a:ext cx="10763794" cy="4023360"/>
          </a:xfrm>
        </p:spPr>
        <p:txBody>
          <a:bodyPr>
            <a:normAutofit/>
          </a:bodyPr>
          <a:lstStyle/>
          <a:p>
            <a:pPr marL="0" indent="0">
              <a:buNone/>
            </a:pPr>
            <a:r>
              <a:rPr lang="en-GB" sz="2400" dirty="0" smtClean="0">
                <a:latin typeface="Comic Sans MS" panose="030F0702030302020204" pitchFamily="66" charset="0"/>
              </a:rPr>
              <a:t>We know how much you have all enjoyed learning more about the Mayans and finding out lots of information about their civilisation.</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This week in English you are going to have an opportunity to further your knowledge and showcase your incredible writing skills! </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We are setting you a writing challenge to complete over the next 3 days! Here are the writing options you can choose from:   </a:t>
            </a:r>
            <a:endParaRPr lang="en-GB" sz="2400" dirty="0">
              <a:latin typeface="Comic Sans MS" panose="030F0702030302020204" pitchFamily="66" charset="0"/>
            </a:endParaRPr>
          </a:p>
        </p:txBody>
      </p:sp>
    </p:spTree>
    <p:extLst>
      <p:ext uri="{BB962C8B-B14F-4D97-AF65-F5344CB8AC3E}">
        <p14:creationId xmlns:p14="http://schemas.microsoft.com/office/powerpoint/2010/main" val="18161595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326571" y="242006"/>
            <a:ext cx="10763795" cy="1846659"/>
          </a:xfrm>
          <a:prstGeom prst="rect">
            <a:avLst/>
          </a:prstGeom>
          <a:noFill/>
        </p:spPr>
        <p:txBody>
          <a:bodyPr wrap="square" rtlCol="0">
            <a:spAutoFit/>
          </a:bodyPr>
          <a:lstStyle/>
          <a:p>
            <a:pPr marL="342900" indent="-342900">
              <a:buFont typeface="+mj-lt"/>
              <a:buAutoNum type="arabicPeriod"/>
            </a:pPr>
            <a:r>
              <a:rPr lang="en-GB" sz="3200" dirty="0">
                <a:latin typeface="Comic Sans MS" panose="030F0702030302020204" pitchFamily="66" charset="0"/>
              </a:rPr>
              <a:t>Write a diary entry from the point of view of an archaeologist </a:t>
            </a:r>
            <a:r>
              <a:rPr lang="en-GB" sz="3200" dirty="0" smtClean="0">
                <a:latin typeface="Comic Sans MS" panose="030F0702030302020204" pitchFamily="66" charset="0"/>
              </a:rPr>
              <a:t>who has just discovered </a:t>
            </a:r>
            <a:r>
              <a:rPr lang="en-GB" sz="3200" dirty="0">
                <a:latin typeface="Comic Sans MS" panose="030F0702030302020204" pitchFamily="66" charset="0"/>
              </a:rPr>
              <a:t>an ancient Mayan Pyramid. </a:t>
            </a:r>
          </a:p>
          <a:p>
            <a:pPr marL="342900" indent="-342900">
              <a:buFont typeface="+mj-lt"/>
              <a:buAutoNum type="arabicPeriod"/>
            </a:pPr>
            <a:endParaRPr lang="en-GB" dirty="0"/>
          </a:p>
        </p:txBody>
      </p:sp>
      <p:pic>
        <p:nvPicPr>
          <p:cNvPr id="5" name="Picture 4"/>
          <p:cNvPicPr>
            <a:picLocks noChangeAspect="1"/>
          </p:cNvPicPr>
          <p:nvPr/>
        </p:nvPicPr>
        <p:blipFill>
          <a:blip r:embed="rId2"/>
          <a:stretch>
            <a:fillRect/>
          </a:stretch>
        </p:blipFill>
        <p:spPr>
          <a:xfrm>
            <a:off x="7318899" y="2088665"/>
            <a:ext cx="4093674" cy="2146255"/>
          </a:xfrm>
          <a:prstGeom prst="rect">
            <a:avLst/>
          </a:prstGeom>
        </p:spPr>
      </p:pic>
      <p:pic>
        <p:nvPicPr>
          <p:cNvPr id="6" name="Picture 2" descr="🤔 - thinking face emoji - What does the thinking face emoji mea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9735" y="3762416"/>
            <a:ext cx="2233435" cy="2233435"/>
          </a:xfrm>
          <a:prstGeom prst="rect">
            <a:avLst/>
          </a:prstGeom>
          <a:noFill/>
          <a:extLst>
            <a:ext uri="{909E8E84-426E-40DD-AFC4-6F175D3DCCD1}">
              <a14:hiddenFill xmlns:a14="http://schemas.microsoft.com/office/drawing/2010/main">
                <a:solidFill>
                  <a:srgbClr val="FFFFFF"/>
                </a:solidFill>
              </a14:hiddenFill>
            </a:ext>
          </a:extLst>
        </p:spPr>
      </p:pic>
      <p:sp>
        <p:nvSpPr>
          <p:cNvPr id="7" name="Cloud Callout 6"/>
          <p:cNvSpPr/>
          <p:nvPr/>
        </p:nvSpPr>
        <p:spPr>
          <a:xfrm>
            <a:off x="3307583" y="1923562"/>
            <a:ext cx="3292154" cy="2146255"/>
          </a:xfrm>
          <a:prstGeom prst="cloudCallout">
            <a:avLst>
              <a:gd name="adj1" fmla="val -65464"/>
              <a:gd name="adj2" fmla="val 705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What features should I include in a diary entry?</a:t>
            </a:r>
            <a:endParaRPr lang="en-GB" sz="2400" dirty="0"/>
          </a:p>
        </p:txBody>
      </p:sp>
      <p:sp>
        <p:nvSpPr>
          <p:cNvPr id="8" name="TextBox 7"/>
          <p:cNvSpPr txBox="1"/>
          <p:nvPr/>
        </p:nvSpPr>
        <p:spPr>
          <a:xfrm>
            <a:off x="4088361" y="4879133"/>
            <a:ext cx="7707399" cy="954107"/>
          </a:xfrm>
          <a:prstGeom prst="rect">
            <a:avLst/>
          </a:prstGeom>
          <a:noFill/>
        </p:spPr>
        <p:txBody>
          <a:bodyPr wrap="square" rtlCol="0">
            <a:spAutoFit/>
          </a:bodyPr>
          <a:lstStyle/>
          <a:p>
            <a:r>
              <a:rPr lang="en-GB" sz="2800" dirty="0">
                <a:latin typeface="Comic Sans MS" panose="030F0702030302020204" pitchFamily="66" charset="0"/>
              </a:rPr>
              <a:t>https://www.bbc.co.uk/news/blogs-trending-36259047</a:t>
            </a:r>
          </a:p>
        </p:txBody>
      </p:sp>
    </p:spTree>
    <p:extLst>
      <p:ext uri="{BB962C8B-B14F-4D97-AF65-F5344CB8AC3E}">
        <p14:creationId xmlns:p14="http://schemas.microsoft.com/office/powerpoint/2010/main" val="3851553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387927" y="415636"/>
            <a:ext cx="11554691" cy="6555641"/>
          </a:xfrm>
          <a:prstGeom prst="rect">
            <a:avLst/>
          </a:prstGeom>
          <a:noFill/>
        </p:spPr>
        <p:txBody>
          <a:bodyPr wrap="square" rtlCol="0">
            <a:spAutoFit/>
          </a:bodyPr>
          <a:lstStyle/>
          <a:p>
            <a:r>
              <a:rPr lang="en-US" sz="2400" dirty="0">
                <a:latin typeface="Comic Sans MS" panose="030F0702030302020204" pitchFamily="66" charset="0"/>
              </a:rPr>
              <a:t>Dear Diary</a:t>
            </a:r>
            <a:r>
              <a:rPr lang="en-US" sz="2400" dirty="0" smtClean="0">
                <a:latin typeface="Comic Sans MS" panose="030F0702030302020204" pitchFamily="66" charset="0"/>
              </a:rPr>
              <a:t>,</a:t>
            </a:r>
          </a:p>
          <a:p>
            <a:endParaRPr lang="en-GB" sz="2400" dirty="0">
              <a:latin typeface="Comic Sans MS" panose="030F0702030302020204" pitchFamily="66" charset="0"/>
            </a:endParaRPr>
          </a:p>
          <a:p>
            <a:r>
              <a:rPr lang="en-US" sz="2400" dirty="0">
                <a:latin typeface="Comic Sans MS" panose="030F0702030302020204" pitchFamily="66" charset="0"/>
              </a:rPr>
              <a:t>Today was a beautiful, bright and sunny day so I decided to build a boat! I needed to get some long, hard wood so I travelled to the forest to collect a huge pile. After I had gathered some wood, I began to nail the pieces together using my flint hammer and dinosaur teeth for nails. It took 2 hours to build, but once it was finished I was very proud of myself. Was it going to float</a:t>
            </a:r>
            <a:r>
              <a:rPr lang="en-US" sz="2400" dirty="0" smtClean="0">
                <a:latin typeface="Comic Sans MS" panose="030F0702030302020204" pitchFamily="66" charset="0"/>
              </a:rPr>
              <a:t>?</a:t>
            </a:r>
          </a:p>
          <a:p>
            <a:endParaRPr lang="en-GB" sz="2400" dirty="0">
              <a:latin typeface="Comic Sans MS" panose="030F0702030302020204" pitchFamily="66" charset="0"/>
            </a:endParaRPr>
          </a:p>
          <a:p>
            <a:r>
              <a:rPr lang="en-US" sz="2400" dirty="0">
                <a:latin typeface="Comic Sans MS" panose="030F0702030302020204" pitchFamily="66" charset="0"/>
              </a:rPr>
              <a:t>After some time, I began to get hungry so I decided to go fishing on my brand new log boat. Heaving the boat, I pushed it down towards the lake and into the water. Fortunately, the boat floated and so I jumped in! Slowly, I rowed out into the middle of the lake and then threw my fishing rod (made from a stick) into the deep, fresh water. Suddenly, my rod pulled me forward so I began to lift the fish into the boat. It was really tricky to catch the fish because it was so wriggly and heavy! Eventually, I caught the fish and sailed back to land. The fish was golden and very slippery</a:t>
            </a:r>
            <a:r>
              <a:rPr lang="en-US" sz="2400" dirty="0" smtClean="0">
                <a:latin typeface="Comic Sans MS" panose="030F0702030302020204" pitchFamily="66" charset="0"/>
              </a:rPr>
              <a:t>!</a:t>
            </a:r>
          </a:p>
          <a:p>
            <a:endParaRPr lang="en-GB" dirty="0"/>
          </a:p>
          <a:p>
            <a:endParaRPr lang="en-GB" dirty="0"/>
          </a:p>
        </p:txBody>
      </p:sp>
    </p:spTree>
    <p:extLst>
      <p:ext uri="{BB962C8B-B14F-4D97-AF65-F5344CB8AC3E}">
        <p14:creationId xmlns:p14="http://schemas.microsoft.com/office/powerpoint/2010/main" val="27325007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249382" y="138545"/>
            <a:ext cx="11817927" cy="6647974"/>
          </a:xfrm>
          <a:prstGeom prst="rect">
            <a:avLst/>
          </a:prstGeom>
          <a:noFill/>
        </p:spPr>
        <p:txBody>
          <a:bodyPr wrap="square" rtlCol="0">
            <a:spAutoFit/>
          </a:bodyPr>
          <a:lstStyle/>
          <a:p>
            <a:r>
              <a:rPr lang="en-US" sz="2400" dirty="0">
                <a:latin typeface="Comic Sans MS" panose="030F0702030302020204" pitchFamily="66" charset="0"/>
              </a:rPr>
              <a:t>In the afternoon, I decided to have a nap because I was so tired from fishing! At that moment, a huge brow bear came charging through the woods like thunder. Some hunters from my tribe ran away but I stood my ground and began to throw spears at the growling, snarling bear! How was I going to get away! The spears didn’t work so I grabbed my hand made bow and arrow and started shooting at it. Whimpering, the bear tumbled to the ground. YES! We had defeated it</a:t>
            </a:r>
            <a:r>
              <a:rPr lang="en-US" sz="2400" dirty="0" smtClean="0">
                <a:latin typeface="Comic Sans MS" panose="030F0702030302020204" pitchFamily="66" charset="0"/>
              </a:rPr>
              <a:t>!</a:t>
            </a:r>
          </a:p>
          <a:p>
            <a:endParaRPr lang="en-US" sz="2400" dirty="0">
              <a:latin typeface="Comic Sans MS" panose="030F0702030302020204" pitchFamily="66" charset="0"/>
            </a:endParaRPr>
          </a:p>
          <a:p>
            <a:endParaRPr lang="en-GB" sz="2400" dirty="0">
              <a:latin typeface="Comic Sans MS" panose="030F0702030302020204" pitchFamily="66" charset="0"/>
            </a:endParaRPr>
          </a:p>
          <a:p>
            <a:r>
              <a:rPr lang="en-US" sz="2400" dirty="0">
                <a:latin typeface="Comic Sans MS" panose="030F0702030302020204" pitchFamily="66" charset="0"/>
              </a:rPr>
              <a:t>As the sun set in the sky, my belly began to grumble. What was I going to eat? I skipped back to my family’s hut and asked my Mum for something to eat whilst my baby sister lay on her fur skin mat. She was cooking some raw, mammoth meat on the fire and it smelt delicious. We were running out of wood so I went outside to look for some. Fortunately, I had some left over from my boat! Once the mammoth was cooked, I began to eat it. Unfortunately, it tasted disgusting, however it filled me up!</a:t>
            </a:r>
          </a:p>
          <a:p>
            <a:endParaRPr lang="en-GB" sz="2400" dirty="0">
              <a:latin typeface="Comic Sans MS" panose="030F0702030302020204" pitchFamily="66" charset="0"/>
            </a:endParaRPr>
          </a:p>
          <a:p>
            <a:r>
              <a:rPr lang="en-US" sz="2400" dirty="0">
                <a:latin typeface="Comic Sans MS" panose="030F0702030302020204" pitchFamily="66" charset="0"/>
              </a:rPr>
              <a:t>I wonder what will happen tomorrow…</a:t>
            </a:r>
            <a:endParaRPr lang="en-GB" sz="24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2332037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Success Criteria</a:t>
            </a: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2666668" y="2297974"/>
            <a:ext cx="6919623" cy="2483031"/>
          </a:xfrm>
          <a:prstGeom prst="rect">
            <a:avLst/>
          </a:prstGeom>
        </p:spPr>
      </p:pic>
    </p:spTree>
    <p:extLst>
      <p:ext uri="{BB962C8B-B14F-4D97-AF65-F5344CB8AC3E}">
        <p14:creationId xmlns:p14="http://schemas.microsoft.com/office/powerpoint/2010/main" val="14404580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78879"/>
            <a:ext cx="11377748" cy="1646700"/>
          </a:xfrm>
        </p:spPr>
        <p:txBody>
          <a:bodyPr>
            <a:normAutofit fontScale="90000"/>
          </a:bodyPr>
          <a:lstStyle/>
          <a:p>
            <a:r>
              <a:rPr lang="en-GB" sz="3200" dirty="0" smtClean="0">
                <a:latin typeface="Comic Sans MS" panose="030F0702030302020204" pitchFamily="66" charset="0"/>
              </a:rPr>
              <a:t>2) A sacrifice to the gods. </a:t>
            </a:r>
            <a:br>
              <a:rPr lang="en-GB" sz="3200" dirty="0" smtClean="0">
                <a:latin typeface="Comic Sans MS" panose="030F0702030302020204" pitchFamily="66" charset="0"/>
              </a:rPr>
            </a:br>
            <a:r>
              <a:rPr lang="en-GB" sz="3200" dirty="0" smtClean="0">
                <a:latin typeface="Comic Sans MS" panose="030F0702030302020204" pitchFamily="66" charset="0"/>
              </a:rPr>
              <a:t>Create </a:t>
            </a:r>
            <a:r>
              <a:rPr lang="en-GB" sz="3200" dirty="0">
                <a:latin typeface="Comic Sans MS" panose="030F0702030302020204" pitchFamily="66" charset="0"/>
              </a:rPr>
              <a:t>a </a:t>
            </a:r>
            <a:r>
              <a:rPr lang="en-GB" sz="3200" dirty="0" smtClean="0">
                <a:latin typeface="Comic Sans MS" panose="030F0702030302020204" pitchFamily="66" charset="0"/>
              </a:rPr>
              <a:t>poem- this could be a shape poem, acrostic poem or a rhyming poem. </a:t>
            </a:r>
            <a:r>
              <a:rPr lang="en-GB" dirty="0"/>
              <a:t/>
            </a:r>
            <a:br>
              <a:rPr lang="en-GB" dirty="0"/>
            </a:br>
            <a:endParaRPr lang="en-GB" dirty="0"/>
          </a:p>
        </p:txBody>
      </p:sp>
      <p:pic>
        <p:nvPicPr>
          <p:cNvPr id="10" name="Picture 2" descr="The Pyramid - A Shape Poem by Vincent"/>
          <p:cNvPicPr>
            <a:picLocks noChangeAspect="1" noChangeArrowheads="1"/>
          </p:cNvPicPr>
          <p:nvPr/>
        </p:nvPicPr>
        <p:blipFill rotWithShape="1">
          <a:blip r:embed="rId2">
            <a:extLst>
              <a:ext uri="{28A0092B-C50C-407E-A947-70E740481C1C}">
                <a14:useLocalDpi xmlns:a14="http://schemas.microsoft.com/office/drawing/2010/main" val="0"/>
              </a:ext>
            </a:extLst>
          </a:blip>
          <a:srcRect t="17817" b="7590"/>
          <a:stretch/>
        </p:blipFill>
        <p:spPr bwMode="auto">
          <a:xfrm>
            <a:off x="0" y="1843892"/>
            <a:ext cx="5505950" cy="282563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131526" y="1903493"/>
            <a:ext cx="2157784" cy="461665"/>
          </a:xfrm>
          <a:prstGeom prst="rect">
            <a:avLst/>
          </a:prstGeom>
          <a:noFill/>
        </p:spPr>
        <p:txBody>
          <a:bodyPr wrap="square" rtlCol="0">
            <a:spAutoFit/>
          </a:bodyPr>
          <a:lstStyle/>
          <a:p>
            <a:r>
              <a:rPr lang="en-GB" sz="2400" dirty="0" smtClean="0">
                <a:latin typeface="Comic Sans MS" panose="030F0702030302020204" pitchFamily="66" charset="0"/>
              </a:rPr>
              <a:t>Shape poem </a:t>
            </a:r>
            <a:endParaRPr lang="en-GB" sz="2400" dirty="0">
              <a:latin typeface="Comic Sans MS" panose="030F0702030302020204" pitchFamily="66" charset="0"/>
            </a:endParaRPr>
          </a:p>
        </p:txBody>
      </p:sp>
      <p:pic>
        <p:nvPicPr>
          <p:cNvPr id="12" name="Picture 11"/>
          <p:cNvPicPr>
            <a:picLocks noChangeAspect="1"/>
          </p:cNvPicPr>
          <p:nvPr/>
        </p:nvPicPr>
        <p:blipFill rotWithShape="1">
          <a:blip r:embed="rId3"/>
          <a:srcRect t="10168" b="19478"/>
          <a:stretch/>
        </p:blipFill>
        <p:spPr>
          <a:xfrm>
            <a:off x="457200" y="4669528"/>
            <a:ext cx="4252021" cy="2050868"/>
          </a:xfrm>
          <a:prstGeom prst="rect">
            <a:avLst/>
          </a:prstGeom>
        </p:spPr>
      </p:pic>
      <p:sp>
        <p:nvSpPr>
          <p:cNvPr id="13" name="TextBox 12"/>
          <p:cNvSpPr txBox="1"/>
          <p:nvPr/>
        </p:nvSpPr>
        <p:spPr>
          <a:xfrm>
            <a:off x="4773856" y="5447432"/>
            <a:ext cx="1464187" cy="830997"/>
          </a:xfrm>
          <a:prstGeom prst="rect">
            <a:avLst/>
          </a:prstGeom>
          <a:noFill/>
        </p:spPr>
        <p:txBody>
          <a:bodyPr wrap="square" rtlCol="0">
            <a:spAutoFit/>
          </a:bodyPr>
          <a:lstStyle/>
          <a:p>
            <a:r>
              <a:rPr lang="en-GB" sz="2400" dirty="0" smtClean="0">
                <a:latin typeface="Comic Sans MS" panose="030F0702030302020204" pitchFamily="66" charset="0"/>
              </a:rPr>
              <a:t>Acrostic poem </a:t>
            </a:r>
            <a:endParaRPr lang="en-GB" sz="2400" dirty="0">
              <a:latin typeface="Comic Sans MS" panose="030F0702030302020204" pitchFamily="66" charset="0"/>
            </a:endParaRPr>
          </a:p>
        </p:txBody>
      </p:sp>
      <p:sp>
        <p:nvSpPr>
          <p:cNvPr id="3" name="TextBox 2"/>
          <p:cNvSpPr txBox="1"/>
          <p:nvPr/>
        </p:nvSpPr>
        <p:spPr>
          <a:xfrm>
            <a:off x="7851437" y="2365158"/>
            <a:ext cx="3606662" cy="2554545"/>
          </a:xfrm>
          <a:prstGeom prst="rect">
            <a:avLst/>
          </a:prstGeom>
          <a:noFill/>
        </p:spPr>
        <p:txBody>
          <a:bodyPr wrap="square" rtlCol="0">
            <a:spAutoFit/>
          </a:bodyPr>
          <a:lstStyle/>
          <a:p>
            <a:r>
              <a:rPr lang="en-GB" sz="2000" i="1" dirty="0"/>
              <a:t>Cocoa pods ripe… </a:t>
            </a:r>
            <a:endParaRPr lang="en-GB" sz="2000" i="1" dirty="0" smtClean="0"/>
          </a:p>
          <a:p>
            <a:r>
              <a:rPr lang="en-GB" sz="2000" i="1" dirty="0" smtClean="0"/>
              <a:t>Bitter </a:t>
            </a:r>
            <a:r>
              <a:rPr lang="en-GB" sz="2000" i="1" dirty="0"/>
              <a:t>made sweet. </a:t>
            </a:r>
            <a:endParaRPr lang="en-GB" sz="2000" i="1" dirty="0" smtClean="0"/>
          </a:p>
          <a:p>
            <a:endParaRPr lang="en-GB" sz="2000" i="1" dirty="0"/>
          </a:p>
          <a:p>
            <a:r>
              <a:rPr lang="en-GB" sz="2000" i="1" dirty="0" smtClean="0"/>
              <a:t>Packaged </a:t>
            </a:r>
            <a:r>
              <a:rPr lang="en-GB" sz="2000" i="1" dirty="0"/>
              <a:t>as treasures </a:t>
            </a:r>
            <a:endParaRPr lang="en-GB" sz="2000" i="1" dirty="0" smtClean="0"/>
          </a:p>
          <a:p>
            <a:r>
              <a:rPr lang="en-GB" sz="2000" i="1" dirty="0" smtClean="0"/>
              <a:t>For </a:t>
            </a:r>
            <a:r>
              <a:rPr lang="en-GB" sz="2000" i="1" dirty="0"/>
              <a:t>you, and for me</a:t>
            </a:r>
            <a:r>
              <a:rPr lang="en-GB" sz="2000" i="1" dirty="0" smtClean="0"/>
              <a:t>.</a:t>
            </a:r>
          </a:p>
          <a:p>
            <a:endParaRPr lang="en-GB" sz="2000" i="1" dirty="0"/>
          </a:p>
          <a:p>
            <a:r>
              <a:rPr lang="en-GB" sz="2000" i="1" dirty="0" smtClean="0"/>
              <a:t>Please gods hear my plea, </a:t>
            </a:r>
          </a:p>
          <a:p>
            <a:r>
              <a:rPr lang="en-GB" sz="2000" i="1" dirty="0" smtClean="0"/>
              <a:t>A good harvest is what we need</a:t>
            </a:r>
            <a:r>
              <a:rPr lang="en-GB" sz="2000" dirty="0" smtClean="0"/>
              <a:t>.</a:t>
            </a:r>
            <a:endParaRPr lang="en-GB" sz="2000" dirty="0"/>
          </a:p>
        </p:txBody>
      </p:sp>
      <p:sp>
        <p:nvSpPr>
          <p:cNvPr id="6" name="TextBox 5"/>
          <p:cNvSpPr txBox="1"/>
          <p:nvPr/>
        </p:nvSpPr>
        <p:spPr>
          <a:xfrm>
            <a:off x="6412173" y="3055508"/>
            <a:ext cx="1505517" cy="830997"/>
          </a:xfrm>
          <a:prstGeom prst="rect">
            <a:avLst/>
          </a:prstGeom>
          <a:noFill/>
        </p:spPr>
        <p:txBody>
          <a:bodyPr wrap="square" rtlCol="0">
            <a:spAutoFit/>
          </a:bodyPr>
          <a:lstStyle/>
          <a:p>
            <a:r>
              <a:rPr lang="en-GB" sz="2400" dirty="0" smtClean="0">
                <a:latin typeface="Comic Sans MS" panose="030F0702030302020204" pitchFamily="66" charset="0"/>
              </a:rPr>
              <a:t>Rhyming poem </a:t>
            </a:r>
            <a:endParaRPr lang="en-GB" sz="2400" dirty="0">
              <a:latin typeface="Comic Sans MS" panose="030F0702030302020204" pitchFamily="66" charset="0"/>
            </a:endParaRPr>
          </a:p>
        </p:txBody>
      </p:sp>
    </p:spTree>
    <p:extLst>
      <p:ext uri="{BB962C8B-B14F-4D97-AF65-F5344CB8AC3E}">
        <p14:creationId xmlns:p14="http://schemas.microsoft.com/office/powerpoint/2010/main" val="4031009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 - thinking face emoji - What does the thinking face emoji me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3746" y="2369671"/>
            <a:ext cx="3214803" cy="3214803"/>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6542837" y="486647"/>
            <a:ext cx="3292154" cy="2146255"/>
          </a:xfrm>
          <a:prstGeom prst="cloudCallout">
            <a:avLst>
              <a:gd name="adj1" fmla="val -57132"/>
              <a:gd name="adj2" fmla="val 675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What ideas can you think of that relate to the Mayans?</a:t>
            </a:r>
            <a:endParaRPr lang="en-GB" sz="2400" dirty="0"/>
          </a:p>
        </p:txBody>
      </p:sp>
    </p:spTree>
    <p:extLst>
      <p:ext uri="{BB962C8B-B14F-4D97-AF65-F5344CB8AC3E}">
        <p14:creationId xmlns:p14="http://schemas.microsoft.com/office/powerpoint/2010/main" val="3245570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97280" y="286603"/>
            <a:ext cx="10058400" cy="1450757"/>
          </a:xfrm>
        </p:spPr>
        <p:txBody>
          <a:bodyPr/>
          <a:lstStyle/>
          <a:p>
            <a:r>
              <a:rPr lang="en-GB" dirty="0" smtClean="0">
                <a:latin typeface="Comic Sans MS" panose="030F0702030302020204" pitchFamily="66" charset="0"/>
              </a:rPr>
              <a:t>Success Criteria</a:t>
            </a:r>
            <a:endParaRPr lang="en-GB"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698568" y="2488201"/>
            <a:ext cx="6598274" cy="2070735"/>
          </a:xfrm>
          <a:prstGeom prst="rect">
            <a:avLst/>
          </a:prstGeom>
        </p:spPr>
      </p:pic>
    </p:spTree>
    <p:extLst>
      <p:ext uri="{BB962C8B-B14F-4D97-AF65-F5344CB8AC3E}">
        <p14:creationId xmlns:p14="http://schemas.microsoft.com/office/powerpoint/2010/main" val="32228478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194" y="562391"/>
            <a:ext cx="10058400" cy="875211"/>
          </a:xfrm>
        </p:spPr>
        <p:txBody>
          <a:bodyPr>
            <a:normAutofit fontScale="90000"/>
          </a:bodyPr>
          <a:lstStyle/>
          <a:p>
            <a:r>
              <a:rPr lang="en-GB" dirty="0" smtClean="0"/>
              <a:t/>
            </a:r>
            <a:br>
              <a:rPr lang="en-GB" dirty="0" smtClean="0"/>
            </a:br>
            <a:r>
              <a:rPr lang="en-GB" sz="3600" dirty="0" smtClean="0">
                <a:latin typeface="Comic Sans MS" panose="030F0702030302020204" pitchFamily="66" charset="0"/>
              </a:rPr>
              <a:t>3) A </a:t>
            </a:r>
            <a:r>
              <a:rPr lang="en-GB" sz="3600" dirty="0" err="1" smtClean="0">
                <a:latin typeface="Comic Sans MS" panose="030F0702030302020204" pitchFamily="66" charset="0"/>
              </a:rPr>
              <a:t>Chichen</a:t>
            </a:r>
            <a:r>
              <a:rPr lang="en-GB" sz="3600" dirty="0" smtClean="0">
                <a:latin typeface="Comic Sans MS" panose="030F0702030302020204" pitchFamily="66" charset="0"/>
              </a:rPr>
              <a:t> </a:t>
            </a:r>
            <a:r>
              <a:rPr lang="en-GB" sz="3600" dirty="0">
                <a:latin typeface="Comic Sans MS" panose="030F0702030302020204" pitchFamily="66" charset="0"/>
              </a:rPr>
              <a:t>I</a:t>
            </a:r>
            <a:r>
              <a:rPr lang="en-GB" sz="3600" dirty="0" smtClean="0">
                <a:latin typeface="Comic Sans MS" panose="030F0702030302020204" pitchFamily="66" charset="0"/>
              </a:rPr>
              <a:t>tza </a:t>
            </a:r>
            <a:r>
              <a:rPr lang="en-GB" sz="3600" dirty="0">
                <a:latin typeface="Comic Sans MS" panose="030F0702030302020204" pitchFamily="66" charset="0"/>
              </a:rPr>
              <a:t>visitors </a:t>
            </a:r>
            <a:r>
              <a:rPr lang="en-GB" sz="3600" dirty="0" smtClean="0">
                <a:latin typeface="Comic Sans MS" panose="030F0702030302020204" pitchFamily="66" charset="0"/>
              </a:rPr>
              <a:t>guide</a:t>
            </a:r>
            <a:endParaRPr lang="en-GB" sz="36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55394" y="1873704"/>
            <a:ext cx="5678081" cy="3808639"/>
          </a:xfrm>
          <a:prstGeom prst="rect">
            <a:avLst/>
          </a:prstGeom>
        </p:spPr>
      </p:pic>
      <p:pic>
        <p:nvPicPr>
          <p:cNvPr id="5" name="Picture 2" descr="🤔 - thinking face emoji - What does the thinking face emoji mea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7352" y="2223510"/>
            <a:ext cx="2233435" cy="2233435"/>
          </a:xfrm>
          <a:prstGeom prst="rect">
            <a:avLst/>
          </a:prstGeom>
          <a:noFill/>
          <a:extLst>
            <a:ext uri="{909E8E84-426E-40DD-AFC4-6F175D3DCCD1}">
              <a14:hiddenFill xmlns:a14="http://schemas.microsoft.com/office/drawing/2010/main">
                <a:solidFill>
                  <a:srgbClr val="FFFFFF"/>
                </a:solidFill>
              </a14:hiddenFill>
            </a:ext>
          </a:extLst>
        </p:spPr>
      </p:pic>
      <p:sp>
        <p:nvSpPr>
          <p:cNvPr id="6" name="Cloud Callout 5"/>
          <p:cNvSpPr/>
          <p:nvPr/>
        </p:nvSpPr>
        <p:spPr>
          <a:xfrm>
            <a:off x="8674664" y="460941"/>
            <a:ext cx="3292154" cy="2146255"/>
          </a:xfrm>
          <a:prstGeom prst="cloudCallout">
            <a:avLst>
              <a:gd name="adj1" fmla="val -57528"/>
              <a:gd name="adj2" fmla="val 608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What information would tourists need to know? </a:t>
            </a:r>
            <a:endParaRPr lang="en-GB" sz="2400" dirty="0"/>
          </a:p>
        </p:txBody>
      </p:sp>
      <p:pic>
        <p:nvPicPr>
          <p:cNvPr id="7" name="Picture 6"/>
          <p:cNvPicPr>
            <a:picLocks noChangeAspect="1"/>
          </p:cNvPicPr>
          <p:nvPr/>
        </p:nvPicPr>
        <p:blipFill rotWithShape="1">
          <a:blip r:embed="rId4"/>
          <a:srcRect r="3460"/>
          <a:stretch/>
        </p:blipFill>
        <p:spPr>
          <a:xfrm>
            <a:off x="7907152" y="4163412"/>
            <a:ext cx="3784106" cy="2158881"/>
          </a:xfrm>
          <a:prstGeom prst="rect">
            <a:avLst/>
          </a:prstGeom>
        </p:spPr>
      </p:pic>
    </p:spTree>
    <p:extLst>
      <p:ext uri="{BB962C8B-B14F-4D97-AF65-F5344CB8AC3E}">
        <p14:creationId xmlns:p14="http://schemas.microsoft.com/office/powerpoint/2010/main" val="182524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 y="381134"/>
            <a:ext cx="10014377" cy="5875973"/>
          </a:xfrm>
          <a:prstGeom prst="rect">
            <a:avLst/>
          </a:prstGeom>
        </p:spPr>
      </p:pic>
    </p:spTree>
    <p:extLst>
      <p:ext uri="{BB962C8B-B14F-4D97-AF65-F5344CB8AC3E}">
        <p14:creationId xmlns:p14="http://schemas.microsoft.com/office/powerpoint/2010/main" val="42220168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03504" y="151446"/>
            <a:ext cx="8089583" cy="6501166"/>
          </a:xfrm>
          <a:prstGeom prst="rect">
            <a:avLst/>
          </a:prstGeom>
        </p:spPr>
      </p:pic>
    </p:spTree>
    <p:extLst>
      <p:ext uri="{BB962C8B-B14F-4D97-AF65-F5344CB8AC3E}">
        <p14:creationId xmlns:p14="http://schemas.microsoft.com/office/powerpoint/2010/main" val="36391056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8265" y="477611"/>
            <a:ext cx="9658350" cy="5772150"/>
          </a:xfrm>
          <a:prstGeom prst="rect">
            <a:avLst/>
          </a:prstGeom>
        </p:spPr>
      </p:pic>
    </p:spTree>
    <p:extLst>
      <p:ext uri="{BB962C8B-B14F-4D97-AF65-F5344CB8AC3E}">
        <p14:creationId xmlns:p14="http://schemas.microsoft.com/office/powerpoint/2010/main" val="7552950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097280" y="286603"/>
            <a:ext cx="10058400" cy="1450757"/>
          </a:xfrm>
        </p:spPr>
        <p:txBody>
          <a:bodyPr/>
          <a:lstStyle/>
          <a:p>
            <a:r>
              <a:rPr lang="en-GB" dirty="0" smtClean="0">
                <a:latin typeface="Comic Sans MS" panose="030F0702030302020204" pitchFamily="66" charset="0"/>
              </a:rPr>
              <a:t>Success Criteria</a:t>
            </a:r>
            <a:endParaRPr lang="en-GB"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2173059" y="2644820"/>
            <a:ext cx="7399485" cy="2240689"/>
          </a:xfrm>
          <a:prstGeom prst="rect">
            <a:avLst/>
          </a:prstGeom>
        </p:spPr>
      </p:pic>
    </p:spTree>
    <p:extLst>
      <p:ext uri="{BB962C8B-B14F-4D97-AF65-F5344CB8AC3E}">
        <p14:creationId xmlns:p14="http://schemas.microsoft.com/office/powerpoint/2010/main" val="3643487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474" y="635913"/>
            <a:ext cx="10058400" cy="1209821"/>
          </a:xfrm>
        </p:spPr>
        <p:txBody>
          <a:bodyPr>
            <a:normAutofit/>
          </a:bodyPr>
          <a:lstStyle/>
          <a:p>
            <a:r>
              <a:rPr lang="en-GB" sz="3600" dirty="0" smtClean="0">
                <a:latin typeface="Comic Sans MS" panose="030F0702030302020204" pitchFamily="66" charset="0"/>
              </a:rPr>
              <a:t>4) </a:t>
            </a:r>
            <a:r>
              <a:rPr lang="en-GB" sz="3600" dirty="0">
                <a:latin typeface="Comic Sans MS" panose="030F0702030302020204" pitchFamily="66" charset="0"/>
              </a:rPr>
              <a:t>Non-chronological information leaflet. </a:t>
            </a:r>
            <a:r>
              <a:rPr lang="en-GB" dirty="0"/>
              <a:t/>
            </a:r>
            <a:br>
              <a:rPr lang="en-GB" dirty="0"/>
            </a:br>
            <a:endParaRPr lang="en-GB" dirty="0"/>
          </a:p>
        </p:txBody>
      </p:sp>
      <p:sp>
        <p:nvSpPr>
          <p:cNvPr id="3" name="Content Placeholder 2"/>
          <p:cNvSpPr>
            <a:spLocks noGrp="1"/>
          </p:cNvSpPr>
          <p:nvPr>
            <p:ph idx="1"/>
          </p:nvPr>
        </p:nvSpPr>
        <p:spPr>
          <a:xfrm>
            <a:off x="98474" y="1845734"/>
            <a:ext cx="7301132" cy="4329983"/>
          </a:xfrm>
        </p:spPr>
        <p:txBody>
          <a:bodyPr>
            <a:normAutofit/>
          </a:bodyPr>
          <a:lstStyle/>
          <a:p>
            <a:pPr marL="0" indent="0">
              <a:buNone/>
            </a:pPr>
            <a:r>
              <a:rPr lang="en-GB" sz="2400" dirty="0" smtClean="0">
                <a:latin typeface="Comic Sans MS" panose="030F0702030302020204" pitchFamily="66" charset="0"/>
              </a:rPr>
              <a:t>Create a non-chronological report providing the reader with information about the Mayans. </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What sub-heading could we include? </a:t>
            </a:r>
          </a:p>
          <a:p>
            <a:pPr>
              <a:buFont typeface="Wingdings" panose="05000000000000000000" pitchFamily="2" charset="2"/>
              <a:buChar char="§"/>
            </a:pPr>
            <a:r>
              <a:rPr lang="en-GB" sz="2400" dirty="0" smtClean="0">
                <a:latin typeface="Comic Sans MS" panose="030F0702030302020204" pitchFamily="66" charset="0"/>
              </a:rPr>
              <a:t>Meeting the Maya</a:t>
            </a:r>
          </a:p>
          <a:p>
            <a:pPr>
              <a:buFont typeface="Wingdings" panose="05000000000000000000" pitchFamily="2" charset="2"/>
              <a:buChar char="§"/>
            </a:pPr>
            <a:r>
              <a:rPr lang="en-GB" sz="2400" dirty="0" smtClean="0">
                <a:latin typeface="Comic Sans MS" panose="030F0702030302020204" pitchFamily="66" charset="0"/>
              </a:rPr>
              <a:t>Gods and religion</a:t>
            </a:r>
          </a:p>
          <a:p>
            <a:pPr>
              <a:buFont typeface="Wingdings" panose="05000000000000000000" pitchFamily="2" charset="2"/>
              <a:buChar char="§"/>
            </a:pPr>
            <a:r>
              <a:rPr lang="en-GB" sz="2400" dirty="0" smtClean="0">
                <a:latin typeface="Comic Sans MS" panose="030F0702030302020204" pitchFamily="66" charset="0"/>
              </a:rPr>
              <a:t>Food</a:t>
            </a:r>
          </a:p>
          <a:p>
            <a:pPr>
              <a:buFont typeface="Wingdings" panose="05000000000000000000" pitchFamily="2" charset="2"/>
              <a:buChar char="§"/>
            </a:pPr>
            <a:r>
              <a:rPr lang="en-GB" sz="2400" dirty="0" smtClean="0">
                <a:latin typeface="Comic Sans MS" panose="030F0702030302020204" pitchFamily="66" charset="0"/>
              </a:rPr>
              <a:t>Where did the Maya live? </a:t>
            </a:r>
          </a:p>
          <a:p>
            <a:pPr>
              <a:buFont typeface="Wingdings" panose="05000000000000000000" pitchFamily="2" charset="2"/>
              <a:buChar char="§"/>
            </a:pPr>
            <a:r>
              <a:rPr lang="en-GB" sz="2400" dirty="0" smtClean="0">
                <a:latin typeface="Comic Sans MS" panose="030F0702030302020204" pitchFamily="66" charset="0"/>
              </a:rPr>
              <a:t>The number system</a:t>
            </a:r>
          </a:p>
          <a:p>
            <a:pPr>
              <a:buFont typeface="Wingdings" panose="05000000000000000000" pitchFamily="2" charset="2"/>
              <a:buChar char="§"/>
            </a:pPr>
            <a:endParaRPr lang="en-GB" sz="2400" dirty="0">
              <a:latin typeface="Comic Sans MS" panose="030F0702030302020204" pitchFamily="66" charset="0"/>
            </a:endParaRPr>
          </a:p>
        </p:txBody>
      </p:sp>
      <p:pic>
        <p:nvPicPr>
          <p:cNvPr id="4" name="Picture 2" descr="🤔 - thinking face emoji - What does the thinking face emoji me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90939" y="3641402"/>
            <a:ext cx="2233435" cy="2233435"/>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8885778" y="923047"/>
            <a:ext cx="3292154" cy="2146255"/>
          </a:xfrm>
          <a:prstGeom prst="cloudCallout">
            <a:avLst>
              <a:gd name="adj1" fmla="val -52828"/>
              <a:gd name="adj2" fmla="val 831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t>What are the features of non-chronological reports?</a:t>
            </a:r>
            <a:endParaRPr lang="en-GB" sz="2200" dirty="0"/>
          </a:p>
        </p:txBody>
      </p:sp>
    </p:spTree>
    <p:extLst>
      <p:ext uri="{BB962C8B-B14F-4D97-AF65-F5344CB8AC3E}">
        <p14:creationId xmlns:p14="http://schemas.microsoft.com/office/powerpoint/2010/main" val="195465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97280" y="286603"/>
            <a:ext cx="10058400" cy="1450757"/>
          </a:xfrm>
        </p:spPr>
        <p:txBody>
          <a:bodyPr/>
          <a:lstStyle/>
          <a:p>
            <a:r>
              <a:rPr lang="en-GB" dirty="0" smtClean="0">
                <a:latin typeface="Comic Sans MS" panose="030F0702030302020204" pitchFamily="66" charset="0"/>
              </a:rPr>
              <a:t>Success Criteria</a:t>
            </a:r>
            <a:endParaRPr lang="en-GB" dirty="0">
              <a:latin typeface="Comic Sans MS" panose="030F0702030302020204" pitchFamily="66" charset="0"/>
            </a:endParaRPr>
          </a:p>
        </p:txBody>
      </p:sp>
      <p:pic>
        <p:nvPicPr>
          <p:cNvPr id="7" name="Picture 6"/>
          <p:cNvPicPr>
            <a:picLocks noChangeAspect="1"/>
          </p:cNvPicPr>
          <p:nvPr/>
        </p:nvPicPr>
        <p:blipFill>
          <a:blip r:embed="rId2"/>
          <a:stretch>
            <a:fillRect/>
          </a:stretch>
        </p:blipFill>
        <p:spPr>
          <a:xfrm>
            <a:off x="2481399" y="2308451"/>
            <a:ext cx="6907980" cy="2903629"/>
          </a:xfrm>
          <a:prstGeom prst="rect">
            <a:avLst/>
          </a:prstGeom>
        </p:spPr>
      </p:pic>
    </p:spTree>
    <p:extLst>
      <p:ext uri="{BB962C8B-B14F-4D97-AF65-F5344CB8AC3E}">
        <p14:creationId xmlns:p14="http://schemas.microsoft.com/office/powerpoint/2010/main" val="18722776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689" y="337625"/>
            <a:ext cx="10058400" cy="794825"/>
          </a:xfrm>
        </p:spPr>
        <p:txBody>
          <a:bodyPr>
            <a:normAutofit/>
          </a:bodyPr>
          <a:lstStyle/>
          <a:p>
            <a:r>
              <a:rPr lang="en-GB" sz="3200" dirty="0" smtClean="0">
                <a:latin typeface="Comic Sans MS" panose="030F0702030302020204" pitchFamily="66" charset="0"/>
              </a:rPr>
              <a:t>5) Create </a:t>
            </a:r>
            <a:r>
              <a:rPr lang="en-GB" sz="3200" dirty="0">
                <a:latin typeface="Comic Sans MS" panose="030F0702030302020204" pitchFamily="66" charset="0"/>
              </a:rPr>
              <a:t>a Mayan recipe for a cookbook. </a:t>
            </a:r>
          </a:p>
        </p:txBody>
      </p:sp>
      <p:pic>
        <p:nvPicPr>
          <p:cNvPr id="4" name="Picture 2" descr="🤔 - thinking face emoji - What does the thinking face emoji me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5635" y="3125970"/>
            <a:ext cx="2233435" cy="2233435"/>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5600971" y="1132450"/>
            <a:ext cx="3292154" cy="2146255"/>
          </a:xfrm>
          <a:prstGeom prst="cloudCallout">
            <a:avLst>
              <a:gd name="adj1" fmla="val -73339"/>
              <a:gd name="adj2" fmla="val 484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t>What style of writing would you use for a recipe? </a:t>
            </a:r>
            <a:endParaRPr lang="en-GB" sz="2200" dirty="0"/>
          </a:p>
        </p:txBody>
      </p:sp>
      <p:sp>
        <p:nvSpPr>
          <p:cNvPr id="6" name="Cloud Callout 5"/>
          <p:cNvSpPr/>
          <p:nvPr/>
        </p:nvSpPr>
        <p:spPr>
          <a:xfrm>
            <a:off x="6367327" y="3487469"/>
            <a:ext cx="3292154" cy="2146255"/>
          </a:xfrm>
          <a:prstGeom prst="cloudCallout">
            <a:avLst>
              <a:gd name="adj1" fmla="val -91286"/>
              <a:gd name="adj2" fmla="val -105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t>What are the features of instructions?</a:t>
            </a:r>
            <a:endParaRPr lang="en-GB" sz="2200" dirty="0"/>
          </a:p>
        </p:txBody>
      </p:sp>
      <p:sp>
        <p:nvSpPr>
          <p:cNvPr id="3" name="TextBox 2"/>
          <p:cNvSpPr txBox="1"/>
          <p:nvPr/>
        </p:nvSpPr>
        <p:spPr>
          <a:xfrm>
            <a:off x="378823" y="5633724"/>
            <a:ext cx="5988504" cy="369332"/>
          </a:xfrm>
          <a:prstGeom prst="rect">
            <a:avLst/>
          </a:prstGeom>
          <a:noFill/>
        </p:spPr>
        <p:txBody>
          <a:bodyPr wrap="square" rtlCol="0">
            <a:spAutoFit/>
          </a:bodyPr>
          <a:lstStyle/>
          <a:p>
            <a:r>
              <a:rPr lang="en-GB" dirty="0">
                <a:latin typeface="Comic Sans MS" panose="030F0702030302020204" pitchFamily="66" charset="0"/>
              </a:rPr>
              <a:t>https://www.youtube.com/watch?v=Zay4WRJKc0k</a:t>
            </a:r>
          </a:p>
        </p:txBody>
      </p:sp>
    </p:spTree>
    <p:extLst>
      <p:ext uri="{BB962C8B-B14F-4D97-AF65-F5344CB8AC3E}">
        <p14:creationId xmlns:p14="http://schemas.microsoft.com/office/powerpoint/2010/main" val="299016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977" y="688114"/>
            <a:ext cx="5558954" cy="5294676"/>
          </a:xfrm>
          <a:prstGeom prst="rect">
            <a:avLst/>
          </a:prstGeom>
        </p:spPr>
      </p:pic>
      <p:pic>
        <p:nvPicPr>
          <p:cNvPr id="5" name="Picture 4"/>
          <p:cNvPicPr>
            <a:picLocks noChangeAspect="1"/>
          </p:cNvPicPr>
          <p:nvPr/>
        </p:nvPicPr>
        <p:blipFill>
          <a:blip r:embed="rId3"/>
          <a:stretch>
            <a:fillRect/>
          </a:stretch>
        </p:blipFill>
        <p:spPr>
          <a:xfrm>
            <a:off x="5936588" y="688114"/>
            <a:ext cx="6110795" cy="4497840"/>
          </a:xfrm>
          <a:prstGeom prst="rect">
            <a:avLst/>
          </a:prstGeom>
        </p:spPr>
      </p:pic>
    </p:spTree>
    <p:extLst>
      <p:ext uri="{BB962C8B-B14F-4D97-AF65-F5344CB8AC3E}">
        <p14:creationId xmlns:p14="http://schemas.microsoft.com/office/powerpoint/2010/main" val="303557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53737" y="822960"/>
            <a:ext cx="10058400" cy="80554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dirty="0" smtClean="0">
                <a:latin typeface="Comic Sans MS" panose="030F0702030302020204" pitchFamily="66" charset="0"/>
              </a:rPr>
              <a:t>Success Criteria</a:t>
            </a:r>
            <a:endParaRPr lang="en-GB"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400572" y="2438128"/>
            <a:ext cx="7082314" cy="2564946"/>
          </a:xfrm>
          <a:prstGeom prst="rect">
            <a:avLst/>
          </a:prstGeom>
        </p:spPr>
      </p:pic>
    </p:spTree>
    <p:extLst>
      <p:ext uri="{BB962C8B-B14F-4D97-AF65-F5344CB8AC3E}">
        <p14:creationId xmlns:p14="http://schemas.microsoft.com/office/powerpoint/2010/main" val="23141835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Activities </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457200" indent="-457200">
              <a:buFont typeface="+mj-lt"/>
              <a:buAutoNum type="arabicPeriod"/>
            </a:pPr>
            <a:r>
              <a:rPr lang="en-GB" dirty="0">
                <a:latin typeface="Comic Sans MS" panose="030F0702030302020204" pitchFamily="66" charset="0"/>
              </a:rPr>
              <a:t>Write a diary entry from the point of view of an archaeologist who has just discovered an ancient Mayan Pyramid. </a:t>
            </a:r>
            <a:endParaRPr lang="en-GB" dirty="0" smtClean="0">
              <a:latin typeface="Comic Sans MS" panose="030F0702030302020204" pitchFamily="66" charset="0"/>
            </a:endParaRPr>
          </a:p>
          <a:p>
            <a:pPr marL="457200" indent="-457200">
              <a:buFont typeface="+mj-lt"/>
              <a:buAutoNum type="arabicPeriod"/>
            </a:pPr>
            <a:r>
              <a:rPr lang="en-GB" dirty="0">
                <a:latin typeface="Comic Sans MS" panose="030F0702030302020204" pitchFamily="66" charset="0"/>
              </a:rPr>
              <a:t>A sacrifice to the gods. </a:t>
            </a:r>
            <a:br>
              <a:rPr lang="en-GB" dirty="0">
                <a:latin typeface="Comic Sans MS" panose="030F0702030302020204" pitchFamily="66" charset="0"/>
              </a:rPr>
            </a:br>
            <a:r>
              <a:rPr lang="en-GB" dirty="0">
                <a:latin typeface="Comic Sans MS" panose="030F0702030302020204" pitchFamily="66" charset="0"/>
              </a:rPr>
              <a:t>Create a poem- this could be a shape poem, acrostic poem or a rhyming poem</a:t>
            </a:r>
            <a:r>
              <a:rPr lang="en-GB" dirty="0" smtClean="0">
                <a:latin typeface="Comic Sans MS" panose="030F0702030302020204" pitchFamily="66" charset="0"/>
              </a:rPr>
              <a:t>.</a:t>
            </a:r>
          </a:p>
          <a:p>
            <a:pPr marL="457200" indent="-457200">
              <a:buFont typeface="+mj-lt"/>
              <a:buAutoNum type="arabicPeriod"/>
            </a:pPr>
            <a:r>
              <a:rPr lang="en-GB" dirty="0">
                <a:latin typeface="Comic Sans MS" panose="030F0702030302020204" pitchFamily="66" charset="0"/>
              </a:rPr>
              <a:t>A visit to </a:t>
            </a:r>
            <a:r>
              <a:rPr lang="en-GB" dirty="0" err="1">
                <a:latin typeface="Comic Sans MS" panose="030F0702030302020204" pitchFamily="66" charset="0"/>
              </a:rPr>
              <a:t>Chichen</a:t>
            </a:r>
            <a:r>
              <a:rPr lang="en-GB" dirty="0">
                <a:latin typeface="Comic Sans MS" panose="030F0702030302020204" pitchFamily="66" charset="0"/>
              </a:rPr>
              <a:t> Itza visitors </a:t>
            </a:r>
            <a:r>
              <a:rPr lang="en-GB" dirty="0" smtClean="0">
                <a:latin typeface="Comic Sans MS" panose="030F0702030302020204" pitchFamily="66" charset="0"/>
              </a:rPr>
              <a:t>guide</a:t>
            </a:r>
          </a:p>
          <a:p>
            <a:pPr marL="457200" indent="-457200">
              <a:buFont typeface="+mj-lt"/>
              <a:buAutoNum type="arabicPeriod"/>
            </a:pPr>
            <a:r>
              <a:rPr lang="en-GB" dirty="0">
                <a:latin typeface="Comic Sans MS" panose="030F0702030302020204" pitchFamily="66" charset="0"/>
              </a:rPr>
              <a:t>Non-chronological information leaflet</a:t>
            </a:r>
            <a:r>
              <a:rPr lang="en-GB" dirty="0" smtClean="0">
                <a:latin typeface="Comic Sans MS" panose="030F0702030302020204" pitchFamily="66" charset="0"/>
              </a:rPr>
              <a:t>.</a:t>
            </a:r>
          </a:p>
          <a:p>
            <a:pPr marL="457200" indent="-457200">
              <a:buFont typeface="+mj-lt"/>
              <a:buAutoNum type="arabicPeriod"/>
            </a:pPr>
            <a:r>
              <a:rPr lang="en-GB" dirty="0" smtClean="0">
                <a:latin typeface="Comic Sans MS" panose="030F0702030302020204" pitchFamily="66" charset="0"/>
              </a:rPr>
              <a:t>Create </a:t>
            </a:r>
            <a:r>
              <a:rPr lang="en-GB" dirty="0">
                <a:latin typeface="Comic Sans MS" panose="030F0702030302020204" pitchFamily="66" charset="0"/>
              </a:rPr>
              <a:t>a Mayan recipe for a cookbook. </a:t>
            </a:r>
            <a:endParaRPr lang="en-GB" dirty="0" smtClean="0">
              <a:latin typeface="Comic Sans MS" panose="030F0702030302020204" pitchFamily="66" charset="0"/>
            </a:endParaRPr>
          </a:p>
          <a:p>
            <a:pPr marL="457200" indent="-457200">
              <a:buFont typeface="+mj-lt"/>
              <a:buAutoNum type="arabicPeriod"/>
            </a:pPr>
            <a:endParaRPr lang="en-GB" dirty="0" smtClean="0">
              <a:latin typeface="Comic Sans MS" panose="030F0702030302020204" pitchFamily="66" charset="0"/>
            </a:endParaRPr>
          </a:p>
          <a:p>
            <a:pPr marL="457200" indent="-457200">
              <a:buFont typeface="+mj-lt"/>
              <a:buAutoNum type="arabicPeriod"/>
            </a:pPr>
            <a:endParaRPr lang="en-GB" dirty="0">
              <a:latin typeface="Comic Sans MS" panose="030F0702030302020204" pitchFamily="66" charset="0"/>
            </a:endParaRPr>
          </a:p>
          <a:p>
            <a:pPr marL="457200" indent="-457200">
              <a:buFont typeface="+mj-lt"/>
              <a:buAutoNum type="arabicPeriod"/>
            </a:pPr>
            <a:endParaRPr lang="en-GB" dirty="0"/>
          </a:p>
        </p:txBody>
      </p:sp>
    </p:spTree>
    <p:extLst>
      <p:ext uri="{BB962C8B-B14F-4D97-AF65-F5344CB8AC3E}">
        <p14:creationId xmlns:p14="http://schemas.microsoft.com/office/powerpoint/2010/main" val="1678510973"/>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138</TotalTime>
  <Words>754</Words>
  <Application>Microsoft Office PowerPoint</Application>
  <PresentationFormat>Widescreen</PresentationFormat>
  <Paragraphs>65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Calibri</vt:lpstr>
      <vt:lpstr>Calibri Light</vt:lpstr>
      <vt:lpstr>Comic Sans MS</vt:lpstr>
      <vt:lpstr>Wingdings</vt:lpstr>
      <vt:lpstr>Retrospect</vt:lpstr>
      <vt:lpstr>Tuesday 25th May 2021</vt:lpstr>
      <vt:lpstr>This week… </vt:lpstr>
      <vt:lpstr>PowerPoint Presentation</vt:lpstr>
      <vt:lpstr>PowerPoint Presentation</vt:lpstr>
      <vt:lpstr>PowerPoint Presentation</vt:lpstr>
      <vt:lpstr>Success Criteria</vt:lpstr>
      <vt:lpstr>2) A sacrifice to the gods.  Create a poem- this could be a shape poem, acrostic poem or a rhyming poem.  </vt:lpstr>
      <vt:lpstr>PowerPoint Presentation</vt:lpstr>
      <vt:lpstr>Success Criteria</vt:lpstr>
      <vt:lpstr> 3) A Chichen Itza visitors guide</vt:lpstr>
      <vt:lpstr>PowerPoint Presentation</vt:lpstr>
      <vt:lpstr>PowerPoint Presentation</vt:lpstr>
      <vt:lpstr>PowerPoint Presentation</vt:lpstr>
      <vt:lpstr>Success Criteria</vt:lpstr>
      <vt:lpstr>4) Non-chronological information leaflet.  </vt:lpstr>
      <vt:lpstr>Success Criteria</vt:lpstr>
      <vt:lpstr>5) Create a Mayan recipe for a cookbook. </vt:lpstr>
      <vt:lpstr>PowerPoint Presentation</vt:lpstr>
      <vt:lpstr>PowerPoint Presentation</vt:lpstr>
      <vt:lpstr>Activities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25th May 2021</dc:title>
  <dc:creator>Jodie Holzman</dc:creator>
  <cp:lastModifiedBy>Jodie Holzman</cp:lastModifiedBy>
  <cp:revision>5</cp:revision>
  <dcterms:created xsi:type="dcterms:W3CDTF">2021-05-18T14:41:09Z</dcterms:created>
  <dcterms:modified xsi:type="dcterms:W3CDTF">2021-05-20T12:54:48Z</dcterms:modified>
</cp:coreProperties>
</file>