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199D7FE-B452-4E07-938D-F5DBA4B80F23}"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194194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99D7FE-B452-4E07-938D-F5DBA4B80F23}"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165142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99D7FE-B452-4E07-938D-F5DBA4B80F23}"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4262215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199D7FE-B452-4E07-938D-F5DBA4B80F23}"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686156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199D7FE-B452-4E07-938D-F5DBA4B80F23}" type="datetimeFigureOut">
              <a:rPr lang="en-GB" smtClean="0"/>
              <a:t>02/10/2021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1255483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199D7FE-B452-4E07-938D-F5DBA4B80F23}" type="datetimeFigureOut">
              <a:rPr lang="en-GB" smtClean="0"/>
              <a:t>02/10/2021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546879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99D7FE-B452-4E07-938D-F5DBA4B80F23}" type="datetimeFigureOut">
              <a:rPr lang="en-GB" smtClean="0"/>
              <a:t>02/10/2021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2700437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99D7FE-B452-4E07-938D-F5DBA4B80F23}"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2951858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99D7FE-B452-4E07-938D-F5DBA4B80F23}"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3594124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99D7FE-B452-4E07-938D-F5DBA4B80F23}"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1890093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99D7FE-B452-4E07-938D-F5DBA4B80F23}"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D4B60E-AC94-45F7-A892-D1E5F7C95950}" type="slidenum">
              <a:rPr lang="en-GB" smtClean="0"/>
              <a:t>‹#›</a:t>
            </a:fld>
            <a:endParaRPr lang="en-GB"/>
          </a:p>
        </p:txBody>
      </p:sp>
    </p:spTree>
    <p:extLst>
      <p:ext uri="{BB962C8B-B14F-4D97-AF65-F5344CB8AC3E}">
        <p14:creationId xmlns:p14="http://schemas.microsoft.com/office/powerpoint/2010/main" val="401656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99D7FE-B452-4E07-938D-F5DBA4B80F23}" type="datetimeFigureOut">
              <a:rPr lang="en-GB" smtClean="0"/>
              <a:t>02/10/2021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4B60E-AC94-45F7-A892-D1E5F7C95950}" type="slidenum">
              <a:rPr lang="en-GB" smtClean="0"/>
              <a:t>‹#›</a:t>
            </a:fld>
            <a:endParaRPr lang="en-GB"/>
          </a:p>
        </p:txBody>
      </p:sp>
    </p:spTree>
    <p:extLst>
      <p:ext uri="{BB962C8B-B14F-4D97-AF65-F5344CB8AC3E}">
        <p14:creationId xmlns:p14="http://schemas.microsoft.com/office/powerpoint/2010/main" val="1600111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3372" y="2585403"/>
            <a:ext cx="9144000" cy="2387600"/>
          </a:xfrm>
        </p:spPr>
        <p:txBody>
          <a:bodyPr>
            <a:normAutofit fontScale="90000"/>
          </a:bodyPr>
          <a:lstStyle/>
          <a:p>
            <a:r>
              <a:rPr lang="en-GB" u="sng" dirty="0"/>
              <a:t>To understand practices and lifestyles. </a:t>
            </a:r>
            <a:r>
              <a:rPr lang="en-GB" u="sng" dirty="0" smtClean="0"/>
              <a:t/>
            </a:r>
            <a:br>
              <a:rPr lang="en-GB" u="sng" dirty="0" smtClean="0"/>
            </a:br>
            <a:r>
              <a:rPr lang="en-GB" u="sng" dirty="0" smtClean="0"/>
              <a:t>To </a:t>
            </a:r>
            <a:r>
              <a:rPr lang="en-GB" u="sng" dirty="0"/>
              <a:t>reflect. </a:t>
            </a:r>
            <a:r>
              <a:rPr lang="en-GB" u="sng" dirty="0" smtClean="0"/>
              <a:t/>
            </a:r>
            <a:br>
              <a:rPr lang="en-GB" u="sng" dirty="0" smtClean="0"/>
            </a:br>
            <a:r>
              <a:rPr lang="en-GB" u="sng" dirty="0" smtClean="0"/>
              <a:t>To </a:t>
            </a:r>
            <a:r>
              <a:rPr lang="en-GB" u="sng" dirty="0"/>
              <a:t>understand values</a:t>
            </a:r>
            <a:r>
              <a:rPr lang="en-GB" u="sng" dirty="0" smtClean="0"/>
              <a:t>.</a:t>
            </a:r>
            <a:br>
              <a:rPr lang="en-GB" u="sng" dirty="0" smtClean="0"/>
            </a:br>
            <a:r>
              <a:rPr lang="en-GB" u="sng" dirty="0" smtClean="0"/>
              <a:t>C: Christianity.</a:t>
            </a:r>
            <a:endParaRPr lang="en-GB" u="sng" dirty="0"/>
          </a:p>
        </p:txBody>
      </p:sp>
    </p:spTree>
    <p:extLst>
      <p:ext uri="{BB962C8B-B14F-4D97-AF65-F5344CB8AC3E}">
        <p14:creationId xmlns:p14="http://schemas.microsoft.com/office/powerpoint/2010/main" val="306005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do you trust from these people?</a:t>
            </a:r>
            <a:br>
              <a:rPr lang="en-GB" dirty="0" smtClean="0"/>
            </a:br>
            <a:r>
              <a:rPr lang="en-GB" dirty="0" smtClean="0"/>
              <a:t>Can you tell just by looking?</a:t>
            </a:r>
            <a:endParaRPr lang="en-GB" dirty="0"/>
          </a:p>
        </p:txBody>
      </p:sp>
      <p:pic>
        <p:nvPicPr>
          <p:cNvPr id="4" name="Picture 3"/>
          <p:cNvPicPr>
            <a:picLocks noChangeAspect="1"/>
          </p:cNvPicPr>
          <p:nvPr/>
        </p:nvPicPr>
        <p:blipFill>
          <a:blip r:embed="rId2"/>
          <a:stretch>
            <a:fillRect/>
          </a:stretch>
        </p:blipFill>
        <p:spPr>
          <a:xfrm>
            <a:off x="1029380" y="1816553"/>
            <a:ext cx="2295525" cy="1657350"/>
          </a:xfrm>
          <a:prstGeom prst="rect">
            <a:avLst/>
          </a:prstGeom>
        </p:spPr>
      </p:pic>
      <p:pic>
        <p:nvPicPr>
          <p:cNvPr id="5" name="Picture 4"/>
          <p:cNvPicPr>
            <a:picLocks noChangeAspect="1"/>
          </p:cNvPicPr>
          <p:nvPr/>
        </p:nvPicPr>
        <p:blipFill>
          <a:blip r:embed="rId3"/>
          <a:stretch>
            <a:fillRect/>
          </a:stretch>
        </p:blipFill>
        <p:spPr>
          <a:xfrm>
            <a:off x="8346893" y="1702253"/>
            <a:ext cx="1428750" cy="1771650"/>
          </a:xfrm>
          <a:prstGeom prst="rect">
            <a:avLst/>
          </a:prstGeom>
        </p:spPr>
      </p:pic>
      <p:pic>
        <p:nvPicPr>
          <p:cNvPr id="6" name="Picture 5"/>
          <p:cNvPicPr>
            <a:picLocks noChangeAspect="1"/>
          </p:cNvPicPr>
          <p:nvPr/>
        </p:nvPicPr>
        <p:blipFill>
          <a:blip r:embed="rId4"/>
          <a:stretch>
            <a:fillRect/>
          </a:stretch>
        </p:blipFill>
        <p:spPr>
          <a:xfrm>
            <a:off x="4527776" y="1816553"/>
            <a:ext cx="2616245" cy="1661821"/>
          </a:xfrm>
          <a:prstGeom prst="rect">
            <a:avLst/>
          </a:prstGeom>
        </p:spPr>
      </p:pic>
      <p:pic>
        <p:nvPicPr>
          <p:cNvPr id="7" name="Picture 6"/>
          <p:cNvPicPr>
            <a:picLocks noChangeAspect="1"/>
          </p:cNvPicPr>
          <p:nvPr/>
        </p:nvPicPr>
        <p:blipFill>
          <a:blip r:embed="rId5"/>
          <a:stretch>
            <a:fillRect/>
          </a:stretch>
        </p:blipFill>
        <p:spPr>
          <a:xfrm>
            <a:off x="3182983" y="4215629"/>
            <a:ext cx="2295525" cy="1571625"/>
          </a:xfrm>
          <a:prstGeom prst="rect">
            <a:avLst/>
          </a:prstGeom>
        </p:spPr>
      </p:pic>
      <p:pic>
        <p:nvPicPr>
          <p:cNvPr id="8" name="Picture 7"/>
          <p:cNvPicPr>
            <a:picLocks noChangeAspect="1"/>
          </p:cNvPicPr>
          <p:nvPr/>
        </p:nvPicPr>
        <p:blipFill>
          <a:blip r:embed="rId6"/>
          <a:stretch>
            <a:fillRect/>
          </a:stretch>
        </p:blipFill>
        <p:spPr>
          <a:xfrm>
            <a:off x="9212715" y="4059828"/>
            <a:ext cx="1658368" cy="2022974"/>
          </a:xfrm>
          <a:prstGeom prst="rect">
            <a:avLst/>
          </a:prstGeom>
        </p:spPr>
      </p:pic>
      <p:pic>
        <p:nvPicPr>
          <p:cNvPr id="10" name="Picture 9"/>
          <p:cNvPicPr>
            <a:picLocks noChangeAspect="1"/>
          </p:cNvPicPr>
          <p:nvPr/>
        </p:nvPicPr>
        <p:blipFill>
          <a:blip r:embed="rId7"/>
          <a:stretch>
            <a:fillRect/>
          </a:stretch>
        </p:blipFill>
        <p:spPr>
          <a:xfrm>
            <a:off x="6096000" y="4215629"/>
            <a:ext cx="2318712" cy="1867173"/>
          </a:xfrm>
          <a:prstGeom prst="rect">
            <a:avLst/>
          </a:prstGeom>
        </p:spPr>
      </p:pic>
      <p:pic>
        <p:nvPicPr>
          <p:cNvPr id="11" name="Picture 10"/>
          <p:cNvPicPr>
            <a:picLocks noChangeAspect="1"/>
          </p:cNvPicPr>
          <p:nvPr/>
        </p:nvPicPr>
        <p:blipFill>
          <a:blip r:embed="rId8"/>
          <a:stretch>
            <a:fillRect/>
          </a:stretch>
        </p:blipFill>
        <p:spPr>
          <a:xfrm>
            <a:off x="317006" y="4196579"/>
            <a:ext cx="2466975" cy="1590675"/>
          </a:xfrm>
          <a:prstGeom prst="rect">
            <a:avLst/>
          </a:prstGeom>
        </p:spPr>
      </p:pic>
    </p:spTree>
    <p:extLst>
      <p:ext uri="{BB962C8B-B14F-4D97-AF65-F5344CB8AC3E}">
        <p14:creationId xmlns:p14="http://schemas.microsoft.com/office/powerpoint/2010/main" val="2811510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do you trust from these people?</a:t>
            </a:r>
            <a:br>
              <a:rPr lang="en-GB" dirty="0" smtClean="0"/>
            </a:br>
            <a:r>
              <a:rPr lang="en-GB" dirty="0" smtClean="0"/>
              <a:t>Can you tell just by looking?</a:t>
            </a:r>
            <a:endParaRPr lang="en-GB" dirty="0"/>
          </a:p>
        </p:txBody>
      </p:sp>
      <p:pic>
        <p:nvPicPr>
          <p:cNvPr id="4" name="Picture 3"/>
          <p:cNvPicPr>
            <a:picLocks noChangeAspect="1"/>
          </p:cNvPicPr>
          <p:nvPr/>
        </p:nvPicPr>
        <p:blipFill>
          <a:blip r:embed="rId2"/>
          <a:stretch>
            <a:fillRect/>
          </a:stretch>
        </p:blipFill>
        <p:spPr>
          <a:xfrm>
            <a:off x="1029380" y="1816553"/>
            <a:ext cx="2295525" cy="1657350"/>
          </a:xfrm>
          <a:prstGeom prst="rect">
            <a:avLst/>
          </a:prstGeom>
        </p:spPr>
      </p:pic>
      <p:pic>
        <p:nvPicPr>
          <p:cNvPr id="5" name="Picture 4"/>
          <p:cNvPicPr>
            <a:picLocks noChangeAspect="1"/>
          </p:cNvPicPr>
          <p:nvPr/>
        </p:nvPicPr>
        <p:blipFill>
          <a:blip r:embed="rId3"/>
          <a:stretch>
            <a:fillRect/>
          </a:stretch>
        </p:blipFill>
        <p:spPr>
          <a:xfrm>
            <a:off x="8346893" y="1702253"/>
            <a:ext cx="1428750" cy="1771650"/>
          </a:xfrm>
          <a:prstGeom prst="rect">
            <a:avLst/>
          </a:prstGeom>
        </p:spPr>
      </p:pic>
      <p:pic>
        <p:nvPicPr>
          <p:cNvPr id="6" name="Picture 5"/>
          <p:cNvPicPr>
            <a:picLocks noChangeAspect="1"/>
          </p:cNvPicPr>
          <p:nvPr/>
        </p:nvPicPr>
        <p:blipFill>
          <a:blip r:embed="rId4"/>
          <a:stretch>
            <a:fillRect/>
          </a:stretch>
        </p:blipFill>
        <p:spPr>
          <a:xfrm>
            <a:off x="4527776" y="1816553"/>
            <a:ext cx="2616245" cy="1661821"/>
          </a:xfrm>
          <a:prstGeom prst="rect">
            <a:avLst/>
          </a:prstGeom>
        </p:spPr>
      </p:pic>
      <p:pic>
        <p:nvPicPr>
          <p:cNvPr id="7" name="Picture 6"/>
          <p:cNvPicPr>
            <a:picLocks noChangeAspect="1"/>
          </p:cNvPicPr>
          <p:nvPr/>
        </p:nvPicPr>
        <p:blipFill>
          <a:blip r:embed="rId5"/>
          <a:stretch>
            <a:fillRect/>
          </a:stretch>
        </p:blipFill>
        <p:spPr>
          <a:xfrm>
            <a:off x="3182983" y="4215629"/>
            <a:ext cx="2295525" cy="1571625"/>
          </a:xfrm>
          <a:prstGeom prst="rect">
            <a:avLst/>
          </a:prstGeom>
        </p:spPr>
      </p:pic>
      <p:pic>
        <p:nvPicPr>
          <p:cNvPr id="8" name="Picture 7"/>
          <p:cNvPicPr>
            <a:picLocks noChangeAspect="1"/>
          </p:cNvPicPr>
          <p:nvPr/>
        </p:nvPicPr>
        <p:blipFill>
          <a:blip r:embed="rId6"/>
          <a:stretch>
            <a:fillRect/>
          </a:stretch>
        </p:blipFill>
        <p:spPr>
          <a:xfrm>
            <a:off x="9212715" y="4059828"/>
            <a:ext cx="1658368" cy="2022974"/>
          </a:xfrm>
          <a:prstGeom prst="rect">
            <a:avLst/>
          </a:prstGeom>
        </p:spPr>
      </p:pic>
      <p:pic>
        <p:nvPicPr>
          <p:cNvPr id="10" name="Picture 9"/>
          <p:cNvPicPr>
            <a:picLocks noChangeAspect="1"/>
          </p:cNvPicPr>
          <p:nvPr/>
        </p:nvPicPr>
        <p:blipFill>
          <a:blip r:embed="rId7"/>
          <a:stretch>
            <a:fillRect/>
          </a:stretch>
        </p:blipFill>
        <p:spPr>
          <a:xfrm>
            <a:off x="6096000" y="4215629"/>
            <a:ext cx="2318712" cy="1867173"/>
          </a:xfrm>
          <a:prstGeom prst="rect">
            <a:avLst/>
          </a:prstGeom>
        </p:spPr>
      </p:pic>
      <p:pic>
        <p:nvPicPr>
          <p:cNvPr id="11" name="Picture 10"/>
          <p:cNvPicPr>
            <a:picLocks noChangeAspect="1"/>
          </p:cNvPicPr>
          <p:nvPr/>
        </p:nvPicPr>
        <p:blipFill>
          <a:blip r:embed="rId8"/>
          <a:stretch>
            <a:fillRect/>
          </a:stretch>
        </p:blipFill>
        <p:spPr>
          <a:xfrm>
            <a:off x="317006" y="4196579"/>
            <a:ext cx="2466975" cy="1590675"/>
          </a:xfrm>
          <a:prstGeom prst="rect">
            <a:avLst/>
          </a:prstGeom>
        </p:spPr>
      </p:pic>
      <p:sp>
        <p:nvSpPr>
          <p:cNvPr id="3" name="TextBox 2"/>
          <p:cNvSpPr txBox="1"/>
          <p:nvPr/>
        </p:nvSpPr>
        <p:spPr>
          <a:xfrm>
            <a:off x="8001486" y="3453170"/>
            <a:ext cx="2422458" cy="369332"/>
          </a:xfrm>
          <a:prstGeom prst="rect">
            <a:avLst/>
          </a:prstGeom>
          <a:noFill/>
        </p:spPr>
        <p:txBody>
          <a:bodyPr wrap="none" rtlCol="0">
            <a:spAutoFit/>
          </a:bodyPr>
          <a:lstStyle/>
          <a:p>
            <a:r>
              <a:rPr lang="en-GB" dirty="0" smtClean="0"/>
              <a:t>This lady went to prison</a:t>
            </a:r>
            <a:endParaRPr lang="en-GB" dirty="0"/>
          </a:p>
        </p:txBody>
      </p:sp>
      <p:sp>
        <p:nvSpPr>
          <p:cNvPr id="9" name="TextBox 8"/>
          <p:cNvSpPr txBox="1"/>
          <p:nvPr/>
        </p:nvSpPr>
        <p:spPr>
          <a:xfrm>
            <a:off x="4401604" y="3593676"/>
            <a:ext cx="2742417" cy="369332"/>
          </a:xfrm>
          <a:prstGeom prst="rect">
            <a:avLst/>
          </a:prstGeom>
          <a:noFill/>
        </p:spPr>
        <p:txBody>
          <a:bodyPr wrap="none" rtlCol="0">
            <a:spAutoFit/>
          </a:bodyPr>
          <a:lstStyle/>
          <a:p>
            <a:r>
              <a:rPr lang="en-GB" dirty="0" smtClean="0"/>
              <a:t>These boys do charity work</a:t>
            </a:r>
            <a:endParaRPr lang="en-GB" dirty="0"/>
          </a:p>
        </p:txBody>
      </p:sp>
      <p:sp>
        <p:nvSpPr>
          <p:cNvPr id="12" name="TextBox 11"/>
          <p:cNvSpPr txBox="1"/>
          <p:nvPr/>
        </p:nvSpPr>
        <p:spPr>
          <a:xfrm>
            <a:off x="120133" y="5863599"/>
            <a:ext cx="2860720" cy="646331"/>
          </a:xfrm>
          <a:prstGeom prst="rect">
            <a:avLst/>
          </a:prstGeom>
          <a:noFill/>
        </p:spPr>
        <p:txBody>
          <a:bodyPr wrap="none" rtlCol="0">
            <a:spAutoFit/>
          </a:bodyPr>
          <a:lstStyle/>
          <a:p>
            <a:r>
              <a:rPr lang="en-GB" dirty="0" smtClean="0"/>
              <a:t>This man is one of the most</a:t>
            </a:r>
          </a:p>
          <a:p>
            <a:r>
              <a:rPr lang="en-GB" dirty="0" smtClean="0"/>
              <a:t> famous criminals of the 50’s</a:t>
            </a:r>
            <a:endParaRPr lang="en-GB" dirty="0"/>
          </a:p>
        </p:txBody>
      </p:sp>
    </p:spTree>
    <p:extLst>
      <p:ext uri="{BB962C8B-B14F-4D97-AF65-F5344CB8AC3E}">
        <p14:creationId xmlns:p14="http://schemas.microsoft.com/office/powerpoint/2010/main" val="2275044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131" y="1825625"/>
            <a:ext cx="11691257" cy="4351338"/>
          </a:xfrm>
        </p:spPr>
        <p:txBody>
          <a:bodyPr/>
          <a:lstStyle/>
          <a:p>
            <a:pPr marL="0" indent="0">
              <a:buNone/>
            </a:pPr>
            <a:r>
              <a:rPr lang="en-GB" dirty="0" smtClean="0"/>
              <a:t>What </a:t>
            </a:r>
            <a:r>
              <a:rPr lang="en-GB" dirty="0"/>
              <a:t>qualities make us trust others, </a:t>
            </a:r>
            <a:r>
              <a:rPr lang="en-GB" dirty="0" smtClean="0"/>
              <a:t>and </a:t>
            </a:r>
            <a:r>
              <a:rPr lang="en-GB" dirty="0"/>
              <a:t>what makes people </a:t>
            </a:r>
            <a:r>
              <a:rPr lang="en-GB" dirty="0" smtClean="0"/>
              <a:t>untrustworthy?</a:t>
            </a:r>
            <a:endParaRPr lang="en-GB" dirty="0"/>
          </a:p>
        </p:txBody>
      </p:sp>
      <p:pic>
        <p:nvPicPr>
          <p:cNvPr id="4" name="Picture 3"/>
          <p:cNvPicPr>
            <a:picLocks noChangeAspect="1"/>
          </p:cNvPicPr>
          <p:nvPr/>
        </p:nvPicPr>
        <p:blipFill>
          <a:blip r:embed="rId2"/>
          <a:stretch>
            <a:fillRect/>
          </a:stretch>
        </p:blipFill>
        <p:spPr>
          <a:xfrm>
            <a:off x="521425" y="2956112"/>
            <a:ext cx="3305991" cy="2647854"/>
          </a:xfrm>
          <a:prstGeom prst="rect">
            <a:avLst/>
          </a:prstGeom>
        </p:spPr>
      </p:pic>
      <p:pic>
        <p:nvPicPr>
          <p:cNvPr id="5" name="Picture 4"/>
          <p:cNvPicPr>
            <a:picLocks noChangeAspect="1"/>
          </p:cNvPicPr>
          <p:nvPr/>
        </p:nvPicPr>
        <p:blipFill>
          <a:blip r:embed="rId3"/>
          <a:stretch>
            <a:fillRect/>
          </a:stretch>
        </p:blipFill>
        <p:spPr>
          <a:xfrm>
            <a:off x="4932996" y="4087019"/>
            <a:ext cx="2295525" cy="1657350"/>
          </a:xfrm>
          <a:prstGeom prst="rect">
            <a:avLst/>
          </a:prstGeom>
        </p:spPr>
      </p:pic>
      <p:pic>
        <p:nvPicPr>
          <p:cNvPr id="6" name="Picture 5"/>
          <p:cNvPicPr>
            <a:picLocks noChangeAspect="1"/>
          </p:cNvPicPr>
          <p:nvPr/>
        </p:nvPicPr>
        <p:blipFill>
          <a:blip r:embed="rId4"/>
          <a:stretch>
            <a:fillRect/>
          </a:stretch>
        </p:blipFill>
        <p:spPr>
          <a:xfrm>
            <a:off x="7855811" y="4087019"/>
            <a:ext cx="2295525" cy="1571625"/>
          </a:xfrm>
          <a:prstGeom prst="rect">
            <a:avLst/>
          </a:prstGeom>
        </p:spPr>
      </p:pic>
    </p:spTree>
    <p:extLst>
      <p:ext uri="{BB962C8B-B14F-4D97-AF65-F5344CB8AC3E}">
        <p14:creationId xmlns:p14="http://schemas.microsoft.com/office/powerpoint/2010/main" val="664763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45" y="1005205"/>
            <a:ext cx="10515600" cy="1325563"/>
          </a:xfrm>
        </p:spPr>
        <p:txBody>
          <a:bodyPr>
            <a:normAutofit fontScale="90000"/>
          </a:bodyPr>
          <a:lstStyle/>
          <a:p>
            <a:r>
              <a:rPr lang="en-GB" dirty="0" smtClean="0"/>
              <a:t>With a family member, you can play </a:t>
            </a:r>
            <a:r>
              <a:rPr lang="en-GB" dirty="0" smtClean="0"/>
              <a:t>a trust game.</a:t>
            </a:r>
            <a:br>
              <a:rPr lang="en-GB" dirty="0" smtClean="0"/>
            </a:br>
            <a:r>
              <a:rPr lang="en-GB" dirty="0" smtClean="0"/>
              <a:t>Get them to catch </a:t>
            </a:r>
            <a:r>
              <a:rPr lang="en-GB" dirty="0"/>
              <a:t>y</a:t>
            </a:r>
            <a:r>
              <a:rPr lang="en-GB" dirty="0" smtClean="0"/>
              <a:t>ou as you </a:t>
            </a:r>
            <a:r>
              <a:rPr lang="en-GB" dirty="0" smtClean="0"/>
              <a:t>fall backwards. </a:t>
            </a:r>
            <a:endParaRPr lang="en-GB" dirty="0"/>
          </a:p>
        </p:txBody>
      </p:sp>
      <p:pic>
        <p:nvPicPr>
          <p:cNvPr id="4" name="Content Placeholder 3"/>
          <p:cNvPicPr>
            <a:picLocks noGrp="1" noChangeAspect="1"/>
          </p:cNvPicPr>
          <p:nvPr>
            <p:ph idx="1"/>
          </p:nvPr>
        </p:nvPicPr>
        <p:blipFill>
          <a:blip r:embed="rId2"/>
          <a:stretch>
            <a:fillRect/>
          </a:stretch>
        </p:blipFill>
        <p:spPr>
          <a:xfrm>
            <a:off x="3842793" y="3733232"/>
            <a:ext cx="3825104" cy="2772783"/>
          </a:xfrm>
          <a:prstGeom prst="rect">
            <a:avLst/>
          </a:prstGeom>
        </p:spPr>
      </p:pic>
    </p:spTree>
    <p:extLst>
      <p:ext uri="{BB962C8B-B14F-4D97-AF65-F5344CB8AC3E}">
        <p14:creationId xmlns:p14="http://schemas.microsoft.com/office/powerpoint/2010/main" val="1447809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What did it feel </a:t>
            </a:r>
            <a:r>
              <a:rPr lang="en-GB" dirty="0"/>
              <a:t>like </a:t>
            </a:r>
            <a:r>
              <a:rPr lang="en-GB" dirty="0" smtClean="0"/>
              <a:t>to have to trust another person</a:t>
            </a:r>
            <a:r>
              <a:rPr lang="en-GB" dirty="0" smtClean="0"/>
              <a:t>?</a:t>
            </a:r>
            <a:endParaRPr lang="en-GB" dirty="0" smtClean="0"/>
          </a:p>
        </p:txBody>
      </p:sp>
      <p:pic>
        <p:nvPicPr>
          <p:cNvPr id="4" name="Content Placeholder 3"/>
          <p:cNvPicPr>
            <a:picLocks noChangeAspect="1"/>
          </p:cNvPicPr>
          <p:nvPr/>
        </p:nvPicPr>
        <p:blipFill>
          <a:blip r:embed="rId2"/>
          <a:stretch>
            <a:fillRect/>
          </a:stretch>
        </p:blipFill>
        <p:spPr>
          <a:xfrm>
            <a:off x="3842793" y="3539117"/>
            <a:ext cx="3825104" cy="2772783"/>
          </a:xfrm>
          <a:prstGeom prst="rect">
            <a:avLst/>
          </a:prstGeom>
        </p:spPr>
      </p:pic>
    </p:spTree>
    <p:extLst>
      <p:ext uri="{BB962C8B-B14F-4D97-AF65-F5344CB8AC3E}">
        <p14:creationId xmlns:p14="http://schemas.microsoft.com/office/powerpoint/2010/main" val="2798762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t>Faith </a:t>
            </a:r>
            <a:r>
              <a:rPr lang="en-GB" dirty="0"/>
              <a:t>is a bit like this: if you put yourself in the hands of someone you trust, it is not scary. </a:t>
            </a:r>
            <a:endParaRPr lang="en-GB" dirty="0" smtClean="0"/>
          </a:p>
          <a:p>
            <a:pPr marL="0" indent="0">
              <a:buNone/>
            </a:pPr>
            <a:endParaRPr lang="en-GB" dirty="0"/>
          </a:p>
          <a:p>
            <a:pPr marL="0" indent="0">
              <a:buNone/>
            </a:pPr>
            <a:r>
              <a:rPr lang="en-GB" dirty="0" smtClean="0"/>
              <a:t>Think about Noah’s </a:t>
            </a:r>
            <a:r>
              <a:rPr lang="en-GB" dirty="0"/>
              <a:t>trust in God and the faith of many Christians today. They believe God is good to them. </a:t>
            </a:r>
            <a:endParaRPr lang="en-GB" dirty="0" smtClean="0"/>
          </a:p>
          <a:p>
            <a:pPr marL="0" indent="0">
              <a:buNone/>
            </a:pPr>
            <a:endParaRPr lang="en-GB" dirty="0" smtClean="0"/>
          </a:p>
          <a:p>
            <a:pPr marL="0" indent="0">
              <a:buNone/>
            </a:pPr>
            <a:r>
              <a:rPr lang="en-GB" dirty="0" smtClean="0"/>
              <a:t>What </a:t>
            </a:r>
            <a:r>
              <a:rPr lang="en-GB" dirty="0"/>
              <a:t>difference </a:t>
            </a:r>
            <a:r>
              <a:rPr lang="en-GB" dirty="0" smtClean="0"/>
              <a:t>does this </a:t>
            </a:r>
            <a:r>
              <a:rPr lang="en-GB" dirty="0"/>
              <a:t>makes in some people’s lives </a:t>
            </a:r>
            <a:r>
              <a:rPr lang="en-GB" dirty="0" smtClean="0"/>
              <a:t>today?</a:t>
            </a:r>
            <a:endParaRPr lang="en-GB" dirty="0"/>
          </a:p>
        </p:txBody>
      </p:sp>
      <p:pic>
        <p:nvPicPr>
          <p:cNvPr id="4" name="Picture 3"/>
          <p:cNvPicPr>
            <a:picLocks noChangeAspect="1"/>
          </p:cNvPicPr>
          <p:nvPr/>
        </p:nvPicPr>
        <p:blipFill>
          <a:blip r:embed="rId2"/>
          <a:stretch>
            <a:fillRect/>
          </a:stretch>
        </p:blipFill>
        <p:spPr>
          <a:xfrm>
            <a:off x="8754699" y="5118191"/>
            <a:ext cx="2886075" cy="1428750"/>
          </a:xfrm>
          <a:prstGeom prst="rect">
            <a:avLst/>
          </a:prstGeom>
        </p:spPr>
      </p:pic>
    </p:spTree>
    <p:extLst>
      <p:ext uri="{BB962C8B-B14F-4D97-AF65-F5344CB8AC3E}">
        <p14:creationId xmlns:p14="http://schemas.microsoft.com/office/powerpoint/2010/main" val="3460074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Think about the natural world. How might these photos make us feel about trusting God? Which ones make it harder to trust?</a:t>
            </a:r>
            <a:endParaRPr lang="en-GB" dirty="0"/>
          </a:p>
        </p:txBody>
      </p:sp>
      <p:pic>
        <p:nvPicPr>
          <p:cNvPr id="4" name="Content Placeholder 3"/>
          <p:cNvPicPr>
            <a:picLocks noGrp="1" noChangeAspect="1"/>
          </p:cNvPicPr>
          <p:nvPr>
            <p:ph idx="1"/>
          </p:nvPr>
        </p:nvPicPr>
        <p:blipFill>
          <a:blip r:embed="rId2"/>
          <a:stretch>
            <a:fillRect/>
          </a:stretch>
        </p:blipFill>
        <p:spPr>
          <a:xfrm>
            <a:off x="976312" y="2231139"/>
            <a:ext cx="2924175" cy="1750445"/>
          </a:xfrm>
          <a:prstGeom prst="rect">
            <a:avLst/>
          </a:prstGeom>
        </p:spPr>
      </p:pic>
      <p:pic>
        <p:nvPicPr>
          <p:cNvPr id="5" name="Picture 4"/>
          <p:cNvPicPr>
            <a:picLocks noChangeAspect="1"/>
          </p:cNvPicPr>
          <p:nvPr/>
        </p:nvPicPr>
        <p:blipFill>
          <a:blip r:embed="rId3"/>
          <a:stretch>
            <a:fillRect/>
          </a:stretch>
        </p:blipFill>
        <p:spPr>
          <a:xfrm>
            <a:off x="8425059" y="2006484"/>
            <a:ext cx="2928741" cy="2199753"/>
          </a:xfrm>
          <a:prstGeom prst="rect">
            <a:avLst/>
          </a:prstGeom>
        </p:spPr>
      </p:pic>
      <p:pic>
        <p:nvPicPr>
          <p:cNvPr id="6" name="Picture 5"/>
          <p:cNvPicPr>
            <a:picLocks noChangeAspect="1"/>
          </p:cNvPicPr>
          <p:nvPr/>
        </p:nvPicPr>
        <p:blipFill>
          <a:blip r:embed="rId4"/>
          <a:stretch>
            <a:fillRect/>
          </a:stretch>
        </p:blipFill>
        <p:spPr>
          <a:xfrm>
            <a:off x="4779916" y="4467225"/>
            <a:ext cx="2953293" cy="2042694"/>
          </a:xfrm>
          <a:prstGeom prst="rect">
            <a:avLst/>
          </a:prstGeom>
        </p:spPr>
      </p:pic>
      <p:pic>
        <p:nvPicPr>
          <p:cNvPr id="7" name="Picture 6"/>
          <p:cNvPicPr>
            <a:picLocks noChangeAspect="1"/>
          </p:cNvPicPr>
          <p:nvPr/>
        </p:nvPicPr>
        <p:blipFill>
          <a:blip r:embed="rId5"/>
          <a:stretch>
            <a:fillRect/>
          </a:stretch>
        </p:blipFill>
        <p:spPr>
          <a:xfrm>
            <a:off x="4779917" y="2063637"/>
            <a:ext cx="2953293" cy="2269660"/>
          </a:xfrm>
          <a:prstGeom prst="rect">
            <a:avLst/>
          </a:prstGeom>
        </p:spPr>
      </p:pic>
      <p:pic>
        <p:nvPicPr>
          <p:cNvPr id="8" name="Picture 7"/>
          <p:cNvPicPr>
            <a:picLocks noChangeAspect="1"/>
          </p:cNvPicPr>
          <p:nvPr/>
        </p:nvPicPr>
        <p:blipFill>
          <a:blip r:embed="rId6"/>
          <a:stretch>
            <a:fillRect/>
          </a:stretch>
        </p:blipFill>
        <p:spPr>
          <a:xfrm>
            <a:off x="650828" y="4333297"/>
            <a:ext cx="3773951" cy="2106692"/>
          </a:xfrm>
          <a:prstGeom prst="rect">
            <a:avLst/>
          </a:prstGeom>
        </p:spPr>
      </p:pic>
      <p:pic>
        <p:nvPicPr>
          <p:cNvPr id="9" name="Picture 8"/>
          <p:cNvPicPr>
            <a:picLocks noChangeAspect="1"/>
          </p:cNvPicPr>
          <p:nvPr/>
        </p:nvPicPr>
        <p:blipFill>
          <a:blip r:embed="rId7"/>
          <a:stretch>
            <a:fillRect/>
          </a:stretch>
        </p:blipFill>
        <p:spPr>
          <a:xfrm>
            <a:off x="8304030" y="4333297"/>
            <a:ext cx="3189877" cy="2176622"/>
          </a:xfrm>
          <a:prstGeom prst="rect">
            <a:avLst/>
          </a:prstGeom>
        </p:spPr>
      </p:pic>
    </p:spTree>
    <p:extLst>
      <p:ext uri="{BB962C8B-B14F-4D97-AF65-F5344CB8AC3E}">
        <p14:creationId xmlns:p14="http://schemas.microsoft.com/office/powerpoint/2010/main" val="452351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Think </a:t>
            </a:r>
            <a:r>
              <a:rPr lang="en-GB" dirty="0" smtClean="0"/>
              <a:t>about </a:t>
            </a:r>
            <a:r>
              <a:rPr lang="en-GB" dirty="0"/>
              <a:t>Noah’s faith in God, and God keeping his promise about never flooding the world again. Do </a:t>
            </a:r>
            <a:r>
              <a:rPr lang="en-GB" dirty="0" smtClean="0"/>
              <a:t>you think remembering </a:t>
            </a:r>
            <a:r>
              <a:rPr lang="en-GB" dirty="0"/>
              <a:t>this might help people who are finding it hard to trust God? </a:t>
            </a:r>
            <a:endParaRPr lang="en-GB" b="1" dirty="0"/>
          </a:p>
        </p:txBody>
      </p:sp>
      <p:pic>
        <p:nvPicPr>
          <p:cNvPr id="4" name="Picture 3"/>
          <p:cNvPicPr>
            <a:picLocks noChangeAspect="1"/>
          </p:cNvPicPr>
          <p:nvPr/>
        </p:nvPicPr>
        <p:blipFill>
          <a:blip r:embed="rId2"/>
          <a:stretch>
            <a:fillRect/>
          </a:stretch>
        </p:blipFill>
        <p:spPr>
          <a:xfrm>
            <a:off x="8191772" y="2786063"/>
            <a:ext cx="2914650" cy="3390900"/>
          </a:xfrm>
          <a:prstGeom prst="rect">
            <a:avLst/>
          </a:prstGeom>
        </p:spPr>
      </p:pic>
    </p:spTree>
    <p:extLst>
      <p:ext uri="{BB962C8B-B14F-4D97-AF65-F5344CB8AC3E}">
        <p14:creationId xmlns:p14="http://schemas.microsoft.com/office/powerpoint/2010/main" val="1738515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Noah showed a lot of faith and trust in God by leaving his home</a:t>
            </a:r>
            <a:r>
              <a:rPr lang="en-GB" dirty="0" smtClean="0"/>
              <a:t>.</a:t>
            </a:r>
          </a:p>
          <a:p>
            <a:pPr marL="0" indent="0">
              <a:buNone/>
            </a:pPr>
            <a:endParaRPr lang="en-GB" dirty="0"/>
          </a:p>
          <a:p>
            <a:pPr marL="0" indent="0">
              <a:buNone/>
            </a:pPr>
            <a:r>
              <a:rPr lang="en-GB" dirty="0" smtClean="0"/>
              <a:t>How else might people give up something in order to follow God?</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743493" y="3664046"/>
            <a:ext cx="3305991" cy="2647854"/>
          </a:xfrm>
          <a:prstGeom prst="rect">
            <a:avLst/>
          </a:prstGeom>
        </p:spPr>
      </p:pic>
    </p:spTree>
    <p:extLst>
      <p:ext uri="{BB962C8B-B14F-4D97-AF65-F5344CB8AC3E}">
        <p14:creationId xmlns:p14="http://schemas.microsoft.com/office/powerpoint/2010/main" val="2885635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a:t>
            </a:r>
            <a:r>
              <a:rPr lang="en-GB" dirty="0" smtClean="0"/>
              <a:t>you</a:t>
            </a:r>
            <a:r>
              <a:rPr lang="en-GB" dirty="0" smtClean="0"/>
              <a:t> </a:t>
            </a:r>
            <a:r>
              <a:rPr lang="en-GB" dirty="0" smtClean="0"/>
              <a:t>come up with these ideas?</a:t>
            </a:r>
            <a:endParaRPr lang="en-GB" dirty="0"/>
          </a:p>
        </p:txBody>
      </p:sp>
      <p:sp>
        <p:nvSpPr>
          <p:cNvPr id="3" name="Content Placeholder 2"/>
          <p:cNvSpPr>
            <a:spLocks noGrp="1"/>
          </p:cNvSpPr>
          <p:nvPr>
            <p:ph idx="1"/>
          </p:nvPr>
        </p:nvSpPr>
        <p:spPr/>
        <p:txBody>
          <a:bodyPr/>
          <a:lstStyle/>
          <a:p>
            <a:pPr marL="0" indent="0">
              <a:buNone/>
            </a:pPr>
            <a:r>
              <a:rPr lang="en-GB" dirty="0" smtClean="0"/>
              <a:t>Money donated to Christian charities.</a:t>
            </a:r>
          </a:p>
          <a:p>
            <a:pPr marL="0" indent="0">
              <a:buNone/>
            </a:pPr>
            <a:endParaRPr lang="en-GB" dirty="0"/>
          </a:p>
          <a:p>
            <a:pPr marL="0" indent="0">
              <a:buNone/>
            </a:pPr>
            <a:r>
              <a:rPr lang="en-GB" dirty="0" smtClean="0"/>
              <a:t>Time – at church, in prayer, volunteering for Christian charities.</a:t>
            </a:r>
          </a:p>
          <a:p>
            <a:pPr marL="0" indent="0">
              <a:buNone/>
            </a:pPr>
            <a:endParaRPr lang="en-GB" dirty="0"/>
          </a:p>
          <a:p>
            <a:pPr marL="0" indent="0">
              <a:buNone/>
            </a:pPr>
            <a:r>
              <a:rPr lang="en-GB" dirty="0" smtClean="0"/>
              <a:t>Time/homes – missionaries in other countries. </a:t>
            </a:r>
          </a:p>
          <a:p>
            <a:pPr marL="0" indent="0">
              <a:buNone/>
            </a:pPr>
            <a:endParaRPr lang="en-GB" dirty="0"/>
          </a:p>
          <a:p>
            <a:pPr marL="0" indent="0">
              <a:buNone/>
            </a:pPr>
            <a:r>
              <a:rPr lang="en-GB" dirty="0">
                <a:solidFill>
                  <a:srgbClr val="00B0F0"/>
                </a:solidFill>
              </a:rPr>
              <a:t>W</a:t>
            </a:r>
            <a:r>
              <a:rPr lang="en-GB" dirty="0" smtClean="0">
                <a:solidFill>
                  <a:srgbClr val="00B0F0"/>
                </a:solidFill>
              </a:rPr>
              <a:t>hy </a:t>
            </a:r>
            <a:r>
              <a:rPr lang="en-GB" dirty="0">
                <a:solidFill>
                  <a:srgbClr val="00B0F0"/>
                </a:solidFill>
              </a:rPr>
              <a:t>a Christian might give up things to follow </a:t>
            </a:r>
            <a:r>
              <a:rPr lang="en-GB" dirty="0" smtClean="0">
                <a:solidFill>
                  <a:srgbClr val="00B0F0"/>
                </a:solidFill>
              </a:rPr>
              <a:t>God?</a:t>
            </a:r>
            <a:endParaRPr lang="en-GB" dirty="0">
              <a:solidFill>
                <a:srgbClr val="00B0F0"/>
              </a:solidFill>
            </a:endParaRPr>
          </a:p>
        </p:txBody>
      </p:sp>
      <p:pic>
        <p:nvPicPr>
          <p:cNvPr id="4" name="Picture 3"/>
          <p:cNvPicPr>
            <a:picLocks noChangeAspect="1"/>
          </p:cNvPicPr>
          <p:nvPr/>
        </p:nvPicPr>
        <p:blipFill>
          <a:blip r:embed="rId2"/>
          <a:stretch>
            <a:fillRect/>
          </a:stretch>
        </p:blipFill>
        <p:spPr>
          <a:xfrm>
            <a:off x="8754699" y="5118191"/>
            <a:ext cx="2886075" cy="1428750"/>
          </a:xfrm>
          <a:prstGeom prst="rect">
            <a:avLst/>
          </a:prstGeom>
        </p:spPr>
      </p:pic>
    </p:spTree>
    <p:extLst>
      <p:ext uri="{BB962C8B-B14F-4D97-AF65-F5344CB8AC3E}">
        <p14:creationId xmlns:p14="http://schemas.microsoft.com/office/powerpoint/2010/main" val="4006272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0006" y="427899"/>
            <a:ext cx="10515600" cy="4351338"/>
          </a:xfrm>
        </p:spPr>
        <p:txBody>
          <a:bodyPr/>
          <a:lstStyle/>
          <a:p>
            <a:pPr marL="0" indent="0">
              <a:buNone/>
            </a:pPr>
            <a:r>
              <a:rPr lang="en-GB" dirty="0"/>
              <a:t>M</a:t>
            </a:r>
            <a:r>
              <a:rPr lang="en-GB" dirty="0" smtClean="0"/>
              <a:t>any </a:t>
            </a:r>
            <a:r>
              <a:rPr lang="en-GB" dirty="0"/>
              <a:t>Christians don’t think that only the Old Testament characters were People of God, but that everyone can be one of the People of God. </a:t>
            </a:r>
            <a:endParaRPr lang="en-GB" dirty="0" smtClean="0"/>
          </a:p>
          <a:p>
            <a:pPr marL="0" indent="0">
              <a:buNone/>
            </a:pPr>
            <a:endParaRPr lang="en-GB" dirty="0"/>
          </a:p>
          <a:p>
            <a:pPr marL="0" indent="0">
              <a:buNone/>
            </a:pPr>
            <a:r>
              <a:rPr lang="en-GB" dirty="0" smtClean="0"/>
              <a:t>Christians </a:t>
            </a:r>
            <a:r>
              <a:rPr lang="en-GB" dirty="0"/>
              <a:t>try to follow God’s directions in order to do this. </a:t>
            </a:r>
            <a:endParaRPr lang="en-GB" dirty="0" smtClean="0"/>
          </a:p>
          <a:p>
            <a:pPr marL="0" indent="0">
              <a:buNone/>
            </a:pPr>
            <a:endParaRPr lang="en-GB" dirty="0" smtClean="0"/>
          </a:p>
          <a:p>
            <a:pPr marL="0" indent="0">
              <a:buNone/>
            </a:pPr>
            <a:r>
              <a:rPr lang="en-GB" dirty="0" smtClean="0"/>
              <a:t>Lots </a:t>
            </a:r>
            <a:r>
              <a:rPr lang="en-GB" dirty="0"/>
              <a:t>of Christians dedicate their lives to acting in ways that they think will please God. Whilst they may give up some things, they think loving God is more important and more rewarding!</a:t>
            </a:r>
          </a:p>
        </p:txBody>
      </p:sp>
      <p:pic>
        <p:nvPicPr>
          <p:cNvPr id="4" name="Picture 3"/>
          <p:cNvPicPr>
            <a:picLocks noChangeAspect="1"/>
          </p:cNvPicPr>
          <p:nvPr/>
        </p:nvPicPr>
        <p:blipFill>
          <a:blip r:embed="rId2"/>
          <a:stretch>
            <a:fillRect/>
          </a:stretch>
        </p:blipFill>
        <p:spPr>
          <a:xfrm>
            <a:off x="7605168" y="4674054"/>
            <a:ext cx="2886075" cy="1428750"/>
          </a:xfrm>
          <a:prstGeom prst="rect">
            <a:avLst/>
          </a:prstGeom>
        </p:spPr>
      </p:pic>
    </p:spTree>
    <p:extLst>
      <p:ext uri="{BB962C8B-B14F-4D97-AF65-F5344CB8AC3E}">
        <p14:creationId xmlns:p14="http://schemas.microsoft.com/office/powerpoint/2010/main" val="1266783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6747"/>
            <a:ext cx="10515600" cy="614589"/>
          </a:xfrm>
        </p:spPr>
        <p:txBody>
          <a:bodyPr>
            <a:normAutofit fontScale="90000"/>
          </a:bodyPr>
          <a:lstStyle/>
          <a:p>
            <a:r>
              <a:rPr lang="en-GB" dirty="0" smtClean="0"/>
              <a:t>Task</a:t>
            </a:r>
            <a:endParaRPr lang="en-GB" dirty="0"/>
          </a:p>
        </p:txBody>
      </p:sp>
      <p:sp>
        <p:nvSpPr>
          <p:cNvPr id="3" name="Content Placeholder 2"/>
          <p:cNvSpPr>
            <a:spLocks noGrp="1"/>
          </p:cNvSpPr>
          <p:nvPr>
            <p:ph idx="1"/>
          </p:nvPr>
        </p:nvSpPr>
        <p:spPr>
          <a:xfrm>
            <a:off x="838200" y="901336"/>
            <a:ext cx="10515600" cy="5564778"/>
          </a:xfrm>
        </p:spPr>
        <p:txBody>
          <a:bodyPr/>
          <a:lstStyle/>
          <a:p>
            <a:pPr marL="0" indent="0">
              <a:buNone/>
            </a:pPr>
            <a:r>
              <a:rPr lang="en-GB" dirty="0"/>
              <a:t>C</a:t>
            </a:r>
            <a:r>
              <a:rPr lang="en-GB" dirty="0" smtClean="0"/>
              <a:t>reate </a:t>
            </a:r>
            <a:r>
              <a:rPr lang="en-GB" dirty="0"/>
              <a:t>a poster showing the different ways Christians may give up something to follow God. </a:t>
            </a:r>
            <a:endParaRPr lang="en-GB" dirty="0" smtClean="0"/>
          </a:p>
          <a:p>
            <a:pPr marL="0" indent="0">
              <a:buNone/>
            </a:pPr>
            <a:r>
              <a:rPr lang="en-GB" dirty="0" smtClean="0"/>
              <a:t>You </a:t>
            </a:r>
            <a:r>
              <a:rPr lang="en-GB" dirty="0"/>
              <a:t>could draw pictures and annotate </a:t>
            </a:r>
            <a:r>
              <a:rPr lang="en-GB" dirty="0" smtClean="0"/>
              <a:t>them based </a:t>
            </a:r>
            <a:r>
              <a:rPr lang="en-GB" dirty="0"/>
              <a:t>on the examples covered in the lesson. </a:t>
            </a:r>
            <a:r>
              <a:rPr lang="en-GB" dirty="0" smtClean="0"/>
              <a:t>You </a:t>
            </a:r>
            <a:r>
              <a:rPr lang="en-GB" dirty="0"/>
              <a:t>may also add </a:t>
            </a:r>
            <a:r>
              <a:rPr lang="en-GB" dirty="0" smtClean="0"/>
              <a:t>your </a:t>
            </a:r>
            <a:r>
              <a:rPr lang="en-GB" dirty="0"/>
              <a:t>own examples if </a:t>
            </a:r>
            <a:r>
              <a:rPr lang="en-GB" dirty="0" smtClean="0"/>
              <a:t>you can </a:t>
            </a:r>
            <a:r>
              <a:rPr lang="en-GB" dirty="0"/>
              <a:t>think of any. </a:t>
            </a:r>
            <a:endParaRPr lang="en-GB" dirty="0" smtClean="0"/>
          </a:p>
          <a:p>
            <a:pPr marL="0" indent="0">
              <a:buNone/>
            </a:pPr>
            <a:endParaRPr lang="en-GB" dirty="0" smtClean="0"/>
          </a:p>
          <a:p>
            <a:pPr marL="0" indent="0">
              <a:buNone/>
            </a:pPr>
            <a:r>
              <a:rPr lang="en-GB" dirty="0" smtClean="0">
                <a:solidFill>
                  <a:srgbClr val="FF0000"/>
                </a:solidFill>
              </a:rPr>
              <a:t>Paddling </a:t>
            </a:r>
            <a:r>
              <a:rPr lang="en-GB" dirty="0">
                <a:solidFill>
                  <a:srgbClr val="FF0000"/>
                </a:solidFill>
              </a:rPr>
              <a:t>Red Pen: Would you be able to give up things in your life to follow someone (like God)? Would some things be easier to give up than others? </a:t>
            </a:r>
            <a:endParaRPr lang="en-GB" dirty="0" smtClean="0">
              <a:solidFill>
                <a:srgbClr val="FF0000"/>
              </a:solidFill>
            </a:endParaRPr>
          </a:p>
          <a:p>
            <a:pPr marL="0" indent="0">
              <a:buNone/>
            </a:pPr>
            <a:endParaRPr lang="en-GB" dirty="0">
              <a:solidFill>
                <a:srgbClr val="FF0000"/>
              </a:solidFill>
            </a:endParaRPr>
          </a:p>
          <a:p>
            <a:pPr marL="0" indent="0">
              <a:buNone/>
            </a:pPr>
            <a:r>
              <a:rPr lang="en-GB" dirty="0" smtClean="0">
                <a:solidFill>
                  <a:srgbClr val="FF0000"/>
                </a:solidFill>
              </a:rPr>
              <a:t>Snorkelling </a:t>
            </a:r>
            <a:r>
              <a:rPr lang="en-GB" dirty="0">
                <a:solidFill>
                  <a:srgbClr val="FF0000"/>
                </a:solidFill>
              </a:rPr>
              <a:t>and Diving Red Pen: Why do you think Christians give up things in order to follow God?</a:t>
            </a:r>
          </a:p>
        </p:txBody>
      </p:sp>
    </p:spTree>
    <p:extLst>
      <p:ext uri="{BB962C8B-B14F-4D97-AF65-F5344CB8AC3E}">
        <p14:creationId xmlns:p14="http://schemas.microsoft.com/office/powerpoint/2010/main" val="1497861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448</Words>
  <Application>Microsoft Office PowerPoint</Application>
  <PresentationFormat>Widescreen</PresentationFormat>
  <Paragraphs>40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To understand practices and lifestyles.  To reflect.  To understand values. C: Christianity.</vt:lpstr>
      <vt:lpstr>Who do you trust from these people? Can you tell just by looking?</vt:lpstr>
      <vt:lpstr>Who do you trust from these people? Can you tell just by looking?</vt:lpstr>
      <vt:lpstr>PowerPoint Presentation</vt:lpstr>
      <vt:lpstr>With a family member, you can play a trust game. Get them to catch you as you fall backwards. </vt:lpstr>
      <vt:lpstr>PowerPoint Presentation</vt:lpstr>
      <vt:lpstr>PowerPoint Presentation</vt:lpstr>
      <vt:lpstr>Think about the natural world. How might these photos make us feel about trusting God? Which ones make it harder to trust?</vt:lpstr>
      <vt:lpstr>PowerPoint Presentation</vt:lpstr>
      <vt:lpstr>PowerPoint Presentation</vt:lpstr>
      <vt:lpstr>Did you come up with these ideas?</vt:lpstr>
      <vt:lpstr>PowerPoint Presentation</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understand practices and lifestyles.  To reflect.  To understand values. C: Christianity.</dc:title>
  <dc:creator>Rachael Norman</dc:creator>
  <cp:lastModifiedBy>Rachael Norman</cp:lastModifiedBy>
  <cp:revision>4</cp:revision>
  <dcterms:created xsi:type="dcterms:W3CDTF">2021-10-01T15:15:12Z</dcterms:created>
  <dcterms:modified xsi:type="dcterms:W3CDTF">2021-10-02T10:31:11Z</dcterms:modified>
</cp:coreProperties>
</file>