
<file path=[Content_Types].xml><?xml version="1.0" encoding="utf-8"?>
<Types xmlns="http://schemas.openxmlformats.org/package/2006/content-types">
  <Default Extension="jpeg" ContentType="image/jpeg"/>
  <Default Extension="m4a" ContentType="audio/mp4"/>
  <Default Extension="png" ContentType="image/png"/>
  <Default Extension="rels" ContentType="application/vnd.openxmlformats-package.relationships+xml"/>
  <Default Extension="tiff" ContentType="image/tiff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7"/>
  </p:notesMasterIdLst>
  <p:sldIdLst>
    <p:sldId id="318" r:id="rId11"/>
    <p:sldId id="297" r:id="rId12"/>
    <p:sldId id="298" r:id="rId13"/>
    <p:sldId id="306" r:id="rId14"/>
    <p:sldId id="299" r:id="rId15"/>
    <p:sldId id="300" r:id="rId16"/>
    <p:sldId id="304" r:id="rId17"/>
    <p:sldId id="307" r:id="rId18"/>
    <p:sldId id="311" r:id="rId19"/>
    <p:sldId id="312" r:id="rId20"/>
    <p:sldId id="313" r:id="rId21"/>
    <p:sldId id="314" r:id="rId22"/>
    <p:sldId id="315" r:id="rId23"/>
    <p:sldId id="308" r:id="rId24"/>
    <p:sldId id="316" r:id="rId25"/>
    <p:sldId id="317" r:id="rId2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292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9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audio" Target="../media/media3.m4a"/><Relationship Id="rId7" Type="http://schemas.openxmlformats.org/officeDocument/2006/relationships/image" Target="../media/image14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13.png"/><Relationship Id="rId11" Type="http://schemas.openxmlformats.org/officeDocument/2006/relationships/image" Target="../media/image9.png"/><Relationship Id="rId5" Type="http://schemas.openxmlformats.org/officeDocument/2006/relationships/image" Target="../media/image12.png"/><Relationship Id="rId10" Type="http://schemas.openxmlformats.org/officeDocument/2006/relationships/image" Target="../media/image17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audio" Target="../media/media4.m4a"/><Relationship Id="rId7" Type="http://schemas.openxmlformats.org/officeDocument/2006/relationships/image" Target="../media/image20.png"/><Relationship Id="rId12" Type="http://schemas.openxmlformats.org/officeDocument/2006/relationships/image" Target="../media/image9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0" Type="http://schemas.openxmlformats.org/officeDocument/2006/relationships/image" Target="../media/image23.png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3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11" Type="http://schemas.openxmlformats.org/officeDocument/2006/relationships/image" Target="../media/image30.png"/><Relationship Id="rId5" Type="http://schemas.openxmlformats.org/officeDocument/2006/relationships/image" Target="../media/image26.tiff"/><Relationship Id="rId10" Type="http://schemas.openxmlformats.org/officeDocument/2006/relationships/image" Target="../media/image29.png"/><Relationship Id="rId4" Type="http://schemas.openxmlformats.org/officeDocument/2006/relationships/image" Target="../media/image25.png"/><Relationship Id="rId9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31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5" Type="http://schemas.openxmlformats.org/officeDocument/2006/relationships/image" Target="../media/image32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7.xml"/><Relationship Id="rId5" Type="http://schemas.openxmlformats.org/officeDocument/2006/relationships/image" Target="../media/image3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8.xml"/><Relationship Id="rId5" Type="http://schemas.openxmlformats.org/officeDocument/2006/relationships/image" Target="../media/image34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tags" Target="../tags/tag9.xml"/><Relationship Id="rId5" Type="http://schemas.openxmlformats.org/officeDocument/2006/relationships/image" Target="../media/image3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9.png"/><Relationship Id="rId3" Type="http://schemas.openxmlformats.org/officeDocument/2006/relationships/audio" Target="../media/media5.m4a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microsoft.com/office/2007/relationships/media" Target="../media/media5.m4a"/><Relationship Id="rId1" Type="http://schemas.openxmlformats.org/officeDocument/2006/relationships/tags" Target="../tags/tag10.xml"/><Relationship Id="rId6" Type="http://schemas.openxmlformats.org/officeDocument/2006/relationships/image" Target="../media/image36.png"/><Relationship Id="rId11" Type="http://schemas.openxmlformats.org/officeDocument/2006/relationships/image" Target="../media/image39.tiff"/><Relationship Id="rId5" Type="http://schemas.openxmlformats.org/officeDocument/2006/relationships/image" Target="../media/image18.png"/><Relationship Id="rId10" Type="http://schemas.openxmlformats.org/officeDocument/2006/relationships/image" Target="../media/image38.tiff"/><Relationship Id="rId4" Type="http://schemas.openxmlformats.org/officeDocument/2006/relationships/slideLayout" Target="../slideLayouts/slideLayout6.xml"/><Relationship Id="rId9" Type="http://schemas.openxmlformats.org/officeDocument/2006/relationships/image" Target="../media/image39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40.png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1.xml"/><Relationship Id="rId6" Type="http://schemas.openxmlformats.org/officeDocument/2006/relationships/image" Target="../media/image43.png"/><Relationship Id="rId10" Type="http://schemas.openxmlformats.org/officeDocument/2006/relationships/image" Target="../media/image47.png"/><Relationship Id="rId9" Type="http://schemas.openxmlformats.org/officeDocument/2006/relationships/image" Target="../media/image4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13" Type="http://schemas.openxmlformats.org/officeDocument/2006/relationships/image" Target="../media/image51.png"/><Relationship Id="rId3" Type="http://schemas.openxmlformats.org/officeDocument/2006/relationships/image" Target="../media/image18.png"/><Relationship Id="rId7" Type="http://schemas.openxmlformats.org/officeDocument/2006/relationships/image" Target="../media/image49.png"/><Relationship Id="rId12" Type="http://schemas.openxmlformats.org/officeDocument/2006/relationships/image" Target="../media/image54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12.xml"/><Relationship Id="rId6" Type="http://schemas.openxmlformats.org/officeDocument/2006/relationships/image" Target="../media/image48.png"/><Relationship Id="rId11" Type="http://schemas.openxmlformats.org/officeDocument/2006/relationships/image" Target="../media/image53.png"/><Relationship Id="rId10" Type="http://schemas.openxmlformats.org/officeDocument/2006/relationships/image" Target="../media/image44.png"/><Relationship Id="rId9" Type="http://schemas.openxmlformats.org/officeDocument/2006/relationships/image" Target="../media/image4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0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152227"/>
            <a:ext cx="7886700" cy="1325563"/>
          </a:xfrm>
        </p:spPr>
        <p:txBody>
          <a:bodyPr/>
          <a:lstStyle/>
          <a:p>
            <a:r>
              <a:rPr lang="en-GB" sz="8800" u="sng" dirty="0"/>
              <a:t>18.1.2021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465481" y="1855131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465481" y="3895966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5 times table. </a:t>
            </a:r>
          </a:p>
        </p:txBody>
      </p:sp>
      <p:pic>
        <p:nvPicPr>
          <p:cNvPr id="1026" name="Picture 2" descr="Top Tips to Learn Times Tables">
            <a:extLst>
              <a:ext uri="{FF2B5EF4-FFF2-40B4-BE49-F238E27FC236}">
                <a16:creationId xmlns:a16="http://schemas.microsoft.com/office/drawing/2014/main" id="{36B72963-8236-4B36-9965-124FED2F57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9884" b="98547" l="1270" r="100000">
                        <a14:foregroundMark x1="12381" y1="37500" x2="12381" y2="37500"/>
                        <a14:foregroundMark x1="88571" y1="55523" x2="88571" y2="55523"/>
                        <a14:foregroundMark x1="86667" y1="54360" x2="86667" y2="54360"/>
                        <a14:foregroundMark x1="64762" y1="95640" x2="64762" y2="95640"/>
                        <a14:foregroundMark x1="10476" y1="41570" x2="10476" y2="41570"/>
                        <a14:foregroundMark x1="11111" y1="44477" x2="18095" y2="40988"/>
                        <a14:foregroundMark x1="91111" y1="56105" x2="85397" y2="72093"/>
                        <a14:foregroundMark x1="5079" y1="25581" x2="24127" y2="36337"/>
                        <a14:foregroundMark x1="14286" y1="33721" x2="11429" y2="37209"/>
                        <a14:backgroundMark x1="10476" y1="30233" x2="10476" y2="30233"/>
                        <a14:backgroundMark x1="20317" y1="35174" x2="20317" y2="3517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534839" y="2514600"/>
            <a:ext cx="3267850" cy="356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07C56F1-1A6B-406A-B074-C0189DD0A28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65313" y="5058845"/>
            <a:ext cx="1554922" cy="15549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267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 How many apples?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	 How many fish?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	 Complete the number track.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8494" y="900793"/>
            <a:ext cx="1133302" cy="12375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833" y="900792"/>
            <a:ext cx="1133302" cy="12375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5171" y="880355"/>
            <a:ext cx="1133302" cy="12375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8509" y="859918"/>
            <a:ext cx="1133302" cy="12375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7952" y="839481"/>
            <a:ext cx="1133302" cy="12375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9196" y="2967593"/>
            <a:ext cx="1242637" cy="11538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2336" y="2967594"/>
            <a:ext cx="1242637" cy="1153878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121019"/>
              </p:ext>
            </p:extLst>
          </p:nvPr>
        </p:nvGraphicFramePr>
        <p:xfrm>
          <a:off x="851040" y="509392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7EA80C8B-7089-4350-B7AB-C09323C0927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368800" y="3225800"/>
            <a:ext cx="1133302" cy="1133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689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34776"/>
            <a:ext cx="7497474" cy="59400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1)	 How many apples?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2) 	 How many fish?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3) 	 Complete the number track.</a:t>
            </a: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8494" y="900793"/>
            <a:ext cx="1133302" cy="123751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11833" y="900792"/>
            <a:ext cx="1133302" cy="1237513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5171" y="880355"/>
            <a:ext cx="1133302" cy="123751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78509" y="859918"/>
            <a:ext cx="1133302" cy="1237513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27952" y="839481"/>
            <a:ext cx="1133302" cy="1237513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69196" y="2967593"/>
            <a:ext cx="1242637" cy="1153878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92336" y="2967594"/>
            <a:ext cx="1242637" cy="1153878"/>
          </a:xfrm>
          <a:prstGeom prst="rect">
            <a:avLst/>
          </a:prstGeom>
        </p:spPr>
      </p:pic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62121019"/>
              </p:ext>
            </p:extLst>
          </p:nvPr>
        </p:nvGraphicFramePr>
        <p:xfrm>
          <a:off x="851040" y="5093928"/>
          <a:ext cx="7158456" cy="69305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596538">
                  <a:extLst>
                    <a:ext uri="{9D8B030D-6E8A-4147-A177-3AD203B41FA5}">
                      <a16:colId xmlns:a16="http://schemas.microsoft.com/office/drawing/2014/main" val="191005039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41202783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48289976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07022472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848036698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7587363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561306846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42038905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2410868383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316955747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680465750"/>
                    </a:ext>
                  </a:extLst>
                </a:gridCol>
                <a:gridCol w="596538">
                  <a:extLst>
                    <a:ext uri="{9D8B030D-6E8A-4147-A177-3AD203B41FA5}">
                      <a16:colId xmlns:a16="http://schemas.microsoft.com/office/drawing/2014/main" val="3864328987"/>
                    </a:ext>
                  </a:extLst>
                </a:gridCol>
              </a:tblGrid>
              <a:tr h="693056"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15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30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40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endParaRPr lang="en-GB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dirty="0"/>
                        <a:t>60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94115195"/>
                  </a:ext>
                </a:extLst>
              </a:tr>
            </a:tbl>
          </a:graphicData>
        </a:graphic>
      </p:graphicFrame>
      <p:sp>
        <p:nvSpPr>
          <p:cNvPr id="12" name="TextBox 11"/>
          <p:cNvSpPr txBox="1"/>
          <p:nvPr/>
        </p:nvSpPr>
        <p:spPr>
          <a:xfrm>
            <a:off x="7105663" y="1196627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25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687649" y="3219708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10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669216" y="5188357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20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253451" y="5194421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25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459060" y="5194421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35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662871" y="5190440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45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241287" y="5190440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50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52646" y="5200433"/>
            <a:ext cx="10532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5">
                    <a:lumMod val="75000"/>
                  </a:schemeClr>
                </a:solidFill>
              </a:rPr>
              <a:t>55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521463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6" grpId="0"/>
      <p:bldP spid="17" grpId="0"/>
      <p:bldP spid="18" grpId="0"/>
      <p:bldP spid="19" grpId="0"/>
      <p:bldP spid="20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44E6B0A-5D66-794E-AC76-3F54A01194FD}"/>
              </a:ext>
            </a:extLst>
          </p:cNvPr>
          <p:cNvSpPr txBox="1"/>
          <p:nvPr/>
        </p:nvSpPr>
        <p:spPr>
          <a:xfrm>
            <a:off x="3930943" y="5247834"/>
            <a:ext cx="6895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or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B0F4F66-5FFE-9549-B31F-CDA589D66F0F}"/>
              </a:ext>
            </a:extLst>
          </p:cNvPr>
          <p:cNvSpPr txBox="1"/>
          <p:nvPr/>
        </p:nvSpPr>
        <p:spPr>
          <a:xfrm>
            <a:off x="811571" y="3087033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towers has he built?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8748B10-A191-A04E-94E7-328970C2D838}"/>
              </a:ext>
            </a:extLst>
          </p:cNvPr>
          <p:cNvSpPr txBox="1"/>
          <p:nvPr/>
        </p:nvSpPr>
        <p:spPr>
          <a:xfrm>
            <a:off x="811571" y="3804079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cubes are in each tower?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5FD3845-F544-4647-8384-753EB908DF43}"/>
              </a:ext>
            </a:extLst>
          </p:cNvPr>
          <p:cNvSpPr txBox="1"/>
          <p:nvPr/>
        </p:nvSpPr>
        <p:spPr>
          <a:xfrm>
            <a:off x="6411075" y="3093666"/>
            <a:ext cx="668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B38ED67-2F67-1142-83CD-C8ED508CCD1B}"/>
              </a:ext>
            </a:extLst>
          </p:cNvPr>
          <p:cNvSpPr txBox="1"/>
          <p:nvPr/>
        </p:nvSpPr>
        <p:spPr>
          <a:xfrm>
            <a:off x="7131512" y="3779577"/>
            <a:ext cx="668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26F27FC-5BBD-2E49-B44C-46F3C5C0CEBF}"/>
              </a:ext>
            </a:extLst>
          </p:cNvPr>
          <p:cNvSpPr/>
          <p:nvPr/>
        </p:nvSpPr>
        <p:spPr>
          <a:xfrm>
            <a:off x="951646" y="522989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DC68A804-7C17-A04F-83EB-426A1E11DDCA}"/>
              </a:ext>
            </a:extLst>
          </p:cNvPr>
          <p:cNvSpPr/>
          <p:nvPr/>
        </p:nvSpPr>
        <p:spPr>
          <a:xfrm>
            <a:off x="2019152" y="522989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9F9693F-AFD1-934B-883C-C74F09808845}"/>
              </a:ext>
            </a:extLst>
          </p:cNvPr>
          <p:cNvSpPr/>
          <p:nvPr/>
        </p:nvSpPr>
        <p:spPr>
          <a:xfrm>
            <a:off x="3086658" y="522989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/>
              <p:nvPr/>
            </p:nvSpPr>
            <p:spPr>
              <a:xfrm>
                <a:off x="1441329" y="5229891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C604FC6C-A150-6E42-A6E6-C1F134010C6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41329" y="5229891"/>
                <a:ext cx="668837" cy="584775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/>
              <p:nvPr/>
            </p:nvSpPr>
            <p:spPr>
              <a:xfrm>
                <a:off x="2517250" y="5234588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76BE4695-3AD3-F441-BB56-C672D5538F6A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7250" y="5234588"/>
                <a:ext cx="668837" cy="584775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4" name="TextBox 13">
            <a:extLst>
              <a:ext uri="{FF2B5EF4-FFF2-40B4-BE49-F238E27FC236}">
                <a16:creationId xmlns:a16="http://schemas.microsoft.com/office/drawing/2014/main" id="{E72E2097-7289-4140-BBF2-3DB6A8ACFD7D}"/>
              </a:ext>
            </a:extLst>
          </p:cNvPr>
          <p:cNvSpPr txBox="1"/>
          <p:nvPr/>
        </p:nvSpPr>
        <p:spPr>
          <a:xfrm>
            <a:off x="969298" y="5263040"/>
            <a:ext cx="5477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AD7D62D-DC1E-AC48-BE60-90ECB2A62341}"/>
              </a:ext>
            </a:extLst>
          </p:cNvPr>
          <p:cNvSpPr txBox="1"/>
          <p:nvPr/>
        </p:nvSpPr>
        <p:spPr>
          <a:xfrm>
            <a:off x="2045218" y="5248264"/>
            <a:ext cx="539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3209A1B9-57A1-E94F-974A-054B2B56F3AB}"/>
              </a:ext>
            </a:extLst>
          </p:cNvPr>
          <p:cNvSpPr txBox="1"/>
          <p:nvPr/>
        </p:nvSpPr>
        <p:spPr>
          <a:xfrm>
            <a:off x="3074004" y="5252342"/>
            <a:ext cx="59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20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91C76E9D-174E-984E-B3F0-BA423D657D81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715739" y="948253"/>
            <a:ext cx="1967246" cy="24171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80D0F1F1-367A-444F-B388-E6C7718A712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5032" y="2223766"/>
            <a:ext cx="708364" cy="99836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71C3EAD-CF8B-6E4C-81FE-0276991367D8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5032" y="1892435"/>
            <a:ext cx="708364" cy="998365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CC3BAD95-33B0-3A40-B6EB-64451C67B043}"/>
              </a:ext>
            </a:extLst>
          </p:cNvPr>
          <p:cNvSpPr txBox="1"/>
          <p:nvPr/>
        </p:nvSpPr>
        <p:spPr>
          <a:xfrm>
            <a:off x="811571" y="4514491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cubes has he used in total?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E80E3B1-35C0-764A-B674-CC2D397F2AB7}"/>
              </a:ext>
            </a:extLst>
          </p:cNvPr>
          <p:cNvSpPr txBox="1"/>
          <p:nvPr/>
        </p:nvSpPr>
        <p:spPr>
          <a:xfrm>
            <a:off x="7323570" y="4527367"/>
            <a:ext cx="668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20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C781DC63-4C24-F649-AAFE-6B85973A7753}"/>
              </a:ext>
            </a:extLst>
          </p:cNvPr>
          <p:cNvSpPr/>
          <p:nvPr/>
        </p:nvSpPr>
        <p:spPr>
          <a:xfrm>
            <a:off x="4737194" y="523462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918DA42B-A20A-D142-9703-216E102B797A}"/>
              </a:ext>
            </a:extLst>
          </p:cNvPr>
          <p:cNvSpPr/>
          <p:nvPr/>
        </p:nvSpPr>
        <p:spPr>
          <a:xfrm>
            <a:off x="5804700" y="523462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CCFF076A-593A-B94A-BA53-4D69BD78969E}"/>
              </a:ext>
            </a:extLst>
          </p:cNvPr>
          <p:cNvSpPr/>
          <p:nvPr/>
        </p:nvSpPr>
        <p:spPr>
          <a:xfrm>
            <a:off x="6872206" y="523462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/>
              <p:nvPr/>
            </p:nvSpPr>
            <p:spPr>
              <a:xfrm>
                <a:off x="5226877" y="5234622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5" name="TextBox 24">
                <a:extLst>
                  <a:ext uri="{FF2B5EF4-FFF2-40B4-BE49-F238E27FC236}">
                    <a16:creationId xmlns:a16="http://schemas.microsoft.com/office/drawing/2014/main" id="{99E6779F-1437-B542-9D31-CE2DD91C59B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26877" y="5234622"/>
                <a:ext cx="668837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/>
              <p:nvPr/>
            </p:nvSpPr>
            <p:spPr>
              <a:xfrm>
                <a:off x="6302798" y="5239319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C3677970-D4AD-A74B-BCC3-81AE7C89C82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02798" y="5239319"/>
                <a:ext cx="668837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TextBox 26">
            <a:extLst>
              <a:ext uri="{FF2B5EF4-FFF2-40B4-BE49-F238E27FC236}">
                <a16:creationId xmlns:a16="http://schemas.microsoft.com/office/drawing/2014/main" id="{8285EDB6-0468-C143-BEF7-A64C6F8D9248}"/>
              </a:ext>
            </a:extLst>
          </p:cNvPr>
          <p:cNvSpPr txBox="1"/>
          <p:nvPr/>
        </p:nvSpPr>
        <p:spPr>
          <a:xfrm>
            <a:off x="4763460" y="5264977"/>
            <a:ext cx="5477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8631629A-E5EE-7E40-9C3A-B09FDE26E0A6}"/>
              </a:ext>
            </a:extLst>
          </p:cNvPr>
          <p:cNvSpPr txBox="1"/>
          <p:nvPr/>
        </p:nvSpPr>
        <p:spPr>
          <a:xfrm>
            <a:off x="5839380" y="5250201"/>
            <a:ext cx="539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4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F164618-2018-1D41-BFDB-04BBC34CBB3C}"/>
              </a:ext>
            </a:extLst>
          </p:cNvPr>
          <p:cNvSpPr txBox="1"/>
          <p:nvPr/>
        </p:nvSpPr>
        <p:spPr>
          <a:xfrm>
            <a:off x="6868166" y="5254279"/>
            <a:ext cx="59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20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D6F4C585-F341-3042-B21B-C4972E060C9C}"/>
              </a:ext>
            </a:extLst>
          </p:cNvPr>
          <p:cNvSpPr txBox="1"/>
          <p:nvPr/>
        </p:nvSpPr>
        <p:spPr>
          <a:xfrm>
            <a:off x="845363" y="334776"/>
            <a:ext cx="71470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Jack has built some towers using cubes.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24F713E8-35E1-1249-9887-4E25FBFD55F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5032" y="1569338"/>
            <a:ext cx="708364" cy="99836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FC12908F-407C-B64C-BB92-50426EC6E0EE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5032" y="1234001"/>
            <a:ext cx="708364" cy="99836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637C7C2B-BED1-F549-ADD9-8B55E797988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05032" y="914910"/>
            <a:ext cx="708364" cy="998365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2ED33E99-B02C-484D-95E1-17B659BA47B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247" y="2211160"/>
            <a:ext cx="708364" cy="99836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9BCB69FB-4195-554E-ACE0-6DE0A30B75F0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247" y="1879829"/>
            <a:ext cx="708364" cy="998365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9A866CE1-28F7-5C42-B0FC-400E1BFA89D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247" y="1556732"/>
            <a:ext cx="708364" cy="99836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7005C813-B989-644E-AF6E-0CE7573117D4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247" y="1225401"/>
            <a:ext cx="708364" cy="998365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EE1816F4-5934-C042-AF83-B3EE60C292F0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09247" y="902304"/>
            <a:ext cx="708364" cy="99836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B461FFF9-8C73-CC44-A4BE-53E44853AF02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505" y="2225650"/>
            <a:ext cx="708364" cy="998365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56E9A7B6-E8A8-064E-9CF2-766585CEBCE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505" y="1894319"/>
            <a:ext cx="708364" cy="998365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3DE8A72-FFD5-EB40-ACBC-A73DF7F82437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505" y="1571222"/>
            <a:ext cx="708364" cy="99836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B062C087-022B-2242-9755-CCFCB54B91C1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505" y="1239891"/>
            <a:ext cx="708364" cy="998365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D5E25F7C-96B4-F940-9B98-77F4552B549C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20505" y="916794"/>
            <a:ext cx="708364" cy="998365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14B94326-5E6D-384F-B886-AE3C88F64F37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4434" y="2232919"/>
            <a:ext cx="708364" cy="998365"/>
          </a:xfrm>
          <a:prstGeom prst="rect">
            <a:avLst/>
          </a:prstGeom>
        </p:spPr>
      </p:pic>
      <p:pic>
        <p:nvPicPr>
          <p:cNvPr id="45" name="Picture 44">
            <a:extLst>
              <a:ext uri="{FF2B5EF4-FFF2-40B4-BE49-F238E27FC236}">
                <a16:creationId xmlns:a16="http://schemas.microsoft.com/office/drawing/2014/main" id="{807F5D57-AD9B-8749-850A-4079AFEAB17A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4434" y="1901588"/>
            <a:ext cx="708364" cy="998365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A4B14C4-8788-BE4E-94F2-4C9CC2B862D9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4434" y="1578491"/>
            <a:ext cx="708364" cy="998365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01DCE755-E36D-F845-BFC0-413308A9431F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4434" y="1247160"/>
            <a:ext cx="708364" cy="998365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571C282B-145E-7442-8CC0-3ED9ADF4F713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94434" y="924063"/>
            <a:ext cx="708364" cy="998365"/>
          </a:xfrm>
          <a:prstGeom prst="rect">
            <a:avLst/>
          </a:prstGeom>
        </p:spPr>
      </p:pic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6FC8BB51-5B53-454B-A077-DF14BD10B82F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1"/>
          <a:stretch>
            <a:fillRect/>
          </a:stretch>
        </p:blipFill>
        <p:spPr>
          <a:xfrm>
            <a:off x="6928312" y="1300373"/>
            <a:ext cx="998364" cy="998364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5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0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1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4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6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4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5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7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8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8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9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7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8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5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6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8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9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4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5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1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8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3" fill="hold">
                      <p:stCondLst>
                        <p:cond delay="indefinite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3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4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9" dur="500" tmFilter="0, 0; .2, .5; .8, .5; 1, 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0" dur="250" autoRev="1" fill="hold"/>
                                        <p:tgtEl>
                                          <p:spTgt spid="4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1" fill="hold">
                      <p:stCondLst>
                        <p:cond delay="indefinite"/>
                      </p:stCondLst>
                      <p:childTnLst>
                        <p:par>
                          <p:cTn id="142" fill="hold">
                            <p:stCondLst>
                              <p:cond delay="0"/>
                            </p:stCondLst>
                            <p:childTnLst>
                              <p:par>
                                <p:cTn id="14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4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5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7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48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9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5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3" dur="500" tmFilter="0, 0; .2, .5; .8, .5; 1, 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4" dur="250" autoRev="1" fill="hold"/>
                                        <p:tgtEl>
                                          <p:spTgt spid="4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8" dur="500" tmFilter="0, 0; .2, .5; .8, .5; 1, 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9" dur="250" autoRev="1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3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4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5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66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7" dur="500" tmFilter="0, 0; .2, .5; .8, .5; 1, 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8" dur="250" autoRev="1" fill="hold"/>
                                        <p:tgtEl>
                                          <p:spTgt spid="4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9" fill="hold">
                      <p:stCondLst>
                        <p:cond delay="indefinite"/>
                      </p:stCondLst>
                      <p:childTnLst>
                        <p:par>
                          <p:cTn id="170" fill="hold">
                            <p:stCondLst>
                              <p:cond delay="0"/>
                            </p:stCondLst>
                            <p:childTnLst>
                              <p:par>
                                <p:cTn id="171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2" dur="500" tmFilter="0, 0; .2, .5; .8, .5; 1, 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3" dur="250" autoRev="1" fill="hold"/>
                                        <p:tgtEl>
                                          <p:spTgt spid="3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5" dur="500" tmFilter="0, 0; .2, .5; .8, .5; 1, 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6" dur="250" autoRev="1" fill="hold"/>
                                        <p:tgtEl>
                                          <p:spTgt spid="3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77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8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9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0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1" dur="500" tmFilter="0, 0; .2, .5; .8, .5; 1, 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2" dur="250" autoRev="1" fill="hold"/>
                                        <p:tgtEl>
                                          <p:spTgt spid="4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8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8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89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0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1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2" dur="500" tmFilter="0, 0; .2, .5; .8, .5; 1, 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3" dur="250" autoRev="1" fill="hold"/>
                                        <p:tgtEl>
                                          <p:spTgt spid="4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4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5" dur="500" tmFilter="0, 0; .2, .5; .8, .5; 1, 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96" dur="250" autoRev="1" fill="hold"/>
                                        <p:tgtEl>
                                          <p:spTgt spid="4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1" fill="hold">
                      <p:stCondLst>
                        <p:cond delay="indefinite"/>
                      </p:stCondLst>
                      <p:childTnLst>
                        <p:par>
                          <p:cTn id="202" fill="hold">
                            <p:stCondLst>
                              <p:cond delay="0"/>
                            </p:stCondLst>
                            <p:childTnLst>
                              <p:par>
                                <p:cTn id="2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5" fill="hold">
                      <p:stCondLst>
                        <p:cond delay="indefinite"/>
                      </p:stCondLst>
                      <p:childTnLst>
                        <p:par>
                          <p:cTn id="206" fill="hold">
                            <p:stCondLst>
                              <p:cond delay="0"/>
                            </p:stCondLst>
                            <p:childTnLst>
                              <p:par>
                                <p:cTn id="20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1" fill="hold">
                      <p:stCondLst>
                        <p:cond delay="indefinite"/>
                      </p:stCondLst>
                      <p:childTnLst>
                        <p:par>
                          <p:cTn id="222" fill="hold">
                            <p:stCondLst>
                              <p:cond delay="0"/>
                            </p:stCondLst>
                            <p:childTnLst>
                              <p:par>
                                <p:cTn id="2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9" fill="hold">
                      <p:stCondLst>
                        <p:cond delay="indefinite"/>
                      </p:stCondLst>
                      <p:childTnLst>
                        <p:par>
                          <p:cTn id="230" fill="hold">
                            <p:stCondLst>
                              <p:cond delay="0"/>
                            </p:stCondLst>
                            <p:childTnLst>
                              <p:par>
                                <p:cTn id="2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3" fill="hold">
                      <p:stCondLst>
                        <p:cond delay="indefinite"/>
                      </p:stCondLst>
                      <p:childTnLst>
                        <p:par>
                          <p:cTn id="234" fill="hold">
                            <p:stCondLst>
                              <p:cond delay="0"/>
                            </p:stCondLst>
                            <p:childTnLst>
                              <p:par>
                                <p:cTn id="2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1" fill="hold">
                      <p:stCondLst>
                        <p:cond delay="indefinite"/>
                      </p:stCondLst>
                      <p:childTnLst>
                        <p:par>
                          <p:cTn id="252" fill="hold">
                            <p:stCondLst>
                              <p:cond delay="0"/>
                            </p:stCondLst>
                            <p:childTnLst>
                              <p:par>
                                <p:cTn id="25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54" dur="5826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25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 animBg="1"/>
      <p:bldP spid="10" grpId="0" animBg="1"/>
      <p:bldP spid="11" grpId="0" animBg="1"/>
      <p:bldP spid="12" grpId="0"/>
      <p:bldP spid="13" grpId="0"/>
      <p:bldP spid="14" grpId="0"/>
      <p:bldP spid="15" grpId="0"/>
      <p:bldP spid="16" grpId="0"/>
      <p:bldP spid="20" grpId="0"/>
      <p:bldP spid="21" grpId="0"/>
      <p:bldP spid="22" grpId="0" animBg="1"/>
      <p:bldP spid="23" grpId="0" animBg="1"/>
      <p:bldP spid="24" grpId="0" animBg="1"/>
      <p:bldP spid="25" grpId="0"/>
      <p:bldP spid="26" grpId="0"/>
      <p:bldP spid="27" grpId="0"/>
      <p:bldP spid="28" grpId="0"/>
      <p:bldP spid="2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2034" y="1364001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150669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836191" y="409817"/>
            <a:ext cx="5860883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Whitney has also been building towers using cubes.</a:t>
            </a:r>
          </a:p>
          <a:p>
            <a:endParaRPr lang="en-GB" sz="2800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2163364-0210-FB4E-B234-FC2AFA9C3C1B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836190" y="1387758"/>
            <a:ext cx="1643717" cy="202700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C816CBFB-D441-C84D-A400-BCC6BD47B5D8}"/>
              </a:ext>
            </a:extLst>
          </p:cNvPr>
          <p:cNvSpPr txBox="1"/>
          <p:nvPr/>
        </p:nvSpPr>
        <p:spPr>
          <a:xfrm>
            <a:off x="3917872" y="5349294"/>
            <a:ext cx="62960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or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7E185E1-E4DC-104C-B387-0C9E317D01B7}"/>
              </a:ext>
            </a:extLst>
          </p:cNvPr>
          <p:cNvSpPr txBox="1"/>
          <p:nvPr/>
        </p:nvSpPr>
        <p:spPr>
          <a:xfrm>
            <a:off x="798500" y="3501794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towers has she built?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846744A-10D6-564A-BB7A-E7EAA100237F}"/>
              </a:ext>
            </a:extLst>
          </p:cNvPr>
          <p:cNvSpPr txBox="1"/>
          <p:nvPr/>
        </p:nvSpPr>
        <p:spPr>
          <a:xfrm>
            <a:off x="798500" y="4063457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cubes are in each tower?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F87ECC-2C1E-EF41-8834-16AEF67EC94E}"/>
              </a:ext>
            </a:extLst>
          </p:cNvPr>
          <p:cNvSpPr txBox="1"/>
          <p:nvPr/>
        </p:nvSpPr>
        <p:spPr>
          <a:xfrm>
            <a:off x="5801724" y="3474277"/>
            <a:ext cx="668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97F2CB6-260D-FC4A-8E09-46CDE2D91322}"/>
              </a:ext>
            </a:extLst>
          </p:cNvPr>
          <p:cNvSpPr txBox="1"/>
          <p:nvPr/>
        </p:nvSpPr>
        <p:spPr>
          <a:xfrm>
            <a:off x="6289726" y="4032847"/>
            <a:ext cx="668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81F1CCBC-B9AD-F341-A395-E9CB829505C3}"/>
              </a:ext>
            </a:extLst>
          </p:cNvPr>
          <p:cNvSpPr/>
          <p:nvPr/>
        </p:nvSpPr>
        <p:spPr>
          <a:xfrm>
            <a:off x="938575" y="533135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B10556AD-A662-AA4D-ACF4-CC57D33FC6BE}"/>
              </a:ext>
            </a:extLst>
          </p:cNvPr>
          <p:cNvSpPr/>
          <p:nvPr/>
        </p:nvSpPr>
        <p:spPr>
          <a:xfrm>
            <a:off x="2006081" y="533135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461D5400-6EFB-A14D-A76C-02910F699F87}"/>
              </a:ext>
            </a:extLst>
          </p:cNvPr>
          <p:cNvSpPr/>
          <p:nvPr/>
        </p:nvSpPr>
        <p:spPr>
          <a:xfrm>
            <a:off x="3073587" y="5331351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697D906-9008-F34A-B139-9B9B1856E90D}"/>
                  </a:ext>
                </a:extLst>
              </p:cNvPr>
              <p:cNvSpPr txBox="1"/>
              <p:nvPr/>
            </p:nvSpPr>
            <p:spPr>
              <a:xfrm>
                <a:off x="1428258" y="5331351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6" name="TextBox 15">
                <a:extLst>
                  <a:ext uri="{FF2B5EF4-FFF2-40B4-BE49-F238E27FC236}">
                    <a16:creationId xmlns:a16="http://schemas.microsoft.com/office/drawing/2014/main" id="{6697D906-9008-F34A-B139-9B9B1856E9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8258" y="5331351"/>
                <a:ext cx="668837" cy="584775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901D952-6938-E84B-9375-1518D2A3FB4C}"/>
                  </a:ext>
                </a:extLst>
              </p:cNvPr>
              <p:cNvSpPr txBox="1"/>
              <p:nvPr/>
            </p:nvSpPr>
            <p:spPr>
              <a:xfrm>
                <a:off x="2504179" y="5336048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9901D952-6938-E84B-9375-1518D2A3FB4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4179" y="5336048"/>
                <a:ext cx="668837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TextBox 17">
            <a:extLst>
              <a:ext uri="{FF2B5EF4-FFF2-40B4-BE49-F238E27FC236}">
                <a16:creationId xmlns:a16="http://schemas.microsoft.com/office/drawing/2014/main" id="{0801D238-AFDB-A349-85DE-3DE2B4CF5739}"/>
              </a:ext>
            </a:extLst>
          </p:cNvPr>
          <p:cNvSpPr txBox="1"/>
          <p:nvPr/>
        </p:nvSpPr>
        <p:spPr>
          <a:xfrm>
            <a:off x="966528" y="5351477"/>
            <a:ext cx="5477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A5D01E0B-0D42-C745-AECD-9F13A313127B}"/>
              </a:ext>
            </a:extLst>
          </p:cNvPr>
          <p:cNvSpPr txBox="1"/>
          <p:nvPr/>
        </p:nvSpPr>
        <p:spPr>
          <a:xfrm>
            <a:off x="2042448" y="5336701"/>
            <a:ext cx="539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6AFFB3F3-B0EB-D947-AE29-4FB50A38F197}"/>
              </a:ext>
            </a:extLst>
          </p:cNvPr>
          <p:cNvSpPr txBox="1"/>
          <p:nvPr/>
        </p:nvSpPr>
        <p:spPr>
          <a:xfrm>
            <a:off x="3071234" y="5340779"/>
            <a:ext cx="59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53FC67E-1CD4-3C48-8498-1CBD602B18D5}"/>
              </a:ext>
            </a:extLst>
          </p:cNvPr>
          <p:cNvSpPr txBox="1"/>
          <p:nvPr/>
        </p:nvSpPr>
        <p:spPr>
          <a:xfrm>
            <a:off x="798500" y="464197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cubes has she used in total?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40F9BEC-AEA6-6144-BC5A-8F072FE6CD44}"/>
              </a:ext>
            </a:extLst>
          </p:cNvPr>
          <p:cNvSpPr txBox="1"/>
          <p:nvPr/>
        </p:nvSpPr>
        <p:spPr>
          <a:xfrm>
            <a:off x="6685859" y="4621220"/>
            <a:ext cx="668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15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01FA59EC-264D-D645-9444-68C94D1F504B}"/>
              </a:ext>
            </a:extLst>
          </p:cNvPr>
          <p:cNvSpPr/>
          <p:nvPr/>
        </p:nvSpPr>
        <p:spPr>
          <a:xfrm>
            <a:off x="4724123" y="533608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25F6A068-575E-2446-B2D7-3822ED0202E2}"/>
              </a:ext>
            </a:extLst>
          </p:cNvPr>
          <p:cNvSpPr/>
          <p:nvPr/>
        </p:nvSpPr>
        <p:spPr>
          <a:xfrm>
            <a:off x="5791629" y="533608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3F51ADF-6CA2-E248-9151-774761464764}"/>
              </a:ext>
            </a:extLst>
          </p:cNvPr>
          <p:cNvSpPr/>
          <p:nvPr/>
        </p:nvSpPr>
        <p:spPr>
          <a:xfrm>
            <a:off x="6859135" y="5336082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80828E37-575D-F946-A662-DFFF6A4AD3C6}"/>
                  </a:ext>
                </a:extLst>
              </p:cNvPr>
              <p:cNvSpPr txBox="1"/>
              <p:nvPr/>
            </p:nvSpPr>
            <p:spPr>
              <a:xfrm>
                <a:off x="5213806" y="5336082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6" name="TextBox 25">
                <a:extLst>
                  <a:ext uri="{FF2B5EF4-FFF2-40B4-BE49-F238E27FC236}">
                    <a16:creationId xmlns:a16="http://schemas.microsoft.com/office/drawing/2014/main" id="{80828E37-575D-F946-A662-DFFF6A4AD3C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3806" y="5336082"/>
                <a:ext cx="668837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DBE8CCFE-63BF-7B44-99C3-7A2BF0F80A02}"/>
                  </a:ext>
                </a:extLst>
              </p:cNvPr>
              <p:cNvSpPr txBox="1"/>
              <p:nvPr/>
            </p:nvSpPr>
            <p:spPr>
              <a:xfrm>
                <a:off x="6289727" y="5340779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7" name="TextBox 26">
                <a:extLst>
                  <a:ext uri="{FF2B5EF4-FFF2-40B4-BE49-F238E27FC236}">
                    <a16:creationId xmlns:a16="http://schemas.microsoft.com/office/drawing/2014/main" id="{DBE8CCFE-63BF-7B44-99C3-7A2BF0F80A0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9727" y="5340779"/>
                <a:ext cx="668837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TextBox 27">
            <a:extLst>
              <a:ext uri="{FF2B5EF4-FFF2-40B4-BE49-F238E27FC236}">
                <a16:creationId xmlns:a16="http://schemas.microsoft.com/office/drawing/2014/main" id="{B3BFFDC0-3A48-2F4B-A849-2A1B9AC4A71C}"/>
              </a:ext>
            </a:extLst>
          </p:cNvPr>
          <p:cNvSpPr txBox="1"/>
          <p:nvPr/>
        </p:nvSpPr>
        <p:spPr>
          <a:xfrm>
            <a:off x="4737959" y="5327273"/>
            <a:ext cx="5477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96B795AB-CE2A-6248-9AA0-3F8A45CB74D8}"/>
              </a:ext>
            </a:extLst>
          </p:cNvPr>
          <p:cNvSpPr txBox="1"/>
          <p:nvPr/>
        </p:nvSpPr>
        <p:spPr>
          <a:xfrm>
            <a:off x="5813879" y="5312497"/>
            <a:ext cx="539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4413CFA1-8BA7-FF4E-9D9D-41A7C9BF1057}"/>
              </a:ext>
            </a:extLst>
          </p:cNvPr>
          <p:cNvSpPr txBox="1"/>
          <p:nvPr/>
        </p:nvSpPr>
        <p:spPr>
          <a:xfrm>
            <a:off x="6842665" y="5316575"/>
            <a:ext cx="59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15</a:t>
            </a:r>
          </a:p>
        </p:txBody>
      </p:sp>
      <p:grpSp>
        <p:nvGrpSpPr>
          <p:cNvPr id="31" name="Group 30">
            <a:extLst>
              <a:ext uri="{FF2B5EF4-FFF2-40B4-BE49-F238E27FC236}">
                <a16:creationId xmlns:a16="http://schemas.microsoft.com/office/drawing/2014/main" id="{0A25FE05-7844-9344-8BAD-6E0E29D5AA06}"/>
              </a:ext>
            </a:extLst>
          </p:cNvPr>
          <p:cNvGrpSpPr/>
          <p:nvPr/>
        </p:nvGrpSpPr>
        <p:grpSpPr>
          <a:xfrm>
            <a:off x="2732010" y="1023348"/>
            <a:ext cx="2884198" cy="2454243"/>
            <a:chOff x="2162467" y="1160273"/>
            <a:chExt cx="2884198" cy="2454243"/>
          </a:xfrm>
        </p:grpSpPr>
        <p:pic>
          <p:nvPicPr>
            <p:cNvPr id="32" name="Picture 31" descr="A close up of a logo&#10;&#10;Description automatically generated">
              <a:extLst>
                <a:ext uri="{FF2B5EF4-FFF2-40B4-BE49-F238E27FC236}">
                  <a16:creationId xmlns:a16="http://schemas.microsoft.com/office/drawing/2014/main" id="{3E32073C-A87E-0A41-86F6-8D617D25C7FD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62467" y="2527690"/>
              <a:ext cx="746740" cy="1052452"/>
            </a:xfrm>
            <a:prstGeom prst="rect">
              <a:avLst/>
            </a:prstGeom>
          </p:spPr>
        </p:pic>
        <p:pic>
          <p:nvPicPr>
            <p:cNvPr id="33" name="Picture 32" descr="A close up of a logo&#10;&#10;Description automatically generated">
              <a:extLst>
                <a:ext uri="{FF2B5EF4-FFF2-40B4-BE49-F238E27FC236}">
                  <a16:creationId xmlns:a16="http://schemas.microsoft.com/office/drawing/2014/main" id="{7DCEBFBB-A887-5A4B-B04B-15905E85E9F0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62467" y="2183549"/>
              <a:ext cx="746740" cy="1052452"/>
            </a:xfrm>
            <a:prstGeom prst="rect">
              <a:avLst/>
            </a:prstGeom>
          </p:spPr>
        </p:pic>
        <p:pic>
          <p:nvPicPr>
            <p:cNvPr id="34" name="Picture 33" descr="A close up of a logo&#10;&#10;Description automatically generated">
              <a:extLst>
                <a:ext uri="{FF2B5EF4-FFF2-40B4-BE49-F238E27FC236}">
                  <a16:creationId xmlns:a16="http://schemas.microsoft.com/office/drawing/2014/main" id="{91B43CAA-F147-BA49-B1B4-E293D72A67E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62467" y="1842457"/>
              <a:ext cx="746740" cy="1052452"/>
            </a:xfrm>
            <a:prstGeom prst="rect">
              <a:avLst/>
            </a:prstGeom>
          </p:spPr>
        </p:pic>
        <p:pic>
          <p:nvPicPr>
            <p:cNvPr id="35" name="Picture 34" descr="A close up of a logo&#10;&#10;Description automatically generated">
              <a:extLst>
                <a:ext uri="{FF2B5EF4-FFF2-40B4-BE49-F238E27FC236}">
                  <a16:creationId xmlns:a16="http://schemas.microsoft.com/office/drawing/2014/main" id="{9028D08B-2CCF-A04E-B085-7C6FC5D450E4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62467" y="1501365"/>
              <a:ext cx="746740" cy="1052452"/>
            </a:xfrm>
            <a:prstGeom prst="rect">
              <a:avLst/>
            </a:prstGeom>
          </p:spPr>
        </p:pic>
        <p:pic>
          <p:nvPicPr>
            <p:cNvPr id="36" name="Picture 35" descr="A close up of a logo&#10;&#10;Description automatically generated">
              <a:extLst>
                <a:ext uri="{FF2B5EF4-FFF2-40B4-BE49-F238E27FC236}">
                  <a16:creationId xmlns:a16="http://schemas.microsoft.com/office/drawing/2014/main" id="{5C8EDA99-260E-9D4C-BC86-14F3A81A2686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2162467" y="1160273"/>
              <a:ext cx="746740" cy="1052452"/>
            </a:xfrm>
            <a:prstGeom prst="rect">
              <a:avLst/>
            </a:prstGeom>
          </p:spPr>
        </p:pic>
        <p:pic>
          <p:nvPicPr>
            <p:cNvPr id="37" name="Picture 36" descr="A close up of a logo&#10;&#10;Description automatically generated">
              <a:extLst>
                <a:ext uri="{FF2B5EF4-FFF2-40B4-BE49-F238E27FC236}">
                  <a16:creationId xmlns:a16="http://schemas.microsoft.com/office/drawing/2014/main" id="{7D07EAFA-DD41-CB4F-9CFF-B0F12F779EA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1196" y="2544877"/>
              <a:ext cx="746740" cy="1052452"/>
            </a:xfrm>
            <a:prstGeom prst="rect">
              <a:avLst/>
            </a:prstGeom>
          </p:spPr>
        </p:pic>
        <p:pic>
          <p:nvPicPr>
            <p:cNvPr id="38" name="Picture 37" descr="A close up of a logo&#10;&#10;Description automatically generated">
              <a:extLst>
                <a:ext uri="{FF2B5EF4-FFF2-40B4-BE49-F238E27FC236}">
                  <a16:creationId xmlns:a16="http://schemas.microsoft.com/office/drawing/2014/main" id="{7AB0AAAD-367B-094E-8F34-26ADD83A97A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1196" y="2200736"/>
              <a:ext cx="746740" cy="1052452"/>
            </a:xfrm>
            <a:prstGeom prst="rect">
              <a:avLst/>
            </a:prstGeom>
          </p:spPr>
        </p:pic>
        <p:pic>
          <p:nvPicPr>
            <p:cNvPr id="39" name="Picture 38" descr="A close up of a logo&#10;&#10;Description automatically generated">
              <a:extLst>
                <a:ext uri="{FF2B5EF4-FFF2-40B4-BE49-F238E27FC236}">
                  <a16:creationId xmlns:a16="http://schemas.microsoft.com/office/drawing/2014/main" id="{99E8087A-F705-FA40-963F-8DDA10883ABC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1196" y="1859644"/>
              <a:ext cx="746740" cy="1052452"/>
            </a:xfrm>
            <a:prstGeom prst="rect">
              <a:avLst/>
            </a:prstGeom>
          </p:spPr>
        </p:pic>
        <p:pic>
          <p:nvPicPr>
            <p:cNvPr id="40" name="Picture 39" descr="A close up of a logo&#10;&#10;Description automatically generated">
              <a:extLst>
                <a:ext uri="{FF2B5EF4-FFF2-40B4-BE49-F238E27FC236}">
                  <a16:creationId xmlns:a16="http://schemas.microsoft.com/office/drawing/2014/main" id="{C2BB715C-990A-6740-9E19-541193B637FE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1196" y="1518552"/>
              <a:ext cx="746740" cy="1052452"/>
            </a:xfrm>
            <a:prstGeom prst="rect">
              <a:avLst/>
            </a:prstGeom>
          </p:spPr>
        </p:pic>
        <p:pic>
          <p:nvPicPr>
            <p:cNvPr id="41" name="Picture 40" descr="A close up of a logo&#10;&#10;Description automatically generated">
              <a:extLst>
                <a:ext uri="{FF2B5EF4-FFF2-40B4-BE49-F238E27FC236}">
                  <a16:creationId xmlns:a16="http://schemas.microsoft.com/office/drawing/2014/main" id="{2BA170E7-AD8E-BF42-A178-0A32640128F8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3231196" y="1177460"/>
              <a:ext cx="746740" cy="1052452"/>
            </a:xfrm>
            <a:prstGeom prst="rect">
              <a:avLst/>
            </a:prstGeom>
          </p:spPr>
        </p:pic>
        <p:pic>
          <p:nvPicPr>
            <p:cNvPr id="42" name="Picture 41" descr="A close up of a logo&#10;&#10;Description automatically generated">
              <a:extLst>
                <a:ext uri="{FF2B5EF4-FFF2-40B4-BE49-F238E27FC236}">
                  <a16:creationId xmlns:a16="http://schemas.microsoft.com/office/drawing/2014/main" id="{9D887104-922B-0941-B5F0-5C0E4CE4BA8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9925" y="2562064"/>
              <a:ext cx="746740" cy="1052452"/>
            </a:xfrm>
            <a:prstGeom prst="rect">
              <a:avLst/>
            </a:prstGeom>
          </p:spPr>
        </p:pic>
        <p:pic>
          <p:nvPicPr>
            <p:cNvPr id="43" name="Picture 42" descr="A close up of a logo&#10;&#10;Description automatically generated">
              <a:extLst>
                <a:ext uri="{FF2B5EF4-FFF2-40B4-BE49-F238E27FC236}">
                  <a16:creationId xmlns:a16="http://schemas.microsoft.com/office/drawing/2014/main" id="{C08CFF5A-74C8-5C4B-96EE-D45D6F2EE925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9925" y="2217923"/>
              <a:ext cx="746740" cy="1052452"/>
            </a:xfrm>
            <a:prstGeom prst="rect">
              <a:avLst/>
            </a:prstGeom>
          </p:spPr>
        </p:pic>
        <p:pic>
          <p:nvPicPr>
            <p:cNvPr id="44" name="Picture 43" descr="A close up of a logo&#10;&#10;Description automatically generated">
              <a:extLst>
                <a:ext uri="{FF2B5EF4-FFF2-40B4-BE49-F238E27FC236}">
                  <a16:creationId xmlns:a16="http://schemas.microsoft.com/office/drawing/2014/main" id="{BCC716C4-6050-0147-AA5F-044E68AC2C4F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9925" y="1876831"/>
              <a:ext cx="746740" cy="1052452"/>
            </a:xfrm>
            <a:prstGeom prst="rect">
              <a:avLst/>
            </a:prstGeom>
          </p:spPr>
        </p:pic>
        <p:pic>
          <p:nvPicPr>
            <p:cNvPr id="45" name="Picture 44" descr="A close up of a logo&#10;&#10;Description automatically generated">
              <a:extLst>
                <a:ext uri="{FF2B5EF4-FFF2-40B4-BE49-F238E27FC236}">
                  <a16:creationId xmlns:a16="http://schemas.microsoft.com/office/drawing/2014/main" id="{9FE00614-071F-BF40-9223-857FC15A8B4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9925" y="1535739"/>
              <a:ext cx="746740" cy="1052452"/>
            </a:xfrm>
            <a:prstGeom prst="rect">
              <a:avLst/>
            </a:prstGeom>
          </p:spPr>
        </p:pic>
        <p:pic>
          <p:nvPicPr>
            <p:cNvPr id="46" name="Picture 45" descr="A close up of a logo&#10;&#10;Description automatically generated">
              <a:extLst>
                <a:ext uri="{FF2B5EF4-FFF2-40B4-BE49-F238E27FC236}">
                  <a16:creationId xmlns:a16="http://schemas.microsoft.com/office/drawing/2014/main" id="{EA55F674-DCDD-A147-B522-40EB1F42BD89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4299925" y="1194647"/>
              <a:ext cx="746740" cy="1052452"/>
            </a:xfrm>
            <a:prstGeom prst="rect">
              <a:avLst/>
            </a:prstGeom>
          </p:spPr>
        </p:pic>
      </p:grpSp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840AAC6-CBFE-4168-812A-8E2A73B83DB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2"/>
          <a:stretch>
            <a:fillRect/>
          </a:stretch>
        </p:blipFill>
        <p:spPr>
          <a:xfrm>
            <a:off x="6517218" y="2482041"/>
            <a:ext cx="1594678" cy="1594678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4" dur="894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8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4" grpId="0"/>
      <p:bldP spid="4" grpId="1"/>
      <p:bldP spid="8" grpId="0"/>
      <p:bldP spid="9" grpId="0"/>
      <p:bldP spid="10" grpId="0"/>
      <p:bldP spid="11" grpId="0"/>
      <p:bldP spid="12" grpId="0"/>
      <p:bldP spid="13" grpId="0" animBg="1"/>
      <p:bldP spid="14" grpId="0" animBg="1"/>
      <p:bldP spid="15" grpId="0" animBg="1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 animBg="1"/>
      <p:bldP spid="24" grpId="0" animBg="1"/>
      <p:bldP spid="25" grpId="0" animBg="1"/>
      <p:bldP spid="26" grpId="0"/>
      <p:bldP spid="27" grpId="0"/>
      <p:bldP spid="28" grpId="0"/>
      <p:bldP spid="29" grpId="0"/>
      <p:bldP spid="3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315238" y="828957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618082" y="971646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858166" y="410204"/>
            <a:ext cx="784805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Dexter has also been building towers using </a:t>
            </a:r>
          </a:p>
          <a:p>
            <a:r>
              <a:rPr lang="en-GB" sz="2800" dirty="0"/>
              <a:t>cubes.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013D06EB-0BE4-554B-A819-7E3EC21737D3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8302" y="1364311"/>
            <a:ext cx="1776208" cy="2142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A394CCB-E0AD-ED4A-9F34-A14D993A36FE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63394" y="1327780"/>
            <a:ext cx="570019" cy="24128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0207D29F-6C0D-814D-8058-8E9A1AA213B2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42594" y="1327780"/>
            <a:ext cx="570019" cy="241281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9D39E85E-00F0-004D-9CD2-9E613515703B}"/>
              </a:ext>
            </a:extLst>
          </p:cNvPr>
          <p:cNvSpPr txBox="1"/>
          <p:nvPr/>
        </p:nvSpPr>
        <p:spPr>
          <a:xfrm>
            <a:off x="3916765" y="5521582"/>
            <a:ext cx="65795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or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6548DF3-D61B-1F4C-9DCB-C7484CBF4DBE}"/>
              </a:ext>
            </a:extLst>
          </p:cNvPr>
          <p:cNvSpPr txBox="1"/>
          <p:nvPr/>
        </p:nvSpPr>
        <p:spPr>
          <a:xfrm>
            <a:off x="808375" y="3680800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towers has he built?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6A0BA29-96F6-6941-9A0B-2C9B97FE3C88}"/>
              </a:ext>
            </a:extLst>
          </p:cNvPr>
          <p:cNvSpPr txBox="1"/>
          <p:nvPr/>
        </p:nvSpPr>
        <p:spPr>
          <a:xfrm>
            <a:off x="808375" y="4265575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cubes are in each tower?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8A739C1-6A3A-DF4E-9BAB-FD6F8D496A95}"/>
              </a:ext>
            </a:extLst>
          </p:cNvPr>
          <p:cNvSpPr txBox="1"/>
          <p:nvPr/>
        </p:nvSpPr>
        <p:spPr>
          <a:xfrm>
            <a:off x="5694078" y="3651132"/>
            <a:ext cx="668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0251F4A-1171-E54D-92FA-B3F270516921}"/>
              </a:ext>
            </a:extLst>
          </p:cNvPr>
          <p:cNvSpPr txBox="1"/>
          <p:nvPr/>
        </p:nvSpPr>
        <p:spPr>
          <a:xfrm>
            <a:off x="6331231" y="4244682"/>
            <a:ext cx="668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7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E2AD938F-505F-544E-B2E6-340C5D914282}"/>
              </a:ext>
            </a:extLst>
          </p:cNvPr>
          <p:cNvSpPr/>
          <p:nvPr/>
        </p:nvSpPr>
        <p:spPr>
          <a:xfrm>
            <a:off x="937468" y="550363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F537BD34-AF8E-8348-8832-061E6692B70A}"/>
              </a:ext>
            </a:extLst>
          </p:cNvPr>
          <p:cNvSpPr/>
          <p:nvPr/>
        </p:nvSpPr>
        <p:spPr>
          <a:xfrm>
            <a:off x="2004974" y="550363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A0AD614-E971-504B-9FBF-6842B0C3EE3B}"/>
              </a:ext>
            </a:extLst>
          </p:cNvPr>
          <p:cNvSpPr/>
          <p:nvPr/>
        </p:nvSpPr>
        <p:spPr>
          <a:xfrm>
            <a:off x="3072480" y="5503639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BBF515B-ED29-0D43-BFBF-C4D5ECDEEB54}"/>
                  </a:ext>
                </a:extLst>
              </p:cNvPr>
              <p:cNvSpPr txBox="1"/>
              <p:nvPr/>
            </p:nvSpPr>
            <p:spPr>
              <a:xfrm>
                <a:off x="1427151" y="5503639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8" name="TextBox 17">
                <a:extLst>
                  <a:ext uri="{FF2B5EF4-FFF2-40B4-BE49-F238E27FC236}">
                    <a16:creationId xmlns:a16="http://schemas.microsoft.com/office/drawing/2014/main" id="{7BBF515B-ED29-0D43-BFBF-C4D5ECDEEB54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427151" y="5503639"/>
                <a:ext cx="668837" cy="584775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5847B5C-D188-C84A-B767-66E1FAA830BF}"/>
                  </a:ext>
                </a:extLst>
              </p:cNvPr>
              <p:cNvSpPr txBox="1"/>
              <p:nvPr/>
            </p:nvSpPr>
            <p:spPr>
              <a:xfrm>
                <a:off x="2503072" y="5508336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19" name="TextBox 18">
                <a:extLst>
                  <a:ext uri="{FF2B5EF4-FFF2-40B4-BE49-F238E27FC236}">
                    <a16:creationId xmlns:a16="http://schemas.microsoft.com/office/drawing/2014/main" id="{B5847B5C-D188-C84A-B767-66E1FAA830B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03072" y="5508336"/>
                <a:ext cx="668837" cy="584775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0" name="TextBox 19">
            <a:extLst>
              <a:ext uri="{FF2B5EF4-FFF2-40B4-BE49-F238E27FC236}">
                <a16:creationId xmlns:a16="http://schemas.microsoft.com/office/drawing/2014/main" id="{298E7357-F88E-134B-BE46-427010CAF1B0}"/>
              </a:ext>
            </a:extLst>
          </p:cNvPr>
          <p:cNvSpPr txBox="1"/>
          <p:nvPr/>
        </p:nvSpPr>
        <p:spPr>
          <a:xfrm>
            <a:off x="958922" y="5521828"/>
            <a:ext cx="5477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BD8FFBF2-3135-D448-A0B9-B6A852A54F6A}"/>
              </a:ext>
            </a:extLst>
          </p:cNvPr>
          <p:cNvSpPr txBox="1"/>
          <p:nvPr/>
        </p:nvSpPr>
        <p:spPr>
          <a:xfrm>
            <a:off x="2034842" y="5507052"/>
            <a:ext cx="539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7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1A5000F1-90EF-BA40-A2F3-4F76582C7D14}"/>
              </a:ext>
            </a:extLst>
          </p:cNvPr>
          <p:cNvSpPr txBox="1"/>
          <p:nvPr/>
        </p:nvSpPr>
        <p:spPr>
          <a:xfrm>
            <a:off x="3063628" y="5511130"/>
            <a:ext cx="59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35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ADEC01E5-61D6-5242-89BF-B3499D412AF1}"/>
              </a:ext>
            </a:extLst>
          </p:cNvPr>
          <p:cNvSpPr txBox="1"/>
          <p:nvPr/>
        </p:nvSpPr>
        <p:spPr>
          <a:xfrm>
            <a:off x="808375" y="4843933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many cubes has he used in total?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CE751CF5-A3AA-E64F-880D-2B7EDB41BC92}"/>
              </a:ext>
            </a:extLst>
          </p:cNvPr>
          <p:cNvSpPr txBox="1"/>
          <p:nvPr/>
        </p:nvSpPr>
        <p:spPr>
          <a:xfrm>
            <a:off x="6608352" y="4818463"/>
            <a:ext cx="6688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35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2A1A6C08-206F-044B-96D3-A599C564A1B0}"/>
              </a:ext>
            </a:extLst>
          </p:cNvPr>
          <p:cNvSpPr/>
          <p:nvPr/>
        </p:nvSpPr>
        <p:spPr>
          <a:xfrm>
            <a:off x="4723016" y="550837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0C2B1FB5-8827-D143-91A7-3A1DA6AD2D5C}"/>
              </a:ext>
            </a:extLst>
          </p:cNvPr>
          <p:cNvSpPr/>
          <p:nvPr/>
        </p:nvSpPr>
        <p:spPr>
          <a:xfrm>
            <a:off x="5790522" y="550837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E77D9CD6-DEE5-AD42-99B6-C2E93AD205B2}"/>
              </a:ext>
            </a:extLst>
          </p:cNvPr>
          <p:cNvSpPr/>
          <p:nvPr/>
        </p:nvSpPr>
        <p:spPr>
          <a:xfrm>
            <a:off x="6858028" y="5508370"/>
            <a:ext cx="580697" cy="580697"/>
          </a:xfrm>
          <a:prstGeom prst="rect">
            <a:avLst/>
          </a:prstGeom>
          <a:ln w="28575"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EE5E5E7C-0F2A-ED44-8533-970B3E68CA86}"/>
                  </a:ext>
                </a:extLst>
              </p:cNvPr>
              <p:cNvSpPr txBox="1"/>
              <p:nvPr/>
            </p:nvSpPr>
            <p:spPr>
              <a:xfrm>
                <a:off x="5212699" y="5508370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8" name="TextBox 27">
                <a:extLst>
                  <a:ext uri="{FF2B5EF4-FFF2-40B4-BE49-F238E27FC236}">
                    <a16:creationId xmlns:a16="http://schemas.microsoft.com/office/drawing/2014/main" id="{EE5E5E7C-0F2A-ED44-8533-970B3E68CA8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12699" y="5508370"/>
                <a:ext cx="668837" cy="584775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CAB74BD-99F8-DC49-B981-79632D9AB310}"/>
                  </a:ext>
                </a:extLst>
              </p:cNvPr>
              <p:cNvSpPr txBox="1"/>
              <p:nvPr/>
            </p:nvSpPr>
            <p:spPr>
              <a:xfrm>
                <a:off x="6288620" y="5513067"/>
                <a:ext cx="668837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3200" b="0" i="1" smtClean="0">
                          <a:latin typeface="Cambria Math" panose="02040503050406030204" pitchFamily="18" charset="0"/>
                        </a:rPr>
                        <m:t>=</m:t>
                      </m:r>
                    </m:oMath>
                  </m:oMathPara>
                </a14:m>
                <a:endParaRPr lang="en-GB" sz="3200" dirty="0"/>
              </a:p>
            </p:txBody>
          </p:sp>
        </mc:Choice>
        <mc:Fallback xmlns=""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CAB74BD-99F8-DC49-B981-79632D9AB31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8620" y="5513067"/>
                <a:ext cx="668837" cy="584775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0" name="TextBox 29">
            <a:extLst>
              <a:ext uri="{FF2B5EF4-FFF2-40B4-BE49-F238E27FC236}">
                <a16:creationId xmlns:a16="http://schemas.microsoft.com/office/drawing/2014/main" id="{152F44EB-15FB-AA4E-A858-B04363BD5841}"/>
              </a:ext>
            </a:extLst>
          </p:cNvPr>
          <p:cNvSpPr txBox="1"/>
          <p:nvPr/>
        </p:nvSpPr>
        <p:spPr>
          <a:xfrm>
            <a:off x="4753084" y="5523765"/>
            <a:ext cx="5477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7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4166590-2C7E-4942-821A-3FE1B3762B7A}"/>
              </a:ext>
            </a:extLst>
          </p:cNvPr>
          <p:cNvSpPr txBox="1"/>
          <p:nvPr/>
        </p:nvSpPr>
        <p:spPr>
          <a:xfrm>
            <a:off x="5829004" y="5508989"/>
            <a:ext cx="53910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5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05BD1AC-257E-3340-9BE5-99CD2598F574}"/>
              </a:ext>
            </a:extLst>
          </p:cNvPr>
          <p:cNvSpPr txBox="1"/>
          <p:nvPr/>
        </p:nvSpPr>
        <p:spPr>
          <a:xfrm>
            <a:off x="6857790" y="5513067"/>
            <a:ext cx="59776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chemeClr val="accent5">
                    <a:lumMod val="75000"/>
                  </a:schemeClr>
                </a:solidFill>
              </a:rPr>
              <a:t>35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5A274930-EDA7-274D-88FD-1AC055E140B0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82194" y="1327780"/>
            <a:ext cx="570019" cy="2412819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77060C7-7CD1-974C-B0C3-E97A024E52F8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621795" y="1327780"/>
            <a:ext cx="570019" cy="2412819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29578655-07D4-D34A-920B-C266AA981549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994" y="1327780"/>
            <a:ext cx="570019" cy="2412819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775195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  <p:bldP spid="14" grpId="0"/>
      <p:bldP spid="15" grpId="0" animBg="1"/>
      <p:bldP spid="16" grpId="0" animBg="1"/>
      <p:bldP spid="1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/>
      <p:bldP spid="29" grpId="0"/>
      <p:bldP spid="30" grpId="0"/>
      <p:bldP spid="31" grpId="0"/>
      <p:bldP spid="3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171046" y="2145548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noProof="0" dirty="0">
                    <a:solidFill>
                      <a:prstClr val="black"/>
                    </a:solidFill>
                    <a:latin typeface="Calibri" panose="020F0502020204030204"/>
                  </a:rPr>
                  <a:t>2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171046" y="2145548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303" t="-18563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4842400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07714" y="2145548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10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54089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2065856" y="214554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dirty="0">
                    <a:solidFill>
                      <a:prstClr val="black"/>
                    </a:solidFill>
                    <a:latin typeface="Calibri" panose="020F0502020204030204"/>
                  </a:rPr>
                  <a:t>6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65856" y="214554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8563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4842400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38435" y="2145548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30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6986860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11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4842400" y="2200805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918664" y="2148787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55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096469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60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35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53035" y="214878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l="-6414"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3261794" y="2256062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496925" y="2220113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6000" b="0" i="0" u="none" strike="noStrike" kern="1200" cap="none" spc="0" normalizeH="0" baseline="0" noProof="0" dirty="0">
                <a:ln>
                  <a:noFill/>
                </a:ln>
                <a:solidFill>
                  <a:srgbClr val="5B9BD5">
                    <a:lumMod val="75000"/>
                  </a:srgb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7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3996422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3344091" y="2481837"/>
                <a:ext cx="5799909" cy="1015663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5 </a:t>
                </a:r>
                <a14:m>
                  <m:oMath xmlns:m="http://schemas.openxmlformats.org/officeDocument/2006/math">
                    <m:r>
                      <a:rPr kumimoji="0" lang="en-GB" sz="60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60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45</a:t>
                </a:r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344091" y="2481837"/>
                <a:ext cx="5799909" cy="1015663"/>
              </a:xfrm>
              <a:prstGeom prst="rect">
                <a:avLst/>
              </a:prstGeom>
              <a:blipFill>
                <a:blip r:embed="rId5"/>
                <a:stretch>
                  <a:fillRect t="-17964" b="-3952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" name="Rectangle 1"/>
          <p:cNvSpPr/>
          <p:nvPr/>
        </p:nvSpPr>
        <p:spPr>
          <a:xfrm>
            <a:off x="2296450" y="2537094"/>
            <a:ext cx="1101200" cy="960406"/>
          </a:xfrm>
          <a:prstGeom prst="rect">
            <a:avLst/>
          </a:prstGeom>
          <a:noFill/>
          <a:ln w="38100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583833" y="2481837"/>
            <a:ext cx="970571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6000" dirty="0">
                <a:solidFill>
                  <a:srgbClr val="5B9BD5">
                    <a:lumMod val="75000"/>
                  </a:srgbClr>
                </a:solidFill>
                <a:latin typeface="Calibri" panose="020F0502020204030204"/>
              </a:rPr>
              <a:t>9</a:t>
            </a:r>
            <a:endParaRPr kumimoji="0" lang="en-GB" sz="6000" b="0" i="0" u="none" strike="noStrike" kern="1200" cap="none" spc="0" normalizeH="0" baseline="0" noProof="0" dirty="0">
              <a:ln>
                <a:noFill/>
              </a:ln>
              <a:solidFill>
                <a:srgbClr val="5B9BD5">
                  <a:lumMod val="75000"/>
                </a:srgb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5145143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32034" y="569225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4878" y="71191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98427C9-0617-9F43-BCE5-501B0A536CF5}"/>
              </a:ext>
            </a:extLst>
          </p:cNvPr>
          <p:cNvSpPr txBox="1"/>
          <p:nvPr/>
        </p:nvSpPr>
        <p:spPr>
          <a:xfrm>
            <a:off x="708966" y="443528"/>
            <a:ext cx="78480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Amir and Alex have some money.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138418C-9FFF-3E46-88F0-D477D10D034A}"/>
              </a:ext>
            </a:extLst>
          </p:cNvPr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>
            <a:off x="618221" y="1396057"/>
            <a:ext cx="1427798" cy="170311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F7A643B-C168-874F-88F9-4D21ABDD946C}"/>
              </a:ext>
            </a:extLst>
          </p:cNvPr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594" y="3305022"/>
            <a:ext cx="1405916" cy="169592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4B5F976-9348-AD41-A678-A5C94F1B6111}"/>
              </a:ext>
            </a:extLst>
          </p:cNvPr>
          <p:cNvSpPr txBox="1"/>
          <p:nvPr/>
        </p:nvSpPr>
        <p:spPr>
          <a:xfrm>
            <a:off x="708966" y="1049030"/>
            <a:ext cx="37879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Here is Amir’s money.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E8510B1-2FA2-4B40-A636-8FD2D9F4D397}"/>
              </a:ext>
            </a:extLst>
          </p:cNvPr>
          <p:cNvSpPr txBox="1"/>
          <p:nvPr/>
        </p:nvSpPr>
        <p:spPr>
          <a:xfrm>
            <a:off x="863290" y="2833547"/>
            <a:ext cx="325284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Here is Alex’s money.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EE0889-05AF-E545-99C3-DEB36C6FDCDD}"/>
              </a:ext>
            </a:extLst>
          </p:cNvPr>
          <p:cNvSpPr txBox="1"/>
          <p:nvPr/>
        </p:nvSpPr>
        <p:spPr>
          <a:xfrm>
            <a:off x="859635" y="4655356"/>
            <a:ext cx="67087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much money do they have altogether?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748B8E4-D4BA-7B42-A443-769DB9EC3A0C}"/>
                  </a:ext>
                </a:extLst>
              </p:cNvPr>
              <p:cNvSpPr txBox="1"/>
              <p:nvPr/>
            </p:nvSpPr>
            <p:spPr>
              <a:xfrm>
                <a:off x="4775607" y="1795406"/>
                <a:ext cx="325284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4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5p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20p</a:t>
                </a:r>
              </a:p>
            </p:txBody>
          </p:sp>
        </mc:Choice>
        <mc:Fallback xmlns="">
          <p:sp>
            <p:nvSpPr>
              <p:cNvPr id="12" name="TextBox 11">
                <a:extLst>
                  <a:ext uri="{FF2B5EF4-FFF2-40B4-BE49-F238E27FC236}">
                    <a16:creationId xmlns:a16="http://schemas.microsoft.com/office/drawing/2014/main" id="{5748B8E4-D4BA-7B42-A443-769DB9EC3A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75607" y="1795406"/>
                <a:ext cx="3252845" cy="584775"/>
              </a:xfrm>
              <a:prstGeom prst="rect">
                <a:avLst/>
              </a:prstGeom>
              <a:blipFill>
                <a:blip r:embed="rId8"/>
                <a:stretch>
                  <a:fillRect l="-4682" t="-12632" b="-3578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8BAE857-6D2D-9C4F-8654-4E87E9085BBC}"/>
                  </a:ext>
                </a:extLst>
              </p:cNvPr>
              <p:cNvSpPr txBox="1"/>
              <p:nvPr/>
            </p:nvSpPr>
            <p:spPr>
              <a:xfrm>
                <a:off x="859635" y="5381065"/>
                <a:ext cx="325284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20p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3200" dirty="0"/>
                  <a:t> 14p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34p</a:t>
                </a:r>
              </a:p>
            </p:txBody>
          </p:sp>
        </mc:Choice>
        <mc:Fallback xmlns="">
          <p:sp>
            <p:nvSpPr>
              <p:cNvPr id="13" name="TextBox 12">
                <a:extLst>
                  <a:ext uri="{FF2B5EF4-FFF2-40B4-BE49-F238E27FC236}">
                    <a16:creationId xmlns:a16="http://schemas.microsoft.com/office/drawing/2014/main" id="{98BAE857-6D2D-9C4F-8654-4E87E9085BB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635" y="5381065"/>
                <a:ext cx="3252845" cy="584775"/>
              </a:xfrm>
              <a:prstGeom prst="rect">
                <a:avLst/>
              </a:prstGeom>
              <a:blipFill>
                <a:blip r:embed="rId9"/>
                <a:stretch>
                  <a:fillRect l="-4682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4" name="Picture 13">
            <a:extLst>
              <a:ext uri="{FF2B5EF4-FFF2-40B4-BE49-F238E27FC236}">
                <a16:creationId xmlns:a16="http://schemas.microsoft.com/office/drawing/2014/main" id="{C2E8E657-3AA4-1349-82D2-A809D888F5BD}"/>
              </a:ext>
            </a:extLst>
          </p:cNvPr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73252" y="3277009"/>
            <a:ext cx="3577116" cy="143873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6CD7396-D242-6840-B750-71E06684A903}"/>
              </a:ext>
            </a:extLst>
          </p:cNvPr>
          <p:cNvPicPr>
            <a:picLocks noChangeAspect="1"/>
          </p:cNvPicPr>
          <p:nvPr/>
        </p:nvPicPr>
        <p:blipFill>
          <a:blip r:embed="rId11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72994" y="1584972"/>
            <a:ext cx="2838042" cy="96572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5D75DEC6-FECD-1C41-BBBE-54C9AE406499}"/>
              </a:ext>
            </a:extLst>
          </p:cNvPr>
          <p:cNvSpPr txBox="1"/>
          <p:nvPr/>
        </p:nvSpPr>
        <p:spPr>
          <a:xfrm>
            <a:off x="4081253" y="5421055"/>
            <a:ext cx="53497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Altogether they have 34p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748B8E4-D4BA-7B42-A443-769DB9EC3A0C}"/>
                  </a:ext>
                </a:extLst>
              </p:cNvPr>
              <p:cNvSpPr txBox="1"/>
              <p:nvPr/>
            </p:nvSpPr>
            <p:spPr>
              <a:xfrm>
                <a:off x="5750368" y="3687802"/>
                <a:ext cx="325284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3200" dirty="0"/>
                  <a:t>7 </a:t>
                </a:r>
                <a14:m>
                  <m:oMath xmlns:m="http://schemas.openxmlformats.org/officeDocument/2006/math">
                    <m:r>
                      <a:rPr lang="en-GB" sz="32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3200" dirty="0"/>
                  <a:t> 2p </a:t>
                </a:r>
                <a14:m>
                  <m:oMath xmlns:m="http://schemas.openxmlformats.org/officeDocument/2006/math">
                    <m:r>
                      <a:rPr lang="en-GB" sz="32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3200" dirty="0"/>
                  <a:t> 14p</a:t>
                </a: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5748B8E4-D4BA-7B42-A443-769DB9EC3A0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50368" y="3687802"/>
                <a:ext cx="3252845" cy="584775"/>
              </a:xfrm>
              <a:prstGeom prst="rect">
                <a:avLst/>
              </a:prstGeom>
              <a:blipFill>
                <a:blip r:embed="rId12"/>
                <a:stretch>
                  <a:fillRect l="-4682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5789EA01-0B72-44C2-971B-D56936C0F24A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3"/>
          <a:stretch>
            <a:fillRect/>
          </a:stretch>
        </p:blipFill>
        <p:spPr>
          <a:xfrm>
            <a:off x="7765079" y="2202091"/>
            <a:ext cx="911472" cy="911472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9603866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6739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4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6" grpId="0"/>
      <p:bldP spid="9" grpId="0"/>
      <p:bldP spid="10" grpId="0"/>
      <p:bldP spid="11" grpId="0"/>
      <p:bldP spid="12" grpId="0"/>
      <p:bldP spid="13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" name="Picture 3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7512" y="394791"/>
            <a:ext cx="1647836" cy="1137967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38" name="Rounded Rectangular Callout 37"/>
              <p:cNvSpPr/>
              <p:nvPr/>
            </p:nvSpPr>
            <p:spPr>
              <a:xfrm>
                <a:off x="2455013" y="725224"/>
                <a:ext cx="5285773" cy="578882"/>
              </a:xfrm>
              <a:prstGeom prst="wedgeRoundRectCallout">
                <a:avLst>
                  <a:gd name="adj1" fmla="val -57488"/>
                  <a:gd name="adj2" fmla="val 12401"/>
                  <a:gd name="adj3" fmla="val 16667"/>
                </a:avLst>
              </a:prstGeom>
              <a:noFill/>
              <a:ln w="28575">
                <a:solidFill>
                  <a:schemeClr val="accent6"/>
                </a:solidFill>
              </a:ln>
            </p:spPr>
            <p:txBody>
              <a:bodyPr wrap="square" anchor="ctr">
                <a:spAutoFit/>
              </a:bodyPr>
              <a:lstStyle/>
              <a:p>
                <a:pPr marL="0" marR="0" lvl="0" indent="0" algn="ctr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28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is the same as 1</a:t>
                </a:r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4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38" name="Rounded Rectangular Callout 37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455013" y="725224"/>
                <a:ext cx="5285773" cy="578882"/>
              </a:xfrm>
              <a:prstGeom prst="wedgeRoundRectCallout">
                <a:avLst>
                  <a:gd name="adj1" fmla="val -57488"/>
                  <a:gd name="adj2" fmla="val 12401"/>
                  <a:gd name="adj3" fmla="val 16667"/>
                </a:avLst>
              </a:prstGeom>
              <a:blipFill>
                <a:blip r:embed="rId6"/>
                <a:stretch>
                  <a:fillRect t="-3000" r="-534" b="-21000"/>
                </a:stretch>
              </a:blipFill>
              <a:ln w="28575">
                <a:solidFill>
                  <a:schemeClr val="accent6"/>
                </a:solidFill>
              </a:ln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5" name="Picture 44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0694" y="5041781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489081" y="51160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690542" y="3793632"/>
                <a:ext cx="78480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542" y="3793632"/>
                <a:ext cx="7848055" cy="584775"/>
              </a:xfrm>
              <a:prstGeom prst="rect">
                <a:avLst/>
              </a:prstGeom>
              <a:blipFill>
                <a:blip r:embed="rId8"/>
                <a:stretch>
                  <a:fillRect l="-1941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690541" y="4440204"/>
                <a:ext cx="7848055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5" name="TextBox 64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541" y="4440204"/>
                <a:ext cx="7848055" cy="1569660"/>
              </a:xfrm>
              <a:prstGeom prst="rect">
                <a:avLst/>
              </a:prstGeom>
              <a:blipFill>
                <a:blip r:embed="rId9"/>
                <a:stretch>
                  <a:fillRect l="-1941" t="-46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690540" y="5085873"/>
                <a:ext cx="7848055" cy="156966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1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87" name="TextBox 86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0540" y="5085873"/>
                <a:ext cx="7848055" cy="1569660"/>
              </a:xfrm>
              <a:prstGeom prst="rect">
                <a:avLst/>
              </a:prstGeom>
              <a:blipFill>
                <a:blip r:embed="rId10"/>
                <a:stretch>
                  <a:fillRect l="-1941" t="-4651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4" name="Group 3"/>
          <p:cNvGrpSpPr/>
          <p:nvPr/>
        </p:nvGrpSpPr>
        <p:grpSpPr>
          <a:xfrm>
            <a:off x="5223082" y="1703999"/>
            <a:ext cx="432000" cy="2457923"/>
            <a:chOff x="4697304" y="1527152"/>
            <a:chExt cx="432000" cy="2457923"/>
          </a:xfrm>
        </p:grpSpPr>
        <p:sp>
          <p:nvSpPr>
            <p:cNvPr id="25" name="Oval 24"/>
            <p:cNvSpPr/>
            <p:nvPr/>
          </p:nvSpPr>
          <p:spPr>
            <a:xfrm>
              <a:off x="4697304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0" name="Oval 29"/>
            <p:cNvSpPr/>
            <p:nvPr/>
          </p:nvSpPr>
          <p:spPr>
            <a:xfrm>
              <a:off x="4697304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0" name="Oval 69"/>
            <p:cNvSpPr/>
            <p:nvPr/>
          </p:nvSpPr>
          <p:spPr>
            <a:xfrm>
              <a:off x="4697304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1" name="Oval 70"/>
            <p:cNvSpPr/>
            <p:nvPr/>
          </p:nvSpPr>
          <p:spPr>
            <a:xfrm>
              <a:off x="4697304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2" name="Oval 91"/>
            <p:cNvSpPr/>
            <p:nvPr/>
          </p:nvSpPr>
          <p:spPr>
            <a:xfrm>
              <a:off x="4697304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8" name="Group 7"/>
          <p:cNvGrpSpPr/>
          <p:nvPr/>
        </p:nvGrpSpPr>
        <p:grpSpPr>
          <a:xfrm>
            <a:off x="5725760" y="1707617"/>
            <a:ext cx="432000" cy="2457923"/>
            <a:chOff x="5199982" y="1527152"/>
            <a:chExt cx="432000" cy="2457923"/>
          </a:xfrm>
        </p:grpSpPr>
        <p:sp>
          <p:nvSpPr>
            <p:cNvPr id="26" name="Oval 25"/>
            <p:cNvSpPr/>
            <p:nvPr/>
          </p:nvSpPr>
          <p:spPr>
            <a:xfrm>
              <a:off x="5199982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1" name="Oval 30"/>
            <p:cNvSpPr/>
            <p:nvPr/>
          </p:nvSpPr>
          <p:spPr>
            <a:xfrm>
              <a:off x="5199982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3" name="Oval 72"/>
            <p:cNvSpPr/>
            <p:nvPr/>
          </p:nvSpPr>
          <p:spPr>
            <a:xfrm>
              <a:off x="5199982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4" name="Oval 73"/>
            <p:cNvSpPr/>
            <p:nvPr/>
          </p:nvSpPr>
          <p:spPr>
            <a:xfrm>
              <a:off x="5199982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3" name="Oval 92"/>
            <p:cNvSpPr/>
            <p:nvPr/>
          </p:nvSpPr>
          <p:spPr>
            <a:xfrm>
              <a:off x="5199982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" name="Group 8"/>
          <p:cNvGrpSpPr/>
          <p:nvPr/>
        </p:nvGrpSpPr>
        <p:grpSpPr>
          <a:xfrm>
            <a:off x="6228438" y="1703999"/>
            <a:ext cx="432000" cy="2457923"/>
            <a:chOff x="5702660" y="1527152"/>
            <a:chExt cx="432000" cy="2457923"/>
          </a:xfrm>
        </p:grpSpPr>
        <p:sp>
          <p:nvSpPr>
            <p:cNvPr id="27" name="Oval 26"/>
            <p:cNvSpPr/>
            <p:nvPr/>
          </p:nvSpPr>
          <p:spPr>
            <a:xfrm>
              <a:off x="5702660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2" name="Oval 31"/>
            <p:cNvSpPr/>
            <p:nvPr/>
          </p:nvSpPr>
          <p:spPr>
            <a:xfrm>
              <a:off x="5702660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6" name="Oval 75"/>
            <p:cNvSpPr/>
            <p:nvPr/>
          </p:nvSpPr>
          <p:spPr>
            <a:xfrm>
              <a:off x="5702660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7" name="Oval 76"/>
            <p:cNvSpPr/>
            <p:nvPr/>
          </p:nvSpPr>
          <p:spPr>
            <a:xfrm>
              <a:off x="5702660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4" name="Oval 93"/>
            <p:cNvSpPr/>
            <p:nvPr/>
          </p:nvSpPr>
          <p:spPr>
            <a:xfrm>
              <a:off x="5702660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1" name="Group 10"/>
          <p:cNvGrpSpPr/>
          <p:nvPr/>
        </p:nvGrpSpPr>
        <p:grpSpPr>
          <a:xfrm>
            <a:off x="7233794" y="1703999"/>
            <a:ext cx="432000" cy="2457923"/>
            <a:chOff x="6708016" y="1527152"/>
            <a:chExt cx="432000" cy="2457923"/>
          </a:xfrm>
        </p:grpSpPr>
        <p:sp>
          <p:nvSpPr>
            <p:cNvPr id="28" name="Oval 27"/>
            <p:cNvSpPr/>
            <p:nvPr/>
          </p:nvSpPr>
          <p:spPr>
            <a:xfrm>
              <a:off x="6708016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3" name="Oval 32"/>
            <p:cNvSpPr/>
            <p:nvPr/>
          </p:nvSpPr>
          <p:spPr>
            <a:xfrm>
              <a:off x="6708016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79" name="Oval 78"/>
            <p:cNvSpPr/>
            <p:nvPr/>
          </p:nvSpPr>
          <p:spPr>
            <a:xfrm>
              <a:off x="6708016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0" name="Oval 79"/>
            <p:cNvSpPr/>
            <p:nvPr/>
          </p:nvSpPr>
          <p:spPr>
            <a:xfrm>
              <a:off x="6708016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5" name="Oval 94"/>
            <p:cNvSpPr/>
            <p:nvPr/>
          </p:nvSpPr>
          <p:spPr>
            <a:xfrm>
              <a:off x="6708016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0" name="Group 9"/>
          <p:cNvGrpSpPr/>
          <p:nvPr/>
        </p:nvGrpSpPr>
        <p:grpSpPr>
          <a:xfrm>
            <a:off x="6731116" y="1703999"/>
            <a:ext cx="432000" cy="2457923"/>
            <a:chOff x="6205338" y="1527152"/>
            <a:chExt cx="432000" cy="2457923"/>
          </a:xfrm>
        </p:grpSpPr>
        <p:sp>
          <p:nvSpPr>
            <p:cNvPr id="29" name="Oval 28"/>
            <p:cNvSpPr/>
            <p:nvPr/>
          </p:nvSpPr>
          <p:spPr>
            <a:xfrm>
              <a:off x="6205338" y="1527152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4" name="Oval 33"/>
            <p:cNvSpPr/>
            <p:nvPr/>
          </p:nvSpPr>
          <p:spPr>
            <a:xfrm>
              <a:off x="6205338" y="2051150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2" name="Oval 81"/>
            <p:cNvSpPr/>
            <p:nvPr/>
          </p:nvSpPr>
          <p:spPr>
            <a:xfrm>
              <a:off x="6205338" y="2537341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83" name="Oval 82"/>
            <p:cNvSpPr/>
            <p:nvPr/>
          </p:nvSpPr>
          <p:spPr>
            <a:xfrm>
              <a:off x="6205338" y="3061339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6" name="Oval 95"/>
            <p:cNvSpPr/>
            <p:nvPr/>
          </p:nvSpPr>
          <p:spPr>
            <a:xfrm>
              <a:off x="6205338" y="3553075"/>
              <a:ext cx="432000" cy="432000"/>
            </a:xfrm>
            <a:prstGeom prst="ellipse">
              <a:avLst/>
            </a:prstGeom>
            <a:solidFill>
              <a:schemeClr val="accent4"/>
            </a:solidFill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99" name="Group 98"/>
          <p:cNvGrpSpPr/>
          <p:nvPr/>
        </p:nvGrpSpPr>
        <p:grpSpPr>
          <a:xfrm>
            <a:off x="5223082" y="1703999"/>
            <a:ext cx="432000" cy="2457923"/>
            <a:chOff x="7210694" y="1527152"/>
            <a:chExt cx="432000" cy="2457923"/>
          </a:xfrm>
          <a:solidFill>
            <a:srgbClr val="FF0000"/>
          </a:solidFill>
        </p:grpSpPr>
        <p:sp>
          <p:nvSpPr>
            <p:cNvPr id="100" name="Oval 99"/>
            <p:cNvSpPr/>
            <p:nvPr/>
          </p:nvSpPr>
          <p:spPr>
            <a:xfrm>
              <a:off x="7210694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1" name="Oval 100"/>
            <p:cNvSpPr/>
            <p:nvPr/>
          </p:nvSpPr>
          <p:spPr>
            <a:xfrm>
              <a:off x="7210694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2" name="Oval 101"/>
            <p:cNvSpPr/>
            <p:nvPr/>
          </p:nvSpPr>
          <p:spPr>
            <a:xfrm>
              <a:off x="7210694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3" name="Oval 102"/>
            <p:cNvSpPr/>
            <p:nvPr/>
          </p:nvSpPr>
          <p:spPr>
            <a:xfrm>
              <a:off x="7210694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4" name="Oval 103"/>
            <p:cNvSpPr/>
            <p:nvPr/>
          </p:nvSpPr>
          <p:spPr>
            <a:xfrm>
              <a:off x="7210694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05" name="Group 104"/>
          <p:cNvGrpSpPr/>
          <p:nvPr/>
        </p:nvGrpSpPr>
        <p:grpSpPr>
          <a:xfrm>
            <a:off x="5725760" y="1707617"/>
            <a:ext cx="432000" cy="2457923"/>
            <a:chOff x="7210694" y="1527152"/>
            <a:chExt cx="432000" cy="2457923"/>
          </a:xfrm>
          <a:solidFill>
            <a:srgbClr val="FF0000"/>
          </a:solidFill>
        </p:grpSpPr>
        <p:sp>
          <p:nvSpPr>
            <p:cNvPr id="106" name="Oval 105"/>
            <p:cNvSpPr/>
            <p:nvPr/>
          </p:nvSpPr>
          <p:spPr>
            <a:xfrm>
              <a:off x="7210694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7" name="Oval 106"/>
            <p:cNvSpPr/>
            <p:nvPr/>
          </p:nvSpPr>
          <p:spPr>
            <a:xfrm>
              <a:off x="7210694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8" name="Oval 107"/>
            <p:cNvSpPr/>
            <p:nvPr/>
          </p:nvSpPr>
          <p:spPr>
            <a:xfrm>
              <a:off x="7210694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09" name="Oval 108"/>
            <p:cNvSpPr/>
            <p:nvPr/>
          </p:nvSpPr>
          <p:spPr>
            <a:xfrm>
              <a:off x="7210694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0" name="Oval 109"/>
            <p:cNvSpPr/>
            <p:nvPr/>
          </p:nvSpPr>
          <p:spPr>
            <a:xfrm>
              <a:off x="7210694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11" name="Group 110"/>
          <p:cNvGrpSpPr/>
          <p:nvPr/>
        </p:nvGrpSpPr>
        <p:grpSpPr>
          <a:xfrm>
            <a:off x="6228438" y="1703999"/>
            <a:ext cx="432000" cy="2457923"/>
            <a:chOff x="5702660" y="1527152"/>
            <a:chExt cx="432000" cy="2457923"/>
          </a:xfrm>
          <a:solidFill>
            <a:schemeClr val="accent1">
              <a:lumMod val="75000"/>
            </a:schemeClr>
          </a:solidFill>
        </p:grpSpPr>
        <p:sp>
          <p:nvSpPr>
            <p:cNvPr id="112" name="Oval 111"/>
            <p:cNvSpPr/>
            <p:nvPr/>
          </p:nvSpPr>
          <p:spPr>
            <a:xfrm>
              <a:off x="5702660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3" name="Oval 112"/>
            <p:cNvSpPr/>
            <p:nvPr/>
          </p:nvSpPr>
          <p:spPr>
            <a:xfrm>
              <a:off x="5702660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4" name="Oval 113"/>
            <p:cNvSpPr/>
            <p:nvPr/>
          </p:nvSpPr>
          <p:spPr>
            <a:xfrm>
              <a:off x="5702660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5" name="Oval 114"/>
            <p:cNvSpPr/>
            <p:nvPr/>
          </p:nvSpPr>
          <p:spPr>
            <a:xfrm>
              <a:off x="5702660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6" name="Oval 115"/>
            <p:cNvSpPr/>
            <p:nvPr/>
          </p:nvSpPr>
          <p:spPr>
            <a:xfrm>
              <a:off x="5702660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17" name="Group 116"/>
          <p:cNvGrpSpPr/>
          <p:nvPr/>
        </p:nvGrpSpPr>
        <p:grpSpPr>
          <a:xfrm>
            <a:off x="6731116" y="1703999"/>
            <a:ext cx="432000" cy="2457923"/>
            <a:chOff x="5702660" y="1527152"/>
            <a:chExt cx="432000" cy="2457923"/>
          </a:xfrm>
          <a:solidFill>
            <a:schemeClr val="accent1">
              <a:lumMod val="75000"/>
            </a:schemeClr>
          </a:solidFill>
        </p:grpSpPr>
        <p:sp>
          <p:nvSpPr>
            <p:cNvPr id="118" name="Oval 117"/>
            <p:cNvSpPr/>
            <p:nvPr/>
          </p:nvSpPr>
          <p:spPr>
            <a:xfrm>
              <a:off x="5702660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19" name="Oval 118"/>
            <p:cNvSpPr/>
            <p:nvPr/>
          </p:nvSpPr>
          <p:spPr>
            <a:xfrm>
              <a:off x="5702660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0" name="Oval 119"/>
            <p:cNvSpPr/>
            <p:nvPr/>
          </p:nvSpPr>
          <p:spPr>
            <a:xfrm>
              <a:off x="5702660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1" name="Oval 120"/>
            <p:cNvSpPr/>
            <p:nvPr/>
          </p:nvSpPr>
          <p:spPr>
            <a:xfrm>
              <a:off x="5702660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2" name="Oval 121"/>
            <p:cNvSpPr/>
            <p:nvPr/>
          </p:nvSpPr>
          <p:spPr>
            <a:xfrm>
              <a:off x="5702660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grpSp>
        <p:nvGrpSpPr>
          <p:cNvPr id="123" name="Group 122"/>
          <p:cNvGrpSpPr/>
          <p:nvPr/>
        </p:nvGrpSpPr>
        <p:grpSpPr>
          <a:xfrm>
            <a:off x="5725760" y="1707617"/>
            <a:ext cx="432000" cy="2457923"/>
            <a:chOff x="7210694" y="1527152"/>
            <a:chExt cx="432000" cy="2457923"/>
          </a:xfrm>
          <a:solidFill>
            <a:schemeClr val="accent1">
              <a:lumMod val="75000"/>
            </a:schemeClr>
          </a:solidFill>
        </p:grpSpPr>
        <p:sp>
          <p:nvSpPr>
            <p:cNvPr id="124" name="Oval 123"/>
            <p:cNvSpPr/>
            <p:nvPr/>
          </p:nvSpPr>
          <p:spPr>
            <a:xfrm>
              <a:off x="7210694" y="1527152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5" name="Oval 124"/>
            <p:cNvSpPr/>
            <p:nvPr/>
          </p:nvSpPr>
          <p:spPr>
            <a:xfrm>
              <a:off x="7210694" y="2051150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6" name="Oval 125"/>
            <p:cNvSpPr/>
            <p:nvPr/>
          </p:nvSpPr>
          <p:spPr>
            <a:xfrm>
              <a:off x="7210694" y="2537341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7" name="Oval 126"/>
            <p:cNvSpPr/>
            <p:nvPr/>
          </p:nvSpPr>
          <p:spPr>
            <a:xfrm>
              <a:off x="7210694" y="3061339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28" name="Oval 127"/>
            <p:cNvSpPr/>
            <p:nvPr/>
          </p:nvSpPr>
          <p:spPr>
            <a:xfrm>
              <a:off x="7210694" y="3553075"/>
              <a:ext cx="432000" cy="432000"/>
            </a:xfrm>
            <a:prstGeom prst="ellipse">
              <a:avLst/>
            </a:prstGeom>
            <a:grpFill/>
            <a:ln w="28575"/>
          </p:spPr>
          <p:style>
            <a:lnRef idx="2">
              <a:schemeClr val="dk1"/>
            </a:lnRef>
            <a:fillRef idx="1">
              <a:schemeClr val="lt1"/>
            </a:fillRef>
            <a:effectRef idx="0">
              <a:schemeClr val="dk1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  <a:p>
              <a:pPr marL="0" marR="0" lvl="0" indent="0" algn="ct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GB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val="10331536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50" grpId="0"/>
      <p:bldP spid="65" grpId="0"/>
      <p:bldP spid="8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" name="Picture 4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210694" y="5041781"/>
            <a:ext cx="747045" cy="747045"/>
          </a:xfrm>
          <a:prstGeom prst="rect">
            <a:avLst/>
          </a:prstGeom>
        </p:spPr>
      </p:pic>
      <p:sp>
        <p:nvSpPr>
          <p:cNvPr id="46" name="TextBox 45"/>
          <p:cNvSpPr txBox="1"/>
          <p:nvPr/>
        </p:nvSpPr>
        <p:spPr>
          <a:xfrm>
            <a:off x="5489081" y="511608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t>Have a think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648858" y="1263629"/>
                <a:ext cx="78480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3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           </a:t>
                </a:r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3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50" name="TextBox 49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8858" y="1263629"/>
                <a:ext cx="7848055" cy="584775"/>
              </a:xfrm>
              <a:prstGeom prst="rect">
                <a:avLst/>
              </a:prstGeom>
              <a:blipFill>
                <a:blip r:embed="rId6"/>
                <a:stretch>
                  <a:fillRect l="-202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737484" y="396664"/>
                <a:ext cx="7848055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Use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&lt;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,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&gt;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or </a:t>
                </a:r>
                <a14:m>
                  <m:oMath xmlns:m="http://schemas.openxmlformats.org/officeDocument/2006/math">
                    <m:r>
                      <a:rPr kumimoji="0" lang="en-GB" sz="28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=</m:t>
                    </m:r>
                  </m:oMath>
                </a14:m>
                <a:r>
                  <a:rPr kumimoji="0" lang="en-GB" sz="28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to complete the comparisons</a:t>
                </a:r>
              </a:p>
            </p:txBody>
          </p:sp>
        </mc:Choice>
        <mc:Fallback xmlns="">
          <p:sp>
            <p:nvSpPr>
              <p:cNvPr id="52" name="TextBox 5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7484" y="396664"/>
                <a:ext cx="7848055" cy="523220"/>
              </a:xfrm>
              <a:prstGeom prst="rect">
                <a:avLst/>
              </a:prstGeom>
              <a:blipFill>
                <a:blip r:embed="rId7"/>
                <a:stretch>
                  <a:fillRect l="-1632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" name="Oval 2"/>
          <p:cNvSpPr/>
          <p:nvPr/>
        </p:nvSpPr>
        <p:spPr>
          <a:xfrm>
            <a:off x="3849861" y="1219047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1295945" y="2148790"/>
                <a:ext cx="78480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+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:r>
                  <a:rPr lang="en-GB" sz="3200" dirty="0">
                    <a:solidFill>
                      <a:prstClr val="black"/>
                    </a:solidFill>
                    <a:latin typeface="Calibri" panose="020F0502020204030204"/>
                  </a:rPr>
                  <a:t>5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           5</a:t>
                </a:r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10</a:t>
                </a:r>
                <a:endPara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68" name="TextBox 67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95945" y="2148790"/>
                <a:ext cx="7848055" cy="584775"/>
              </a:xfrm>
              <a:prstGeom prst="rect">
                <a:avLst/>
              </a:prstGeom>
              <a:blipFill>
                <a:blip r:embed="rId8"/>
                <a:stretch>
                  <a:fillRect l="-202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9" name="Oval 68"/>
          <p:cNvSpPr/>
          <p:nvPr/>
        </p:nvSpPr>
        <p:spPr>
          <a:xfrm>
            <a:off x="3849861" y="2152232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3859305" y="1150308"/>
                <a:ext cx="71332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9305" y="1150308"/>
                <a:ext cx="713329" cy="707886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3" name="TextBox 72"/>
              <p:cNvSpPr txBox="1"/>
              <p:nvPr/>
            </p:nvSpPr>
            <p:spPr>
              <a:xfrm>
                <a:off x="3859305" y="2120941"/>
                <a:ext cx="71332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=</m:t>
                      </m:r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73" name="TextBox 7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59305" y="2120941"/>
                <a:ext cx="713329" cy="707886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/>
              <p:nvPr/>
            </p:nvSpPr>
            <p:spPr>
              <a:xfrm>
                <a:off x="2648858" y="3141880"/>
                <a:ext cx="784805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en-GB" sz="3200" noProof="0" dirty="0">
                    <a:solidFill>
                      <a:prstClr val="black"/>
                    </a:solidFill>
                    <a:latin typeface="Calibri" panose="020F0502020204030204"/>
                  </a:rPr>
                  <a:t>9</a:t>
                </a:r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5            10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+mn-ea"/>
                        <a:cs typeface="+mn-cs"/>
                      </a:rPr>
                      <m:t>−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2 </a:t>
                </a:r>
                <a14:m>
                  <m:oMath xmlns:m="http://schemas.openxmlformats.org/officeDocument/2006/math">
                    <m:r>
                      <a:rPr kumimoji="0" lang="en-GB" sz="3200" b="0" i="1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ambria Math" panose="02040503050406030204" pitchFamily="18" charset="0"/>
                        <a:ea typeface="Cambria Math" panose="02040503050406030204" pitchFamily="18" charset="0"/>
                        <a:cs typeface="+mn-cs"/>
                      </a:rPr>
                      <m:t>×</m:t>
                    </m:r>
                  </m:oMath>
                </a14:m>
                <a:r>
                  <a:rPr kumimoji="0" lang="en-GB" sz="3200" b="0" i="0" u="none" strike="noStrike" kern="1200" cap="none" spc="0" normalizeH="0" baseline="0" noProof="0" dirty="0">
                    <a:ln>
                      <a:noFill/>
                    </a:ln>
                    <a:solidFill>
                      <a:prstClr val="black"/>
                    </a:solidFill>
                    <a:effectLst/>
                    <a:uLnTx/>
                    <a:uFillTx/>
                    <a:latin typeface="Calibri" panose="020F0502020204030204"/>
                    <a:ea typeface="+mn-ea"/>
                    <a:cs typeface="+mn-cs"/>
                  </a:rPr>
                  <a:t> 5</a:t>
                </a:r>
              </a:p>
            </p:txBody>
          </p:sp>
        </mc:Choice>
        <mc:Fallback xmlns="">
          <p:sp>
            <p:nvSpPr>
              <p:cNvPr id="42" name="TextBox 41">
                <a:extLst>
                  <a:ext uri="{FF2B5EF4-FFF2-40B4-BE49-F238E27FC236}">
                    <a16:creationId xmlns:a16="http://schemas.microsoft.com/office/drawing/2014/main" id="{698427C9-0617-9F43-BCE5-501B0A536CF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8858" y="3141880"/>
                <a:ext cx="7848055" cy="584775"/>
              </a:xfrm>
              <a:prstGeom prst="rect">
                <a:avLst/>
              </a:prstGeom>
              <a:blipFill>
                <a:blip r:embed="rId11"/>
                <a:stretch>
                  <a:fillRect l="-2020" t="-12500" b="-3437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3" name="Oval 42"/>
          <p:cNvSpPr/>
          <p:nvPr/>
        </p:nvSpPr>
        <p:spPr>
          <a:xfrm>
            <a:off x="3849861" y="3097298"/>
            <a:ext cx="715858" cy="645304"/>
          </a:xfrm>
          <a:prstGeom prst="ellipse">
            <a:avLst/>
          </a:prstGeom>
          <a:noFill/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8" name="TextBox 47"/>
              <p:cNvSpPr txBox="1"/>
              <p:nvPr/>
            </p:nvSpPr>
            <p:spPr>
              <a:xfrm>
                <a:off x="3888512" y="3028559"/>
                <a:ext cx="713329" cy="70788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4572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en-GB" sz="4000" b="0" i="1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5B9BD5">
                              <a:lumMod val="75000"/>
                            </a:srgbClr>
                          </a:solidFill>
                          <a:effectLst/>
                          <a:uLnTx/>
                          <a:uFillTx/>
                          <a:latin typeface="Cambria Math" panose="02040503050406030204" pitchFamily="18" charset="0"/>
                          <a:ea typeface="+mn-ea"/>
                          <a:cs typeface="+mn-cs"/>
                        </a:rPr>
                        <m:t>&gt;</m:t>
                      </m:r>
                    </m:oMath>
                  </m:oMathPara>
                </a14:m>
                <a:endParaRPr kumimoji="0" lang="en-GB" sz="4000" b="0" i="0" u="none" strike="noStrike" kern="1200" cap="none" spc="0" normalizeH="0" baseline="0" noProof="0" dirty="0">
                  <a:ln>
                    <a:noFill/>
                  </a:ln>
                  <a:solidFill>
                    <a:srgbClr val="5B9BD5">
                      <a:lumMod val="75000"/>
                    </a:srgbClr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</mc:Choice>
        <mc:Fallback xmlns="">
          <p:sp>
            <p:nvSpPr>
              <p:cNvPr id="48" name="TextBox 4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8512" y="3028559"/>
                <a:ext cx="713329" cy="707886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59" name="Picture 58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8575" y="1190703"/>
            <a:ext cx="310809" cy="1668554"/>
          </a:xfrm>
          <a:prstGeom prst="rect">
            <a:avLst/>
          </a:prstGeom>
        </p:spPr>
      </p:pic>
      <p:pic>
        <p:nvPicPr>
          <p:cNvPr id="60" name="Picture 59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5351" y="1182539"/>
            <a:ext cx="310809" cy="1668554"/>
          </a:xfrm>
          <a:prstGeom prst="rect">
            <a:avLst/>
          </a:prstGeom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152127" y="1190703"/>
            <a:ext cx="310809" cy="1668554"/>
          </a:xfrm>
          <a:prstGeom prst="rect">
            <a:avLst/>
          </a:prstGeom>
        </p:spPr>
      </p:pic>
      <p:sp>
        <p:nvSpPr>
          <p:cNvPr id="10" name="Rounded Rectangle 9"/>
          <p:cNvSpPr/>
          <p:nvPr/>
        </p:nvSpPr>
        <p:spPr>
          <a:xfrm>
            <a:off x="6398575" y="1190703"/>
            <a:ext cx="310809" cy="1668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4" name="Rounded Rectangle 73"/>
          <p:cNvSpPr/>
          <p:nvPr/>
        </p:nvSpPr>
        <p:spPr>
          <a:xfrm>
            <a:off x="6775351" y="1182539"/>
            <a:ext cx="310809" cy="1668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5" name="Rounded Rectangle 74"/>
          <p:cNvSpPr/>
          <p:nvPr/>
        </p:nvSpPr>
        <p:spPr>
          <a:xfrm>
            <a:off x="7143362" y="1188247"/>
            <a:ext cx="310809" cy="1668554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Rounded Rectangle 75"/>
          <p:cNvSpPr/>
          <p:nvPr/>
        </p:nvSpPr>
        <p:spPr>
          <a:xfrm>
            <a:off x="6392089" y="117148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Rounded Rectangle 76"/>
          <p:cNvSpPr/>
          <p:nvPr/>
        </p:nvSpPr>
        <p:spPr>
          <a:xfrm>
            <a:off x="6392089" y="150626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Rounded Rectangle 77"/>
          <p:cNvSpPr/>
          <p:nvPr/>
        </p:nvSpPr>
        <p:spPr>
          <a:xfrm>
            <a:off x="6392089" y="184104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ounded Rectangle 78"/>
          <p:cNvSpPr/>
          <p:nvPr/>
        </p:nvSpPr>
        <p:spPr>
          <a:xfrm>
            <a:off x="6392089" y="2175822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ounded Rectangle 79"/>
          <p:cNvSpPr/>
          <p:nvPr/>
        </p:nvSpPr>
        <p:spPr>
          <a:xfrm>
            <a:off x="6392089" y="2510601"/>
            <a:ext cx="1069138" cy="360000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" name="Picture 80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8886" y="4100001"/>
            <a:ext cx="310809" cy="1668554"/>
          </a:xfrm>
          <a:prstGeom prst="rect">
            <a:avLst/>
          </a:prstGeom>
        </p:spPr>
      </p:pic>
      <p:pic>
        <p:nvPicPr>
          <p:cNvPr id="82" name="Picture 81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1177" y="4100001"/>
            <a:ext cx="310809" cy="1668554"/>
          </a:xfrm>
          <a:prstGeom prst="rect">
            <a:avLst/>
          </a:prstGeom>
        </p:spPr>
      </p:pic>
      <p:pic>
        <p:nvPicPr>
          <p:cNvPr id="83" name="Picture 82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38049" y="4100001"/>
            <a:ext cx="310809" cy="1668554"/>
          </a:xfrm>
          <a:prstGeom prst="rect">
            <a:avLst/>
          </a:prstGeom>
        </p:spPr>
      </p:pic>
      <p:pic>
        <p:nvPicPr>
          <p:cNvPr id="84" name="Picture 83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3468" y="4100001"/>
            <a:ext cx="310809" cy="1668554"/>
          </a:xfrm>
          <a:prstGeom prst="rect">
            <a:avLst/>
          </a:prstGeom>
        </p:spPr>
      </p:pic>
      <p:pic>
        <p:nvPicPr>
          <p:cNvPr id="85" name="Picture 84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5759" y="4100001"/>
            <a:ext cx="310809" cy="1668554"/>
          </a:xfrm>
          <a:prstGeom prst="rect">
            <a:avLst/>
          </a:prstGeom>
        </p:spPr>
      </p:pic>
      <p:pic>
        <p:nvPicPr>
          <p:cNvPr id="86" name="Picture 85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24969" y="4100001"/>
            <a:ext cx="310809" cy="1668554"/>
          </a:xfrm>
          <a:prstGeom prst="rect">
            <a:avLst/>
          </a:prstGeom>
        </p:spPr>
      </p:pic>
      <p:pic>
        <p:nvPicPr>
          <p:cNvPr id="87" name="Picture 86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67260" y="4100001"/>
            <a:ext cx="310809" cy="1668554"/>
          </a:xfrm>
          <a:prstGeom prst="rect">
            <a:avLst/>
          </a:prstGeom>
        </p:spPr>
      </p:pic>
      <p:pic>
        <p:nvPicPr>
          <p:cNvPr id="88" name="Picture 87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94132" y="4100001"/>
            <a:ext cx="310809" cy="1668554"/>
          </a:xfrm>
          <a:prstGeom prst="rect">
            <a:avLst/>
          </a:prstGeom>
        </p:spPr>
      </p:pic>
      <p:pic>
        <p:nvPicPr>
          <p:cNvPr id="89" name="Picture 88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09551" y="4100001"/>
            <a:ext cx="310809" cy="1668554"/>
          </a:xfrm>
          <a:prstGeom prst="rect">
            <a:avLst/>
          </a:prstGeom>
        </p:spPr>
      </p:pic>
      <p:pic>
        <p:nvPicPr>
          <p:cNvPr id="90" name="Picture 89"/>
          <p:cNvPicPr>
            <a:picLocks noChangeAspect="1"/>
          </p:cNvPicPr>
          <p:nvPr/>
        </p:nvPicPr>
        <p:blipFill>
          <a:blip r:embed="rId1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51842" y="4100001"/>
            <a:ext cx="310809" cy="1668554"/>
          </a:xfrm>
          <a:prstGeom prst="rect">
            <a:avLst/>
          </a:prstGeom>
        </p:spPr>
      </p:pic>
      <p:sp>
        <p:nvSpPr>
          <p:cNvPr id="36" name="Rounded Rectangle 74">
            <a:extLst>
              <a:ext uri="{FF2B5EF4-FFF2-40B4-BE49-F238E27FC236}">
                <a16:creationId xmlns:a16="http://schemas.microsoft.com/office/drawing/2014/main" id="{FBDB489F-4899-4D0A-9723-4DD0FAE5CFF7}"/>
              </a:ext>
            </a:extLst>
          </p:cNvPr>
          <p:cNvSpPr/>
          <p:nvPr/>
        </p:nvSpPr>
        <p:spPr>
          <a:xfrm>
            <a:off x="3833486" y="4080788"/>
            <a:ext cx="695356" cy="170803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7852A876-F530-4C57-88DC-A44BEC8F20A7}"/>
              </a:ext>
            </a:extLst>
          </p:cNvPr>
          <p:cNvCxnSpPr/>
          <p:nvPr/>
        </p:nvCxnSpPr>
        <p:spPr>
          <a:xfrm flipV="1">
            <a:off x="3820360" y="3992071"/>
            <a:ext cx="745359" cy="1850379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Rounded Rectangle 74">
            <a:extLst>
              <a:ext uri="{FF2B5EF4-FFF2-40B4-BE49-F238E27FC236}">
                <a16:creationId xmlns:a16="http://schemas.microsoft.com/office/drawing/2014/main" id="{768808C3-91AC-4DD5-A1DC-F4984A013DCB}"/>
              </a:ext>
            </a:extLst>
          </p:cNvPr>
          <p:cNvSpPr/>
          <p:nvPr/>
        </p:nvSpPr>
        <p:spPr>
          <a:xfrm>
            <a:off x="898762" y="4060518"/>
            <a:ext cx="3652295" cy="373917"/>
          </a:xfrm>
          <a:prstGeom prst="round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093849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4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4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9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2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1" presetClass="entr" presetSubtype="0" fill="hold" grpId="0" nodeType="after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" presetClass="exit" presetSubtype="0" fill="hold" grpId="1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6" fill="hold">
                      <p:stCondLst>
                        <p:cond delay="indefinite"/>
                      </p:stCondLst>
                      <p:childTnLst>
                        <p:par>
                          <p:cTn id="117" fill="hold">
                            <p:stCondLst>
                              <p:cond delay="0"/>
                            </p:stCondLst>
                            <p:childTnLst>
                              <p:par>
                                <p:cTn id="1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0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1" fill="hold">
                            <p:stCondLst>
                              <p:cond delay="500"/>
                            </p:stCondLst>
                            <p:childTnLst>
                              <p:par>
                                <p:cTn id="122" presetID="1" presetClass="entr" presetSubtype="0" fill="hold" grpId="0" nodeType="afterEffect">
                                  <p:stCondLst>
                                    <p:cond delay="16000"/>
                                  </p:stCondLst>
                                  <p:childTnLs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2" presetClass="entr" presetSubtype="4" fill="hold" nodeType="with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1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6" grpId="0"/>
      <p:bldP spid="46" grpId="1"/>
      <p:bldP spid="9" grpId="0"/>
      <p:bldP spid="73" grpId="0"/>
      <p:bldP spid="48" grpId="0"/>
      <p:bldP spid="10" grpId="0" animBg="1"/>
      <p:bldP spid="10" grpId="1" animBg="1"/>
      <p:bldP spid="74" grpId="0" animBg="1"/>
      <p:bldP spid="74" grpId="1" animBg="1"/>
      <p:bldP spid="75" grpId="0" animBg="1"/>
      <p:bldP spid="75" grpId="1" animBg="1"/>
      <p:bldP spid="76" grpId="0" animBg="1"/>
      <p:bldP spid="76" grpId="1" animBg="1"/>
      <p:bldP spid="77" grpId="0" animBg="1"/>
      <p:bldP spid="77" grpId="1" animBg="1"/>
      <p:bldP spid="78" grpId="0" animBg="1"/>
      <p:bldP spid="78" grpId="1" animBg="1"/>
      <p:bldP spid="79" grpId="0" animBg="1"/>
      <p:bldP spid="79" grpId="1" animBg="1"/>
      <p:bldP spid="80" grpId="0" animBg="1"/>
      <p:bldP spid="80" grpId="1" animBg="1"/>
      <p:bldP spid="36" grpId="0" animBg="1"/>
      <p:bldP spid="39" grpId="0" animBg="1"/>
      <p:bldP spid="39" grpId="1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2|0.7|0.7|0.7|1|1|7.7|4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6|7.1|1.4|1.3|0.8|0.9|0.9|1|0.8|0.9|0.5|0.6|0.5|0.6|3.2|6.7|7.6|0.8|9.6|1.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0.5|3.8|11|6.7|0.4|1.2|4.6|6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7.6|1.3|3.3|3.8|5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|4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0.8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4|5.2|3.9|5.9|7.6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5.3|14.6|10.2|10.6|1.8|5.9|1|6.9|0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8|5.5|12.8|4.3|4.3|7.5|0.9|14.1|3.2|2.7|13.3|27.2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purl.org/dc/dcmitype/"/>
    <ds:schemaRef ds:uri="http://schemas.microsoft.com/office/2006/metadata/properties"/>
    <ds:schemaRef ds:uri="http://schemas.microsoft.com/office/2006/documentManagement/types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  <ds:schemaRef ds:uri="522d4c35-b548-4432-90ae-af4376e1c4b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59EBDDC9-BA48-4F61-9654-02AF2EC1419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8454</TotalTime>
  <Words>402</Words>
  <Application>Microsoft Office PowerPoint</Application>
  <PresentationFormat>On-screen Show (4:3)</PresentationFormat>
  <Paragraphs>636</Paragraphs>
  <Slides>16</Slides>
  <Notes>0</Notes>
  <HiddenSlides>0</HiddenSlides>
  <MMClips>5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16</vt:i4>
      </vt:variant>
    </vt:vector>
  </HeadingPairs>
  <TitlesOfParts>
    <vt:vector size="28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18.1.2021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222</cp:revision>
  <dcterms:created xsi:type="dcterms:W3CDTF">2019-07-05T11:02:13Z</dcterms:created>
  <dcterms:modified xsi:type="dcterms:W3CDTF">2021-01-12T10:48:03Z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