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58" r:id="rId5"/>
    <p:sldId id="257" r:id="rId6"/>
    <p:sldId id="263" r:id="rId7"/>
    <p:sldId id="264" r:id="rId8"/>
    <p:sldId id="265" r:id="rId9"/>
    <p:sldId id="266" r:id="rId10"/>
    <p:sldId id="267"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0F09469-3E70-4DDF-8C12-35BF3B6337CE}" type="datetimeFigureOut">
              <a:rPr lang="en-GB" smtClean="0"/>
              <a:t>09/01/2022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207512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F09469-3E70-4DDF-8C12-35BF3B6337CE}" type="datetimeFigureOut">
              <a:rPr lang="en-GB" smtClean="0"/>
              <a:t>09/01/2022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835003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0F09469-3E70-4DDF-8C12-35BF3B6337CE}" type="datetimeFigureOut">
              <a:rPr lang="en-GB" smtClean="0"/>
              <a:t>09/01/2022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2020470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0F09469-3E70-4DDF-8C12-35BF3B6337CE}" type="datetimeFigureOut">
              <a:rPr lang="en-GB" smtClean="0"/>
              <a:t>09/01/2022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624198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0F09469-3E70-4DDF-8C12-35BF3B6337CE}" type="datetimeFigureOut">
              <a:rPr lang="en-GB" smtClean="0"/>
              <a:t>09/01/2022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34830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0F09469-3E70-4DDF-8C12-35BF3B6337CE}" type="datetimeFigureOut">
              <a:rPr lang="en-GB" smtClean="0"/>
              <a:t>09/01/2022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3697748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F09469-3E70-4DDF-8C12-35BF3B6337CE}" type="datetimeFigureOut">
              <a:rPr lang="en-GB" smtClean="0"/>
              <a:t>09/01/2022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568757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F09469-3E70-4DDF-8C12-35BF3B6337CE}" type="datetimeFigureOut">
              <a:rPr lang="en-GB" smtClean="0"/>
              <a:t>09/01/2022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2832565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F09469-3E70-4DDF-8C12-35BF3B6337CE}" type="datetimeFigureOut">
              <a:rPr lang="en-GB" smtClean="0"/>
              <a:t>09/01/2022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3525669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F09469-3E70-4DDF-8C12-35BF3B6337CE}" type="datetimeFigureOut">
              <a:rPr lang="en-GB" smtClean="0"/>
              <a:t>09/01/2022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1030775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F09469-3E70-4DDF-8C12-35BF3B6337CE}" type="datetimeFigureOut">
              <a:rPr lang="en-GB" smtClean="0"/>
              <a:t>09/01/2022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788A7-7B15-4E23-800A-1D7FF90B011D}" type="slidenum">
              <a:rPr lang="en-GB" smtClean="0"/>
              <a:t>‹#›</a:t>
            </a:fld>
            <a:endParaRPr lang="en-GB"/>
          </a:p>
        </p:txBody>
      </p:sp>
    </p:spTree>
    <p:extLst>
      <p:ext uri="{BB962C8B-B14F-4D97-AF65-F5344CB8AC3E}">
        <p14:creationId xmlns:p14="http://schemas.microsoft.com/office/powerpoint/2010/main" val="1202743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F09469-3E70-4DDF-8C12-35BF3B6337CE}" type="datetimeFigureOut">
              <a:rPr lang="en-GB" smtClean="0"/>
              <a:t>09/01/2022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8788A7-7B15-4E23-800A-1D7FF90B011D}" type="slidenum">
              <a:rPr lang="en-GB" smtClean="0"/>
              <a:t>‹#›</a:t>
            </a:fld>
            <a:endParaRPr lang="en-GB"/>
          </a:p>
        </p:txBody>
      </p:sp>
    </p:spTree>
    <p:extLst>
      <p:ext uri="{BB962C8B-B14F-4D97-AF65-F5344CB8AC3E}">
        <p14:creationId xmlns:p14="http://schemas.microsoft.com/office/powerpoint/2010/main" val="1979721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TN3o57O3Z9Y"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bing.com/videos/search?q=salt+in+his+shoes+read+aloud&amp;view=detail&amp;mid=702C372DBB5C01454530702C372DBB5C01454530&amp;FORM=VIRE"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446240" y="3498309"/>
            <a:ext cx="2856998" cy="3237057"/>
          </a:xfrm>
          <a:prstGeom prst="rect">
            <a:avLst/>
          </a:prstGeom>
        </p:spPr>
      </p:pic>
      <p:sp>
        <p:nvSpPr>
          <p:cNvPr id="5" name="Rectangle 4"/>
          <p:cNvSpPr/>
          <p:nvPr/>
        </p:nvSpPr>
        <p:spPr>
          <a:xfrm>
            <a:off x="1484864" y="5828357"/>
            <a:ext cx="5057795" cy="369332"/>
          </a:xfrm>
          <a:prstGeom prst="rect">
            <a:avLst/>
          </a:prstGeom>
        </p:spPr>
        <p:txBody>
          <a:bodyPr wrap="none">
            <a:spAutoFit/>
          </a:bodyPr>
          <a:lstStyle/>
          <a:p>
            <a:r>
              <a:rPr lang="en-GB" dirty="0" smtClean="0">
                <a:latin typeface="Comic Sans MS" panose="030F0702030302020204" pitchFamily="66" charset="0"/>
              </a:rPr>
              <a:t>Puzzle 3: Dreams &amp; Goals - Ages 8-9 - Piece 1</a:t>
            </a:r>
            <a:endParaRPr lang="en-GB" dirty="0">
              <a:latin typeface="Comic Sans MS" panose="030F0702030302020204" pitchFamily="66" charset="0"/>
            </a:endParaRPr>
          </a:p>
        </p:txBody>
      </p:sp>
      <p:sp>
        <p:nvSpPr>
          <p:cNvPr id="6" name="TextBox 5"/>
          <p:cNvSpPr txBox="1"/>
          <p:nvPr/>
        </p:nvSpPr>
        <p:spPr>
          <a:xfrm>
            <a:off x="5456658" y="971840"/>
            <a:ext cx="6308436" cy="584775"/>
          </a:xfrm>
          <a:prstGeom prst="rect">
            <a:avLst/>
          </a:prstGeom>
          <a:noFill/>
        </p:spPr>
        <p:txBody>
          <a:bodyPr wrap="square" rtlCol="0">
            <a:spAutoFit/>
          </a:bodyPr>
          <a:lstStyle/>
          <a:p>
            <a:r>
              <a:rPr lang="en-GB" sz="3200" u="sng" dirty="0" smtClean="0">
                <a:latin typeface="Comic Sans MS" panose="030F0702030302020204" pitchFamily="66" charset="0"/>
              </a:rPr>
              <a:t>Tuesday 11 January 2022</a:t>
            </a:r>
            <a:endParaRPr lang="en-GB" sz="3200" u="sng" dirty="0">
              <a:latin typeface="Comic Sans MS" panose="030F0702030302020204" pitchFamily="66" charset="0"/>
            </a:endParaRPr>
          </a:p>
        </p:txBody>
      </p:sp>
      <p:sp>
        <p:nvSpPr>
          <p:cNvPr id="7" name="TextBox 6"/>
          <p:cNvSpPr txBox="1"/>
          <p:nvPr/>
        </p:nvSpPr>
        <p:spPr>
          <a:xfrm>
            <a:off x="4996873" y="2667312"/>
            <a:ext cx="6890327" cy="830997"/>
          </a:xfrm>
          <a:prstGeom prst="rect">
            <a:avLst/>
          </a:prstGeom>
          <a:noFill/>
        </p:spPr>
        <p:txBody>
          <a:bodyPr wrap="square" rtlCol="0">
            <a:spAutoFit/>
          </a:bodyPr>
          <a:lstStyle/>
          <a:p>
            <a:r>
              <a:rPr lang="en-GB" sz="2400" dirty="0" smtClean="0">
                <a:latin typeface="Comic Sans MS" panose="030F0702030302020204" pitchFamily="66" charset="0"/>
              </a:rPr>
              <a:t>LO: To be able to talk about some of my hopes and dreams.</a:t>
            </a:r>
            <a:endParaRPr lang="en-GB" sz="2400" dirty="0">
              <a:latin typeface="Comic Sans MS" panose="030F0702030302020204" pitchFamily="66" charset="0"/>
            </a:endParaRPr>
          </a:p>
        </p:txBody>
      </p:sp>
      <p:pic>
        <p:nvPicPr>
          <p:cNvPr id="4098" name="Picture 2"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84864" y="683884"/>
            <a:ext cx="2936737" cy="4403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9052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586784" y="504617"/>
            <a:ext cx="4702451" cy="5997433"/>
          </a:xfrm>
          <a:prstGeom prst="rect">
            <a:avLst/>
          </a:prstGeom>
        </p:spPr>
      </p:pic>
    </p:spTree>
    <p:extLst>
      <p:ext uri="{BB962C8B-B14F-4D97-AF65-F5344CB8AC3E}">
        <p14:creationId xmlns:p14="http://schemas.microsoft.com/office/powerpoint/2010/main" val="931294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56601" y="1241657"/>
            <a:ext cx="3917483" cy="391748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881036" y="4155666"/>
            <a:ext cx="5515276" cy="584775"/>
          </a:xfrm>
          <a:prstGeom prst="rect">
            <a:avLst/>
          </a:prstGeom>
          <a:noFill/>
        </p:spPr>
        <p:txBody>
          <a:bodyPr wrap="square" rtlCol="0">
            <a:spAutoFit/>
          </a:bodyPr>
          <a:lstStyle/>
          <a:p>
            <a:r>
              <a:rPr lang="en-GB" sz="3200" dirty="0" smtClean="0">
                <a:latin typeface="Comic Sans MS" panose="030F0702030302020204" pitchFamily="66" charset="0"/>
              </a:rPr>
              <a:t>Who is Michael Jordan?</a:t>
            </a:r>
            <a:endParaRPr lang="en-GB" sz="3200" dirty="0">
              <a:latin typeface="Comic Sans MS" panose="030F0702030302020204" pitchFamily="66" charset="0"/>
            </a:endParaRPr>
          </a:p>
        </p:txBody>
      </p:sp>
      <p:pic>
        <p:nvPicPr>
          <p:cNvPr id="1028" name="Picture 4"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4171" y="1066798"/>
            <a:ext cx="2870975" cy="2249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673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5184808" y="934414"/>
            <a:ext cx="6096000" cy="4832092"/>
          </a:xfrm>
          <a:prstGeom prst="rect">
            <a:avLst/>
          </a:prstGeom>
        </p:spPr>
        <p:txBody>
          <a:bodyPr>
            <a:spAutoFit/>
          </a:bodyPr>
          <a:lstStyle/>
          <a:p>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b="0" i="0" dirty="0" smtClean="0">
                <a:solidFill>
                  <a:srgbClr val="666666"/>
                </a:solidFill>
                <a:effectLst/>
                <a:latin typeface="Comic Sans MS" panose="030F0702030302020204" pitchFamily="66" charset="0"/>
              </a:rPr>
              <a:t>Michael Jeffrey Jordan (born February 17, 1963), also known by his initials MJ, is an American former professional basketball player and businessman. His biography on the official National Basketball Association (NBA) website states: "By acclamation, Michael Jordan is the greatest basketball player of all time."</a:t>
            </a:r>
            <a:endParaRPr lang="en-GB" sz="2800" dirty="0">
              <a:latin typeface="Comic Sans MS" panose="030F0702030302020204" pitchFamily="66"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8418" y="1550431"/>
            <a:ext cx="3933997" cy="3933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785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2964013" y="6034193"/>
            <a:ext cx="6677891" cy="369332"/>
          </a:xfrm>
          <a:prstGeom prst="rect">
            <a:avLst/>
          </a:prstGeom>
        </p:spPr>
        <p:txBody>
          <a:bodyPr wrap="square">
            <a:spAutoFit/>
          </a:bodyPr>
          <a:lstStyle/>
          <a:p>
            <a:r>
              <a:rPr lang="en-GB" dirty="0" smtClean="0">
                <a:hlinkClick r:id="rId2"/>
              </a:rPr>
              <a:t>Michael Jordan - Salt in his Shoes - In Pursuit of a Dream - YouTube</a:t>
            </a:r>
            <a:endParaRPr lang="en-GB" dirty="0"/>
          </a:p>
        </p:txBody>
      </p:sp>
      <p:pic>
        <p:nvPicPr>
          <p:cNvPr id="3" name="Picture 2"/>
          <p:cNvPicPr>
            <a:picLocks noChangeAspect="1"/>
          </p:cNvPicPr>
          <p:nvPr/>
        </p:nvPicPr>
        <p:blipFill>
          <a:blip r:embed="rId3"/>
          <a:stretch>
            <a:fillRect/>
          </a:stretch>
        </p:blipFill>
        <p:spPr>
          <a:xfrm>
            <a:off x="3574758" y="2849849"/>
            <a:ext cx="5456403" cy="3045798"/>
          </a:xfrm>
          <a:prstGeom prst="rect">
            <a:avLst/>
          </a:prstGeom>
        </p:spPr>
      </p:pic>
      <p:sp>
        <p:nvSpPr>
          <p:cNvPr id="4" name="TextBox 3"/>
          <p:cNvSpPr txBox="1"/>
          <p:nvPr/>
        </p:nvSpPr>
        <p:spPr>
          <a:xfrm>
            <a:off x="1588655" y="591127"/>
            <a:ext cx="9125527" cy="2308324"/>
          </a:xfrm>
          <a:prstGeom prst="rect">
            <a:avLst/>
          </a:prstGeom>
          <a:noFill/>
        </p:spPr>
        <p:txBody>
          <a:bodyPr wrap="square" rtlCol="0">
            <a:spAutoFit/>
          </a:bodyPr>
          <a:lstStyle/>
          <a:p>
            <a:r>
              <a:rPr lang="en-GB" sz="2400" dirty="0" smtClean="0">
                <a:latin typeface="Comic Sans MS" panose="030F0702030302020204" pitchFamily="66" charset="0"/>
              </a:rPr>
              <a:t>Michael almost gave up on his hopes and dreams, all because he feared that he would never grow tall enough to play the game that would one day make him famous. His mother shared what really goes into becoming a star- patience, determination and hard work! A family working together can make a dream a reality.</a:t>
            </a:r>
            <a:endParaRPr lang="en-GB" sz="2400" dirty="0">
              <a:latin typeface="Comic Sans MS" panose="030F0702030302020204" pitchFamily="66" charset="0"/>
            </a:endParaRPr>
          </a:p>
        </p:txBody>
      </p:sp>
    </p:spTree>
    <p:extLst>
      <p:ext uri="{BB962C8B-B14F-4D97-AF65-F5344CB8AC3E}">
        <p14:creationId xmlns:p14="http://schemas.microsoft.com/office/powerpoint/2010/main" val="4069273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4433456" y="4703725"/>
            <a:ext cx="6096000" cy="646331"/>
          </a:xfrm>
          <a:prstGeom prst="rect">
            <a:avLst/>
          </a:prstGeom>
        </p:spPr>
        <p:txBody>
          <a:bodyPr>
            <a:spAutoFit/>
          </a:bodyPr>
          <a:lstStyle/>
          <a:p>
            <a:r>
              <a:rPr lang="en-GB" dirty="0" smtClean="0">
                <a:hlinkClick r:id="rId2"/>
              </a:rPr>
              <a:t>Salt in His Shoes - Read Aloud - Michael Jordan in Pursuit of a Dream - Bing video</a:t>
            </a:r>
            <a:endParaRPr lang="en-GB" dirty="0"/>
          </a:p>
        </p:txBody>
      </p:sp>
      <p:sp>
        <p:nvSpPr>
          <p:cNvPr id="3" name="Rectangle 2"/>
          <p:cNvSpPr/>
          <p:nvPr/>
        </p:nvSpPr>
        <p:spPr>
          <a:xfrm>
            <a:off x="4516580" y="872247"/>
            <a:ext cx="6705601" cy="3046988"/>
          </a:xfrm>
          <a:prstGeom prst="rect">
            <a:avLst/>
          </a:prstGeom>
        </p:spPr>
        <p:txBody>
          <a:bodyPr wrap="square">
            <a:spAutoFit/>
          </a:bodyPr>
          <a:lstStyle/>
          <a:p>
            <a:r>
              <a:rPr lang="en-GB" sz="2400" b="0" i="0" dirty="0" smtClean="0">
                <a:solidFill>
                  <a:srgbClr val="111111"/>
                </a:solidFill>
                <a:effectLst/>
                <a:latin typeface="Comic Sans MS" panose="030F0702030302020204" pitchFamily="66" charset="0"/>
              </a:rPr>
              <a:t>Salt in His Shoes is a</a:t>
            </a:r>
            <a:r>
              <a:rPr lang="en-GB" sz="2400" b="1" i="0" dirty="0" smtClean="0">
                <a:solidFill>
                  <a:srgbClr val="111111"/>
                </a:solidFill>
                <a:effectLst/>
                <a:latin typeface="Comic Sans MS" panose="030F0702030302020204" pitchFamily="66" charset="0"/>
              </a:rPr>
              <a:t> biography</a:t>
            </a:r>
            <a:r>
              <a:rPr lang="en-GB" sz="2400" b="0" i="0" dirty="0" smtClean="0">
                <a:solidFill>
                  <a:srgbClr val="111111"/>
                </a:solidFill>
                <a:effectLst/>
                <a:latin typeface="Comic Sans MS" panose="030F0702030302020204" pitchFamily="66" charset="0"/>
              </a:rPr>
              <a:t> about Michael Jordan written by his mother, Deloris, and sister, Roslyn. This heart-warming and inspirational story tells us about a time when Michael was younger and he was much smaller than all the other basketball players. Some of the kids would pick on Michael for being so short.</a:t>
            </a:r>
            <a:endParaRPr lang="en-GB" sz="2400" dirty="0">
              <a:latin typeface="Comic Sans MS" panose="030F0702030302020204" pitchFamily="66" charset="0"/>
            </a:endParaRPr>
          </a:p>
        </p:txBody>
      </p:sp>
      <p:pic>
        <p:nvPicPr>
          <p:cNvPr id="3074" name="Picture 2" descr="Salt in His Shoes: Michael Jordan in Pursuit of a Dre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520" y="1195965"/>
            <a:ext cx="3028950" cy="4038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429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1597889" y="1320800"/>
            <a:ext cx="9476509" cy="1077218"/>
          </a:xfrm>
          <a:prstGeom prst="rect">
            <a:avLst/>
          </a:prstGeom>
          <a:noFill/>
        </p:spPr>
        <p:txBody>
          <a:bodyPr wrap="square" rtlCol="0">
            <a:spAutoFit/>
          </a:bodyPr>
          <a:lstStyle/>
          <a:p>
            <a:r>
              <a:rPr lang="en-GB" sz="3200" dirty="0" smtClean="0">
                <a:latin typeface="Comic Sans MS" panose="030F0702030302020204" pitchFamily="66" charset="0"/>
              </a:rPr>
              <a:t>TSP: What really made Michael’s dreams come true? </a:t>
            </a:r>
            <a:endParaRPr lang="en-GB" sz="3200" dirty="0">
              <a:latin typeface="Comic Sans MS" panose="030F0702030302020204" pitchFamily="66" charset="0"/>
            </a:endParaRPr>
          </a:p>
        </p:txBody>
      </p:sp>
      <p:pic>
        <p:nvPicPr>
          <p:cNvPr id="5122"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0077" y="2140669"/>
            <a:ext cx="4424942" cy="3318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25060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2037346" y="942285"/>
            <a:ext cx="8492691" cy="1938992"/>
          </a:xfrm>
          <a:prstGeom prst="rect">
            <a:avLst/>
          </a:prstGeom>
        </p:spPr>
        <p:txBody>
          <a:bodyPr wrap="square">
            <a:spAutoFit/>
          </a:bodyPr>
          <a:lstStyle/>
          <a:p>
            <a:r>
              <a:rPr lang="en-GB" sz="2400" dirty="0" smtClean="0">
                <a:latin typeface="Comic Sans MS" panose="030F0702030302020204" pitchFamily="66" charset="0"/>
              </a:rPr>
              <a:t>It is often hard work, dedication and  perseverance that allows us to achieve our dreams rather than ‘quick fixes’.  </a:t>
            </a:r>
          </a:p>
          <a:p>
            <a:endParaRPr lang="en-GB" sz="2400" dirty="0">
              <a:latin typeface="Comic Sans MS" panose="030F0702030302020204" pitchFamily="66" charset="0"/>
            </a:endParaRPr>
          </a:p>
          <a:p>
            <a:r>
              <a:rPr lang="en-GB" sz="2400" dirty="0" smtClean="0">
                <a:latin typeface="Comic Sans MS" panose="030F0702030302020204" pitchFamily="66" charset="0"/>
              </a:rPr>
              <a:t>Michael shows great resilience, which helped him to finally achieve his hopes and dreams. </a:t>
            </a:r>
            <a:endParaRPr lang="en-GB" sz="2400" dirty="0">
              <a:latin typeface="Comic Sans MS" panose="030F0702030302020204" pitchFamily="66" charset="0"/>
            </a:endParaRPr>
          </a:p>
        </p:txBody>
      </p:sp>
      <p:sp>
        <p:nvSpPr>
          <p:cNvPr id="3" name="Rectangle 2"/>
          <p:cNvSpPr/>
          <p:nvPr/>
        </p:nvSpPr>
        <p:spPr>
          <a:xfrm>
            <a:off x="1931468" y="3331482"/>
            <a:ext cx="9272337" cy="2677656"/>
          </a:xfrm>
          <a:prstGeom prst="rect">
            <a:avLst/>
          </a:prstGeom>
        </p:spPr>
        <p:txBody>
          <a:bodyPr wrap="square">
            <a:spAutoFit/>
          </a:bodyPr>
          <a:lstStyle/>
          <a:p>
            <a:pPr fontAlgn="base"/>
            <a:r>
              <a:rPr lang="en-GB" sz="2400" b="0" i="0" dirty="0" smtClean="0">
                <a:solidFill>
                  <a:srgbClr val="212121"/>
                </a:solidFill>
                <a:effectLst/>
                <a:latin typeface="Comic Sans MS" panose="030F0702030302020204" pitchFamily="66" charset="0"/>
              </a:rPr>
              <a:t>Being resilient means facing difficulties head-on instead of falling into despair or using unhealthy coping strategies. Resilience is often defined as the mental reservoir of strength that helps people handle stress and hardship.</a:t>
            </a:r>
            <a:endParaRPr lang="en-GB" sz="2400" b="0" i="0" u="none" strike="noStrike" baseline="30000" dirty="0" smtClean="0">
              <a:solidFill>
                <a:srgbClr val="212121"/>
              </a:solidFill>
              <a:effectLst/>
              <a:latin typeface="Comic Sans MS" panose="030F0702030302020204" pitchFamily="66" charset="0"/>
            </a:endParaRPr>
          </a:p>
          <a:p>
            <a:pPr fontAlgn="base"/>
            <a:r>
              <a:rPr lang="en-GB" sz="2400" b="0" i="0" dirty="0" smtClean="0">
                <a:solidFill>
                  <a:srgbClr val="212121"/>
                </a:solidFill>
                <a:effectLst/>
                <a:latin typeface="Comic Sans MS" panose="030F0702030302020204" pitchFamily="66" charset="0"/>
              </a:rPr>
              <a:t>Resilient people are able to draw upon this strength to cope and recover from challenges. Having a positive attitude is key to growing in resilience. </a:t>
            </a:r>
            <a:endParaRPr lang="en-GB" sz="2400" b="0" i="0" dirty="0">
              <a:solidFill>
                <a:srgbClr val="212121"/>
              </a:solidFill>
              <a:effectLst/>
              <a:latin typeface="Comic Sans MS" panose="030F0702030302020204" pitchFamily="66" charset="0"/>
            </a:endParaRPr>
          </a:p>
        </p:txBody>
      </p:sp>
    </p:spTree>
    <p:extLst>
      <p:ext uri="{BB962C8B-B14F-4D97-AF65-F5344CB8AC3E}">
        <p14:creationId xmlns:p14="http://schemas.microsoft.com/office/powerpoint/2010/main" val="2494048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200727" y="1212564"/>
            <a:ext cx="9753600" cy="3539430"/>
          </a:xfrm>
          <a:prstGeom prst="rect">
            <a:avLst/>
          </a:prstGeom>
        </p:spPr>
        <p:txBody>
          <a:bodyPr wrap="square">
            <a:spAutoFit/>
          </a:bodyPr>
          <a:lstStyle/>
          <a:p>
            <a:r>
              <a:rPr lang="en-GB" sz="3200" dirty="0" smtClean="0">
                <a:solidFill>
                  <a:srgbClr val="00B050"/>
                </a:solidFill>
                <a:latin typeface="Comic Sans MS" panose="030F0702030302020204" pitchFamily="66" charset="0"/>
              </a:rPr>
              <a:t>Think about </a:t>
            </a:r>
            <a:r>
              <a:rPr lang="en-GB" sz="3200" dirty="0" smtClean="0">
                <a:solidFill>
                  <a:srgbClr val="00B050"/>
                </a:solidFill>
                <a:latin typeface="Comic Sans MS" panose="030F0702030302020204" pitchFamily="66" charset="0"/>
              </a:rPr>
              <a:t>a dream or a hope you have for the future. </a:t>
            </a:r>
          </a:p>
          <a:p>
            <a:endParaRPr lang="en-GB" sz="3200" dirty="0">
              <a:latin typeface="Comic Sans MS" panose="030F0702030302020204" pitchFamily="66" charset="0"/>
            </a:endParaRPr>
          </a:p>
          <a:p>
            <a:endParaRPr lang="en-GB" sz="3200" dirty="0">
              <a:latin typeface="Comic Sans MS" panose="030F0702030302020204" pitchFamily="66" charset="0"/>
            </a:endParaRPr>
          </a:p>
          <a:p>
            <a:r>
              <a:rPr lang="en-GB" sz="3200" dirty="0" smtClean="0">
                <a:solidFill>
                  <a:srgbClr val="0070C0"/>
                </a:solidFill>
                <a:latin typeface="Comic Sans MS" panose="030F0702030302020204" pitchFamily="66" charset="0"/>
              </a:rPr>
              <a:t>How does it feel to have hopes and dreams?</a:t>
            </a:r>
          </a:p>
          <a:p>
            <a:r>
              <a:rPr lang="en-GB" sz="3200" dirty="0" smtClean="0">
                <a:solidFill>
                  <a:srgbClr val="0070C0"/>
                </a:solidFill>
                <a:latin typeface="Comic Sans MS" panose="030F0702030302020204" pitchFamily="66" charset="0"/>
              </a:rPr>
              <a:t>Do these dreams feel realistic? Possible? Exciting? Daunting?   </a:t>
            </a:r>
            <a:endParaRPr lang="en-GB" sz="3200" dirty="0">
              <a:latin typeface="Comic Sans MS" panose="030F0702030302020204" pitchFamily="66" charset="0"/>
            </a:endParaRPr>
          </a:p>
        </p:txBody>
      </p:sp>
    </p:spTree>
    <p:extLst>
      <p:ext uri="{BB962C8B-B14F-4D97-AF65-F5344CB8AC3E}">
        <p14:creationId xmlns:p14="http://schemas.microsoft.com/office/powerpoint/2010/main" val="1821493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Rectangle 4"/>
          <p:cNvSpPr/>
          <p:nvPr/>
        </p:nvSpPr>
        <p:spPr>
          <a:xfrm>
            <a:off x="4341091" y="669636"/>
            <a:ext cx="3398982" cy="1308249"/>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089891" y="2401455"/>
            <a:ext cx="10049164" cy="3046988"/>
          </a:xfrm>
          <a:prstGeom prst="rect">
            <a:avLst/>
          </a:prstGeom>
          <a:noFill/>
        </p:spPr>
        <p:txBody>
          <a:bodyPr wrap="square" rtlCol="0">
            <a:spAutoFit/>
          </a:bodyPr>
          <a:lstStyle/>
          <a:p>
            <a:r>
              <a:rPr lang="en-GB" sz="3200" dirty="0" smtClean="0">
                <a:latin typeface="Comic Sans MS" panose="030F0702030302020204" pitchFamily="66" charset="0"/>
              </a:rPr>
              <a:t>Draw </a:t>
            </a:r>
            <a:r>
              <a:rPr lang="en-GB" sz="3200" dirty="0" smtClean="0">
                <a:latin typeface="Comic Sans MS" panose="030F0702030302020204" pitchFamily="66" charset="0"/>
              </a:rPr>
              <a:t>a </a:t>
            </a:r>
            <a:r>
              <a:rPr lang="en-GB" sz="3200" dirty="0" smtClean="0">
                <a:latin typeface="Comic Sans MS" panose="030F0702030302020204" pitchFamily="66" charset="0"/>
              </a:rPr>
              <a:t>picture to represent your dream/ dreams. Write </a:t>
            </a:r>
            <a:r>
              <a:rPr lang="en-GB" sz="3200" dirty="0" smtClean="0">
                <a:latin typeface="Comic Sans MS" panose="030F0702030302020204" pitchFamily="66" charset="0"/>
              </a:rPr>
              <a:t>what </a:t>
            </a:r>
            <a:r>
              <a:rPr lang="en-GB" sz="3200" dirty="0" smtClean="0">
                <a:latin typeface="Comic Sans MS" panose="030F0702030302020204" pitchFamily="66" charset="0"/>
              </a:rPr>
              <a:t>your dream is/ dreams are.  </a:t>
            </a:r>
          </a:p>
          <a:p>
            <a:endParaRPr lang="en-GB" sz="3200" dirty="0">
              <a:latin typeface="Comic Sans MS" panose="030F0702030302020204" pitchFamily="66" charset="0"/>
            </a:endParaRPr>
          </a:p>
          <a:p>
            <a:r>
              <a:rPr lang="en-GB" sz="3200" dirty="0" smtClean="0">
                <a:latin typeface="Comic Sans MS" panose="030F0702030302020204" pitchFamily="66" charset="0"/>
              </a:rPr>
              <a:t>How might you achieve your dreams? </a:t>
            </a:r>
          </a:p>
          <a:p>
            <a:endParaRPr lang="en-GB" sz="3200" dirty="0">
              <a:latin typeface="Comic Sans MS" panose="030F0702030302020204" pitchFamily="66" charset="0"/>
            </a:endParaRPr>
          </a:p>
          <a:p>
            <a:r>
              <a:rPr lang="en-GB" sz="3200" dirty="0" smtClean="0">
                <a:latin typeface="Comic Sans MS" panose="030F0702030302020204" pitchFamily="66" charset="0"/>
              </a:rPr>
              <a:t>How does having a dream make you feel? </a:t>
            </a:r>
            <a:endParaRPr lang="en-GB" sz="3200" dirty="0">
              <a:latin typeface="Comic Sans MS" panose="030F0702030302020204" pitchFamily="66" charset="0"/>
            </a:endParaRPr>
          </a:p>
        </p:txBody>
      </p:sp>
      <p:sp>
        <p:nvSpPr>
          <p:cNvPr id="4" name="TextBox 3"/>
          <p:cNvSpPr txBox="1"/>
          <p:nvPr/>
        </p:nvSpPr>
        <p:spPr>
          <a:xfrm>
            <a:off x="2032000" y="969818"/>
            <a:ext cx="7740072" cy="707886"/>
          </a:xfrm>
          <a:prstGeom prst="rect">
            <a:avLst/>
          </a:prstGeom>
          <a:noFill/>
        </p:spPr>
        <p:txBody>
          <a:bodyPr wrap="square" rtlCol="0">
            <a:spAutoFit/>
          </a:bodyPr>
          <a:lstStyle/>
          <a:p>
            <a:pPr algn="ctr"/>
            <a:r>
              <a:rPr lang="en-GB" sz="4000" dirty="0" smtClean="0">
                <a:latin typeface="Comic Sans MS" panose="030F0702030302020204" pitchFamily="66" charset="0"/>
              </a:rPr>
              <a:t>Activity</a:t>
            </a:r>
            <a:endParaRPr lang="en-GB" sz="4000" dirty="0">
              <a:latin typeface="Comic Sans MS" panose="030F0702030302020204" pitchFamily="66" charset="0"/>
            </a:endParaRPr>
          </a:p>
        </p:txBody>
      </p:sp>
    </p:spTree>
    <p:extLst>
      <p:ext uri="{BB962C8B-B14F-4D97-AF65-F5344CB8AC3E}">
        <p14:creationId xmlns:p14="http://schemas.microsoft.com/office/powerpoint/2010/main" val="4145751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6300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614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922" y="997527"/>
            <a:ext cx="5367769" cy="536776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2266" y="1150647"/>
            <a:ext cx="5172084" cy="5061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8114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317</Words>
  <Application>Microsoft Office PowerPoint</Application>
  <PresentationFormat>Widescreen</PresentationFormat>
  <Paragraphs>26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3</cp:revision>
  <dcterms:created xsi:type="dcterms:W3CDTF">2022-01-09T22:31:08Z</dcterms:created>
  <dcterms:modified xsi:type="dcterms:W3CDTF">2022-01-09T22:43:54Z</dcterms:modified>
</cp:coreProperties>
</file>