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1"/>
  </p:notesMasterIdLst>
  <p:handoutMasterIdLst>
    <p:handoutMasterId r:id="rId22"/>
  </p:handoutMasterIdLst>
  <p:sldIdLst>
    <p:sldId id="258" r:id="rId5"/>
    <p:sldId id="264" r:id="rId6"/>
    <p:sldId id="268" r:id="rId7"/>
    <p:sldId id="269" r:id="rId8"/>
    <p:sldId id="270" r:id="rId9"/>
    <p:sldId id="271" r:id="rId10"/>
    <p:sldId id="272" r:id="rId11"/>
    <p:sldId id="273" r:id="rId12"/>
    <p:sldId id="274" r:id="rId13"/>
    <p:sldId id="275" r:id="rId14"/>
    <p:sldId id="281" r:id="rId15"/>
    <p:sldId id="276" r:id="rId16"/>
    <p:sldId id="277" r:id="rId17"/>
    <p:sldId id="278" r:id="rId18"/>
    <p:sldId id="279" r:id="rId19"/>
    <p:sldId id="280" r:id="rId20"/>
  </p:sldIdLst>
  <p:sldSz cx="9144000" cy="6858000" type="screen4x3"/>
  <p:notesSz cx="6858000" cy="9144000"/>
  <p:embeddedFontLst>
    <p:embeddedFont>
      <p:font typeface="Twinkl SemiBold" charset="0"/>
      <p:bold r:id="rId23"/>
    </p:embeddedFon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charset="0"/>
        <a:ea typeface="+mn-ea"/>
        <a:cs typeface="+mn-cs"/>
      </a:defRPr>
    </a:lvl1pPr>
    <a:lvl2pPr marL="457200" algn="l" rtl="0" eaLnBrk="0" fontAlgn="base" hangingPunct="0">
      <a:spcBef>
        <a:spcPct val="0"/>
      </a:spcBef>
      <a:spcAft>
        <a:spcPct val="0"/>
      </a:spcAft>
      <a:defRPr kern="1200">
        <a:solidFill>
          <a:schemeClr val="tx1"/>
        </a:solidFill>
        <a:latin typeface="Twinkl" charset="0"/>
        <a:ea typeface="+mn-ea"/>
        <a:cs typeface="+mn-cs"/>
      </a:defRPr>
    </a:lvl2pPr>
    <a:lvl3pPr marL="914400" algn="l" rtl="0" eaLnBrk="0" fontAlgn="base" hangingPunct="0">
      <a:spcBef>
        <a:spcPct val="0"/>
      </a:spcBef>
      <a:spcAft>
        <a:spcPct val="0"/>
      </a:spcAft>
      <a:defRPr kern="1200">
        <a:solidFill>
          <a:schemeClr val="tx1"/>
        </a:solidFill>
        <a:latin typeface="Twinkl" charset="0"/>
        <a:ea typeface="+mn-ea"/>
        <a:cs typeface="+mn-cs"/>
      </a:defRPr>
    </a:lvl3pPr>
    <a:lvl4pPr marL="1371600" algn="l" rtl="0" eaLnBrk="0" fontAlgn="base" hangingPunct="0">
      <a:spcBef>
        <a:spcPct val="0"/>
      </a:spcBef>
      <a:spcAft>
        <a:spcPct val="0"/>
      </a:spcAft>
      <a:defRPr kern="1200">
        <a:solidFill>
          <a:schemeClr val="tx1"/>
        </a:solidFill>
        <a:latin typeface="Twinkl" charset="0"/>
        <a:ea typeface="+mn-ea"/>
        <a:cs typeface="+mn-cs"/>
      </a:defRPr>
    </a:lvl4pPr>
    <a:lvl5pPr marL="1828800" algn="l" rtl="0" eaLnBrk="0" fontAlgn="base" hangingPunct="0">
      <a:spcBef>
        <a:spcPct val="0"/>
      </a:spcBef>
      <a:spcAft>
        <a:spcPct val="0"/>
      </a:spcAft>
      <a:defRPr kern="1200">
        <a:solidFill>
          <a:schemeClr val="tx1"/>
        </a:solidFill>
        <a:latin typeface="Twinkl" charset="0"/>
        <a:ea typeface="+mn-ea"/>
        <a:cs typeface="+mn-cs"/>
      </a:defRPr>
    </a:lvl5pPr>
    <a:lvl6pPr marL="2286000" algn="l" defTabSz="914400" rtl="0" eaLnBrk="1" latinLnBrk="0" hangingPunct="1">
      <a:defRPr kern="1200">
        <a:solidFill>
          <a:schemeClr val="tx1"/>
        </a:solidFill>
        <a:latin typeface="Twinkl" charset="0"/>
        <a:ea typeface="+mn-ea"/>
        <a:cs typeface="+mn-cs"/>
      </a:defRPr>
    </a:lvl6pPr>
    <a:lvl7pPr marL="2743200" algn="l" defTabSz="914400" rtl="0" eaLnBrk="1" latinLnBrk="0" hangingPunct="1">
      <a:defRPr kern="1200">
        <a:solidFill>
          <a:schemeClr val="tx1"/>
        </a:solidFill>
        <a:latin typeface="Twinkl" charset="0"/>
        <a:ea typeface="+mn-ea"/>
        <a:cs typeface="+mn-cs"/>
      </a:defRPr>
    </a:lvl7pPr>
    <a:lvl8pPr marL="3200400" algn="l" defTabSz="914400" rtl="0" eaLnBrk="1" latinLnBrk="0" hangingPunct="1">
      <a:defRPr kern="1200">
        <a:solidFill>
          <a:schemeClr val="tx1"/>
        </a:solidFill>
        <a:latin typeface="Twinkl" charset="0"/>
        <a:ea typeface="+mn-ea"/>
        <a:cs typeface="+mn-cs"/>
      </a:defRPr>
    </a:lvl8pPr>
    <a:lvl9pPr marL="3657600" algn="l" defTabSz="914400" rtl="0" eaLnBrk="1" latinLnBrk="0" hangingPunct="1">
      <a:defRPr kern="1200">
        <a:solidFill>
          <a:schemeClr val="tx1"/>
        </a:solidFill>
        <a:latin typeface="Twink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818C3-E3C8-7190-9D50-EAFC85A2A120}" v="6" dt="2020-09-24T12:59:04.2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73" d="100"/>
          <a:sy n="73" d="100"/>
        </p:scale>
        <p:origin x="132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F8913D9-541D-454C-A469-9E0259ACFA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8823E27-3BD9-40F1-B183-1CEBBF7219D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DCE35E4-D58A-4A3E-875E-6CC4617CF7B4}" type="datetimeFigureOut">
              <a:rPr lang="en-GB"/>
              <a:pPr>
                <a:defRPr/>
              </a:pPr>
              <a:t>03/09/2021</a:t>
            </a:fld>
            <a:endParaRPr lang="en-GB"/>
          </a:p>
        </p:txBody>
      </p:sp>
      <p:sp>
        <p:nvSpPr>
          <p:cNvPr id="4" name="Footer Placeholder 3">
            <a:extLst>
              <a:ext uri="{FF2B5EF4-FFF2-40B4-BE49-F238E27FC236}">
                <a16:creationId xmlns:a16="http://schemas.microsoft.com/office/drawing/2014/main" id="{1E97E6C2-CAA0-4EAA-9D45-91D1EE75CB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C27CFAF-A9AD-41B1-A549-E3989E0B83E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C007262-1A31-484C-9E9C-89D2BD333225}"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4B01345-F884-47BB-8598-EC18548A9C6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689D7DB-374A-4B1B-9FDC-BF6593A5CD5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5363A21-86CB-44E1-BBD2-E9D0B514D785}" type="datetimeFigureOut">
              <a:rPr lang="en-GB"/>
              <a:pPr>
                <a:defRPr/>
              </a:pPr>
              <a:t>03/09/2021</a:t>
            </a:fld>
            <a:endParaRPr lang="en-GB"/>
          </a:p>
        </p:txBody>
      </p:sp>
      <p:sp>
        <p:nvSpPr>
          <p:cNvPr id="4" name="Slide Image Placeholder 3">
            <a:extLst>
              <a:ext uri="{FF2B5EF4-FFF2-40B4-BE49-F238E27FC236}">
                <a16:creationId xmlns:a16="http://schemas.microsoft.com/office/drawing/2014/main" id="{CE7AEA04-7F6D-4FB2-B15C-4593D1147EC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67810D5-CCDD-4A73-BE8B-155EADF848B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05058D2-1C0C-4600-93DE-4F10BFF24EF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7C884B6-50B0-4042-BDF8-FC1E1C04FB6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3D2A305-0AD2-4C91-90A1-54FA53229A08}"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B30EAE6-F0EF-433D-983B-15702952602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0793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AD20C7FE-438A-4DFA-8110-DC31DFF78F81}"/>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704F5F5B-D460-4D17-9FDD-9B0DEB8F386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833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16B1EA29-71D2-44B4-90D0-0BEE6F75EA7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96462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30EBB60A-071E-427F-9A0F-D8C01346689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C25394DF-2958-4705-8E37-A7955D808206}"/>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547CE31C-3E6A-45D5-9983-E1C5F2C2358E}"/>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49A81C29-7285-45A1-8413-EAA3CCC21C8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E07C5C1C-C033-441E-B5BB-9BC9504C58C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442364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2840E700-6C5C-4E45-B09E-D9143961F85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90271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3DAF629-8B6E-4679-82FA-BABB7C4E54FB}"/>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841EF917-0AF1-4783-840B-C8C6D6C4D13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anose="020B0604020202020204" charset="0"/>
        </a:defRPr>
      </a:lvl2pPr>
      <a:lvl3pPr algn="l" rtl="0" eaLnBrk="0" fontAlgn="base" hangingPunct="0">
        <a:lnSpc>
          <a:spcPct val="90000"/>
        </a:lnSpc>
        <a:spcBef>
          <a:spcPct val="0"/>
        </a:spcBef>
        <a:spcAft>
          <a:spcPct val="0"/>
        </a:spcAft>
        <a:defRPr sz="4000" b="1">
          <a:solidFill>
            <a:srgbClr val="1C1C1C"/>
          </a:solidFill>
          <a:latin typeface="Twinkl" panose="020B0604020202020204" charset="0"/>
        </a:defRPr>
      </a:lvl3pPr>
      <a:lvl4pPr algn="l" rtl="0" eaLnBrk="0" fontAlgn="base" hangingPunct="0">
        <a:lnSpc>
          <a:spcPct val="90000"/>
        </a:lnSpc>
        <a:spcBef>
          <a:spcPct val="0"/>
        </a:spcBef>
        <a:spcAft>
          <a:spcPct val="0"/>
        </a:spcAft>
        <a:defRPr sz="4000" b="1">
          <a:solidFill>
            <a:srgbClr val="1C1C1C"/>
          </a:solidFill>
          <a:latin typeface="Twinkl" panose="020B0604020202020204" charset="0"/>
        </a:defRPr>
      </a:lvl4pPr>
      <a:lvl5pPr algn="l" rtl="0" eaLnBrk="0" fontAlgn="base" hangingPunct="0">
        <a:lnSpc>
          <a:spcPct val="90000"/>
        </a:lnSpc>
        <a:spcBef>
          <a:spcPct val="0"/>
        </a:spcBef>
        <a:spcAft>
          <a:spcPct val="0"/>
        </a:spcAft>
        <a:defRPr sz="4000" b="1">
          <a:solidFill>
            <a:srgbClr val="1C1C1C"/>
          </a:solidFill>
          <a:latin typeface="Twinkl" panose="020B0604020202020204" charset="0"/>
        </a:defRPr>
      </a:lvl5pPr>
      <a:lvl6pPr marL="457200" algn="l" rtl="0" fontAlgn="base">
        <a:lnSpc>
          <a:spcPct val="90000"/>
        </a:lnSpc>
        <a:spcBef>
          <a:spcPct val="0"/>
        </a:spcBef>
        <a:spcAft>
          <a:spcPct val="0"/>
        </a:spcAft>
        <a:defRPr sz="4000" b="1">
          <a:solidFill>
            <a:srgbClr val="1C1C1C"/>
          </a:solidFill>
          <a:latin typeface="Twinkl" panose="020B0604020202020204" charset="0"/>
        </a:defRPr>
      </a:lvl6pPr>
      <a:lvl7pPr marL="914400" algn="l" rtl="0" fontAlgn="base">
        <a:lnSpc>
          <a:spcPct val="90000"/>
        </a:lnSpc>
        <a:spcBef>
          <a:spcPct val="0"/>
        </a:spcBef>
        <a:spcAft>
          <a:spcPct val="0"/>
        </a:spcAft>
        <a:defRPr sz="4000" b="1">
          <a:solidFill>
            <a:srgbClr val="1C1C1C"/>
          </a:solidFill>
          <a:latin typeface="Twinkl" panose="020B0604020202020204" charset="0"/>
        </a:defRPr>
      </a:lvl7pPr>
      <a:lvl8pPr marL="1371600" algn="l" rtl="0" fontAlgn="base">
        <a:lnSpc>
          <a:spcPct val="90000"/>
        </a:lnSpc>
        <a:spcBef>
          <a:spcPct val="0"/>
        </a:spcBef>
        <a:spcAft>
          <a:spcPct val="0"/>
        </a:spcAft>
        <a:defRPr sz="4000" b="1">
          <a:solidFill>
            <a:srgbClr val="1C1C1C"/>
          </a:solidFill>
          <a:latin typeface="Twinkl" panose="020B0604020202020204" charset="0"/>
        </a:defRPr>
      </a:lvl8pPr>
      <a:lvl9pPr marL="1828800" algn="l" rtl="0" fontAlgn="base">
        <a:lnSpc>
          <a:spcPct val="90000"/>
        </a:lnSpc>
        <a:spcBef>
          <a:spcPct val="0"/>
        </a:spcBef>
        <a:spcAft>
          <a:spcPct val="0"/>
        </a:spcAft>
        <a:defRPr sz="4000" b="1">
          <a:solidFill>
            <a:srgbClr val="1C1C1C"/>
          </a:solidFill>
          <a:latin typeface="Twinkl" panose="020B060402020202020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hyperlink" Target="https://www.nationalgeographic.com/news/2017/09/ancient-roman-mosaic-discovered-video-spd/" TargetMode="External"/><Relationship Id="rId2" Type="http://schemas.openxmlformats.org/officeDocument/2006/relationships/hyperlink" Target="https://www.bbc.co.uk/news/uk-england-gloucestershire-45625115"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7173E695-C40A-466A-A975-12B6E3815BEB}"/>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9219" name="Rectangle 4">
            <a:extLst>
              <a:ext uri="{FF2B5EF4-FFF2-40B4-BE49-F238E27FC236}">
                <a16:creationId xmlns:a16="http://schemas.microsoft.com/office/drawing/2014/main" id="{79F3BD7B-A581-4561-AB37-E788B7D02B7C}"/>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floors of Roman buildings were often richly decorated with mosaics. Mosaics were made from tiny coloured stones which they called tesserae.</a:t>
            </a:r>
          </a:p>
        </p:txBody>
      </p:sp>
      <p:pic>
        <p:nvPicPr>
          <p:cNvPr id="9220" name="Picture 1">
            <a:extLst>
              <a:ext uri="{FF2B5EF4-FFF2-40B4-BE49-F238E27FC236}">
                <a16:creationId xmlns:a16="http://schemas.microsoft.com/office/drawing/2014/main" id="{DA396AFC-F38A-42A0-8A1D-CE60A6FB2C5B}"/>
              </a:ext>
            </a:extLst>
          </p:cNvPr>
          <p:cNvPicPr>
            <a:picLocks noChangeAspect="1"/>
          </p:cNvPicPr>
          <p:nvPr/>
        </p:nvPicPr>
        <p:blipFill>
          <a:blip r:embed="rId2">
            <a:extLst>
              <a:ext uri="{28A0092B-C50C-407E-A947-70E740481C1C}">
                <a14:useLocalDpi xmlns:a14="http://schemas.microsoft.com/office/drawing/2010/main" val="0"/>
              </a:ext>
            </a:extLst>
          </a:blip>
          <a:srcRect t="19707"/>
          <a:stretch>
            <a:fillRect/>
          </a:stretch>
        </p:blipFill>
        <p:spPr bwMode="auto">
          <a:xfrm>
            <a:off x="755650" y="1993900"/>
            <a:ext cx="765492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BD52ADBE-1C47-4049-A74F-5B1CA5FBA4FB}"/>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zeeweez</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5BF5203E-36FE-47B2-80F1-5AFDFBA0319B}"/>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0243" name="Rectangle 4">
            <a:extLst>
              <a:ext uri="{FF2B5EF4-FFF2-40B4-BE49-F238E27FC236}">
                <a16:creationId xmlns:a16="http://schemas.microsoft.com/office/drawing/2014/main" id="{0E17584C-2B17-4BC6-8888-208209C03F4D}"/>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Mosaics have been found that show scenes of history, as well as everyday Roman life.</a:t>
            </a:r>
          </a:p>
        </p:txBody>
      </p:sp>
      <p:sp>
        <p:nvSpPr>
          <p:cNvPr id="8" name="Title 1">
            <a:extLst>
              <a:ext uri="{FF2B5EF4-FFF2-40B4-BE49-F238E27FC236}">
                <a16:creationId xmlns:a16="http://schemas.microsoft.com/office/drawing/2014/main" id="{0C71E252-A2CC-4CA6-BB28-B7D79F34E0BE}"/>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xuan</a:t>
            </a:r>
            <a:r>
              <a:rPr lang="en-GB" sz="600" dirty="0">
                <a:solidFill>
                  <a:schemeClr val="bg1">
                    <a:lumMod val="65000"/>
                  </a:schemeClr>
                </a:solidFill>
                <a:latin typeface="Arial" pitchFamily="34" charset="0"/>
                <a:cs typeface="Arial" pitchFamily="34" charset="0"/>
              </a:rPr>
              <a:t> </a:t>
            </a:r>
            <a:r>
              <a:rPr lang="en-GB" sz="600" dirty="0" err="1">
                <a:solidFill>
                  <a:schemeClr val="bg1">
                    <a:lumMod val="65000"/>
                  </a:schemeClr>
                </a:solidFill>
                <a:latin typeface="Arial" pitchFamily="34" charset="0"/>
                <a:cs typeface="Arial" pitchFamily="34" charset="0"/>
              </a:rPr>
              <a:t>che</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0245" name="Picture 2">
            <a:extLst>
              <a:ext uri="{FF2B5EF4-FFF2-40B4-BE49-F238E27FC236}">
                <a16:creationId xmlns:a16="http://schemas.microsoft.com/office/drawing/2014/main" id="{70696364-F657-46B8-90EF-ACB6FEAC8CD6}"/>
              </a:ext>
            </a:extLst>
          </p:cNvPr>
          <p:cNvPicPr>
            <a:picLocks noChangeAspect="1"/>
          </p:cNvPicPr>
          <p:nvPr/>
        </p:nvPicPr>
        <p:blipFill>
          <a:blip r:embed="rId2">
            <a:extLst>
              <a:ext uri="{28A0092B-C50C-407E-A947-70E740481C1C}">
                <a14:useLocalDpi xmlns:a14="http://schemas.microsoft.com/office/drawing/2010/main" val="0"/>
              </a:ext>
            </a:extLst>
          </a:blip>
          <a:srcRect t="28819" b="6793"/>
          <a:stretch>
            <a:fillRect/>
          </a:stretch>
        </p:blipFill>
        <p:spPr bwMode="auto">
          <a:xfrm>
            <a:off x="755650" y="1931988"/>
            <a:ext cx="76422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08BA5107-893C-4F4D-A6F8-7658DC428E57}"/>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1267" name="Rectangle 4">
            <a:extLst>
              <a:ext uri="{FF2B5EF4-FFF2-40B4-BE49-F238E27FC236}">
                <a16:creationId xmlns:a16="http://schemas.microsoft.com/office/drawing/2014/main" id="{C73F61CD-E97A-4BC0-85A2-B1F3C070C8A2}"/>
              </a:ext>
            </a:extLst>
          </p:cNvPr>
          <p:cNvSpPr>
            <a:spLocks noChangeArrowheads="1"/>
          </p:cNvSpPr>
          <p:nvPr/>
        </p:nvSpPr>
        <p:spPr bwMode="auto">
          <a:xfrm>
            <a:off x="755650" y="12319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Mosaic floors were a statement of how wealthy and important you were. Poor people would not be able to afford them. The bigger and more detailed the mosaic, the more impressive.</a:t>
            </a:r>
          </a:p>
        </p:txBody>
      </p:sp>
      <p:sp>
        <p:nvSpPr>
          <p:cNvPr id="8" name="Title 1">
            <a:extLst>
              <a:ext uri="{FF2B5EF4-FFF2-40B4-BE49-F238E27FC236}">
                <a16:creationId xmlns:a16="http://schemas.microsoft.com/office/drawing/2014/main" id="{F6C35B9E-171E-4F03-B04A-4C30BB46208C}"/>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JacobEnos</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1269" name="Picture 2">
            <a:extLst>
              <a:ext uri="{FF2B5EF4-FFF2-40B4-BE49-F238E27FC236}">
                <a16:creationId xmlns:a16="http://schemas.microsoft.com/office/drawing/2014/main" id="{F79DE1EE-BBED-438B-9FF6-99EF2A2E9EB9}"/>
              </a:ext>
            </a:extLst>
          </p:cNvPr>
          <p:cNvPicPr>
            <a:picLocks noChangeAspect="1"/>
          </p:cNvPicPr>
          <p:nvPr/>
        </p:nvPicPr>
        <p:blipFill>
          <a:blip r:embed="rId2">
            <a:extLst>
              <a:ext uri="{28A0092B-C50C-407E-A947-70E740481C1C}">
                <a14:useLocalDpi xmlns:a14="http://schemas.microsoft.com/office/drawing/2010/main" val="0"/>
              </a:ext>
            </a:extLst>
          </a:blip>
          <a:srcRect t="32542"/>
          <a:stretch>
            <a:fillRect/>
          </a:stretch>
        </p:blipFill>
        <p:spPr bwMode="auto">
          <a:xfrm>
            <a:off x="755650" y="2227263"/>
            <a:ext cx="7642225" cy="386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F42575C6-0F13-4CCE-8671-081CD023B77C}"/>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2291" name="Rectangle 4">
            <a:extLst>
              <a:ext uri="{FF2B5EF4-FFF2-40B4-BE49-F238E27FC236}">
                <a16:creationId xmlns:a16="http://schemas.microsoft.com/office/drawing/2014/main" id="{69A445E8-76CB-4B56-9CDA-5082335115F2}"/>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mosaic would decorate the floor of the main room. These were stuck to the floor with mortar, a type of cement. </a:t>
            </a:r>
          </a:p>
        </p:txBody>
      </p:sp>
      <p:pic>
        <p:nvPicPr>
          <p:cNvPr id="12292" name="Picture 1">
            <a:extLst>
              <a:ext uri="{FF2B5EF4-FFF2-40B4-BE49-F238E27FC236}">
                <a16:creationId xmlns:a16="http://schemas.microsoft.com/office/drawing/2014/main" id="{9326C758-44B9-4FA9-8A80-7651385EEB20}"/>
              </a:ext>
            </a:extLst>
          </p:cNvPr>
          <p:cNvPicPr>
            <a:picLocks noChangeAspect="1"/>
          </p:cNvPicPr>
          <p:nvPr/>
        </p:nvPicPr>
        <p:blipFill>
          <a:blip r:embed="rId2">
            <a:extLst>
              <a:ext uri="{28A0092B-C50C-407E-A947-70E740481C1C}">
                <a14:useLocalDpi xmlns:a14="http://schemas.microsoft.com/office/drawing/2010/main" val="0"/>
              </a:ext>
            </a:extLst>
          </a:blip>
          <a:srcRect t="18735" b="4268"/>
          <a:stretch>
            <a:fillRect/>
          </a:stretch>
        </p:blipFill>
        <p:spPr bwMode="auto">
          <a:xfrm>
            <a:off x="755650" y="1931988"/>
            <a:ext cx="76422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a:extLst>
              <a:ext uri="{FF2B5EF4-FFF2-40B4-BE49-F238E27FC236}">
                <a16:creationId xmlns:a16="http://schemas.microsoft.com/office/drawing/2014/main" id="{35FB2415-925E-44D8-A927-F10944255FED}"/>
              </a:ext>
            </a:extLst>
          </p:cNvPr>
          <p:cNvSpPr/>
          <p:nvPr/>
        </p:nvSpPr>
        <p:spPr>
          <a:xfrm>
            <a:off x="1152525" y="3154363"/>
            <a:ext cx="2662238" cy="266223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Each mosaic used thousands of pieces to make a pattern.</a:t>
            </a:r>
          </a:p>
        </p:txBody>
      </p:sp>
      <p:pic>
        <p:nvPicPr>
          <p:cNvPr id="12294" name="Picture 5">
            <a:extLst>
              <a:ext uri="{FF2B5EF4-FFF2-40B4-BE49-F238E27FC236}">
                <a16:creationId xmlns:a16="http://schemas.microsoft.com/office/drawing/2014/main" id="{87C13DC4-6E28-406A-85A9-9227AC66639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0575" y="2949575"/>
            <a:ext cx="99060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E6A085F8-BFA1-4268-B0BD-BDAC34C95735}"/>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3315" name="Rectangle 4">
            <a:extLst>
              <a:ext uri="{FF2B5EF4-FFF2-40B4-BE49-F238E27FC236}">
                <a16:creationId xmlns:a16="http://schemas.microsoft.com/office/drawing/2014/main" id="{5DA43542-2885-4BB1-AB60-3E4674E8A3B4}"/>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Greeks were the first to make mosaics. They started by using pebbles and then also began to use cut stone with pebbles.</a:t>
            </a:r>
          </a:p>
        </p:txBody>
      </p:sp>
      <p:pic>
        <p:nvPicPr>
          <p:cNvPr id="13316" name="Picture 2">
            <a:extLst>
              <a:ext uri="{FF2B5EF4-FFF2-40B4-BE49-F238E27FC236}">
                <a16:creationId xmlns:a16="http://schemas.microsoft.com/office/drawing/2014/main" id="{BF845177-B950-4C7C-B364-702605983B8F}"/>
              </a:ext>
            </a:extLst>
          </p:cNvPr>
          <p:cNvPicPr>
            <a:picLocks noChangeAspect="1"/>
          </p:cNvPicPr>
          <p:nvPr/>
        </p:nvPicPr>
        <p:blipFill>
          <a:blip r:embed="rId2" cstate="hqprint">
            <a:extLst>
              <a:ext uri="{28A0092B-C50C-407E-A947-70E740481C1C}">
                <a14:useLocalDpi xmlns:a14="http://schemas.microsoft.com/office/drawing/2010/main" val="0"/>
              </a:ext>
            </a:extLst>
          </a:blip>
          <a:srcRect r="27582"/>
          <a:stretch>
            <a:fillRect/>
          </a:stretch>
        </p:blipFill>
        <p:spPr bwMode="auto">
          <a:xfrm>
            <a:off x="755650" y="2009775"/>
            <a:ext cx="4244975" cy="408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A14AFBE6-69E0-430C-BBC5-040E5CCB9523}"/>
              </a:ext>
            </a:extLst>
          </p:cNvPr>
          <p:cNvSpPr/>
          <p:nvPr/>
        </p:nvSpPr>
        <p:spPr>
          <a:xfrm>
            <a:off x="5075238" y="2009775"/>
            <a:ext cx="3313112" cy="40830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The Romans copied their method but just used cut stone instead of pebbles. Villas and bath houses had mosaic floors and some office signs were even made of mosaics.</a:t>
            </a:r>
          </a:p>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Temples and public areas usually had patterned floors made with the larger cut stone tiles, a method known as Opus Sectile.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BCBFDC-8ED4-430B-A048-D1D7487D0EF1}"/>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4339" name="Rectangle 4">
            <a:extLst>
              <a:ext uri="{FF2B5EF4-FFF2-40B4-BE49-F238E27FC236}">
                <a16:creationId xmlns:a16="http://schemas.microsoft.com/office/drawing/2014/main" id="{1C115258-8D41-4CCB-BC5A-5FE839AE2FA2}"/>
              </a:ext>
            </a:extLst>
          </p:cNvPr>
          <p:cNvSpPr>
            <a:spLocks noChangeArrowheads="1"/>
          </p:cNvSpPr>
          <p:nvPr/>
        </p:nvSpPr>
        <p:spPr bwMode="auto">
          <a:xfrm>
            <a:off x="755650" y="12319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The Romans used a hammer and hardie to cut the stones to approximately 8-12mm. A hardie (on the left) is like a chisel, this would be stuck into a block of wood.</a:t>
            </a:r>
          </a:p>
        </p:txBody>
      </p:sp>
      <p:sp>
        <p:nvSpPr>
          <p:cNvPr id="8" name="Title 1">
            <a:extLst>
              <a:ext uri="{FF2B5EF4-FFF2-40B4-BE49-F238E27FC236}">
                <a16:creationId xmlns:a16="http://schemas.microsoft.com/office/drawing/2014/main" id="{59811707-A606-4DFA-97DB-A3BB9F3BE455}"/>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Verity </a:t>
            </a:r>
            <a:r>
              <a:rPr lang="en-GB" sz="600" dirty="0" err="1">
                <a:solidFill>
                  <a:schemeClr val="bg1">
                    <a:lumMod val="65000"/>
                  </a:schemeClr>
                </a:solidFill>
                <a:latin typeface="Arial" pitchFamily="34" charset="0"/>
                <a:cs typeface="Arial" pitchFamily="34" charset="0"/>
              </a:rPr>
              <a:t>Cridland</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4341" name="Picture 5">
            <a:extLst>
              <a:ext uri="{FF2B5EF4-FFF2-40B4-BE49-F238E27FC236}">
                <a16:creationId xmlns:a16="http://schemas.microsoft.com/office/drawing/2014/main" id="{B8147A05-E46C-46EE-B290-1DAD284C6DAD}"/>
              </a:ext>
            </a:extLst>
          </p:cNvPr>
          <p:cNvPicPr>
            <a:picLocks noChangeAspect="1"/>
          </p:cNvPicPr>
          <p:nvPr/>
        </p:nvPicPr>
        <p:blipFill>
          <a:blip r:embed="rId2">
            <a:extLst>
              <a:ext uri="{28A0092B-C50C-407E-A947-70E740481C1C}">
                <a14:useLocalDpi xmlns:a14="http://schemas.microsoft.com/office/drawing/2010/main" val="0"/>
              </a:ext>
            </a:extLst>
          </a:blip>
          <a:srcRect t="12213" b="11501"/>
          <a:stretch>
            <a:fillRect/>
          </a:stretch>
        </p:blipFill>
        <p:spPr bwMode="auto">
          <a:xfrm>
            <a:off x="755650" y="2208213"/>
            <a:ext cx="76327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1">
            <a:extLst>
              <a:ext uri="{FF2B5EF4-FFF2-40B4-BE49-F238E27FC236}">
                <a16:creationId xmlns:a16="http://schemas.microsoft.com/office/drawing/2014/main" id="{DE5C2AA5-F7DD-48F1-A766-533A4003C781}"/>
              </a:ext>
            </a:extLst>
          </p:cNvPr>
          <p:cNvSpPr>
            <a:spLocks noChangeArrowheads="1"/>
          </p:cNvSpPr>
          <p:nvPr/>
        </p:nvSpPr>
        <p:spPr bwMode="auto">
          <a:xfrm>
            <a:off x="3475038" y="3681413"/>
            <a:ext cx="865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b="1">
                <a:solidFill>
                  <a:schemeClr val="tx1"/>
                </a:solidFill>
              </a:rPr>
              <a:t>hardie</a:t>
            </a:r>
          </a:p>
        </p:txBody>
      </p:sp>
      <p:sp>
        <p:nvSpPr>
          <p:cNvPr id="14343" name="Rectangle 8">
            <a:extLst>
              <a:ext uri="{FF2B5EF4-FFF2-40B4-BE49-F238E27FC236}">
                <a16:creationId xmlns:a16="http://schemas.microsoft.com/office/drawing/2014/main" id="{35B36E58-39DF-4AF2-A90D-FB8D9AB957DF}"/>
              </a:ext>
            </a:extLst>
          </p:cNvPr>
          <p:cNvSpPr>
            <a:spLocks noChangeArrowheads="1"/>
          </p:cNvSpPr>
          <p:nvPr/>
        </p:nvSpPr>
        <p:spPr bwMode="auto">
          <a:xfrm>
            <a:off x="5522913" y="4483100"/>
            <a:ext cx="7826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eaLnBrk="1" hangingPunct="1">
              <a:lnSpc>
                <a:spcPct val="100000"/>
              </a:lnSpc>
              <a:spcBef>
                <a:spcPct val="0"/>
              </a:spcBef>
              <a:buFontTx/>
              <a:buNone/>
            </a:pPr>
            <a:r>
              <a:rPr lang="en-GB" altLang="en-US" b="1">
                <a:solidFill>
                  <a:schemeClr val="tx1"/>
                </a:solidFill>
              </a:rPr>
              <a:t>chisel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EB1432AD-BBF2-4155-829A-660FA1EFB8F9}"/>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5363" name="Rectangle 4">
            <a:extLst>
              <a:ext uri="{FF2B5EF4-FFF2-40B4-BE49-F238E27FC236}">
                <a16:creationId xmlns:a16="http://schemas.microsoft.com/office/drawing/2014/main" id="{95017378-08EA-4DEE-810F-5ADDE7A465FC}"/>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Some mosaics had pieces cut down to 1-2mm for very intricate patterns. This is the Alexander mosaic that you can still see today in Pompeii, Italy.</a:t>
            </a:r>
          </a:p>
        </p:txBody>
      </p:sp>
      <p:sp>
        <p:nvSpPr>
          <p:cNvPr id="8" name="Title 1">
            <a:extLst>
              <a:ext uri="{FF2B5EF4-FFF2-40B4-BE49-F238E27FC236}">
                <a16:creationId xmlns:a16="http://schemas.microsoft.com/office/drawing/2014/main" id="{A30E93B7-2261-4323-A680-0C496CE54ED7}"/>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kudumomo</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5365" name="Picture 2">
            <a:extLst>
              <a:ext uri="{FF2B5EF4-FFF2-40B4-BE49-F238E27FC236}">
                <a16:creationId xmlns:a16="http://schemas.microsoft.com/office/drawing/2014/main" id="{AD386B52-8085-4C73-8E6C-0C404CF5E885}"/>
              </a:ext>
            </a:extLst>
          </p:cNvPr>
          <p:cNvPicPr>
            <a:picLocks noChangeAspect="1"/>
          </p:cNvPicPr>
          <p:nvPr/>
        </p:nvPicPr>
        <p:blipFill>
          <a:blip r:embed="rId2">
            <a:extLst>
              <a:ext uri="{28A0092B-C50C-407E-A947-70E740481C1C}">
                <a14:useLocalDpi xmlns:a14="http://schemas.microsoft.com/office/drawing/2010/main" val="0"/>
              </a:ext>
            </a:extLst>
          </a:blip>
          <a:srcRect l="1051" t="17380" r="1270" b="5812"/>
          <a:stretch>
            <a:fillRect/>
          </a:stretch>
        </p:blipFill>
        <p:spPr bwMode="auto">
          <a:xfrm>
            <a:off x="755650" y="2001838"/>
            <a:ext cx="7632700" cy="409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F9EC31-F466-43EB-9BAD-35B901D89CC3}"/>
              </a:ext>
            </a:extLst>
          </p:cNvPr>
          <p:cNvSpPr/>
          <p:nvPr/>
        </p:nvSpPr>
        <p:spPr>
          <a:xfrm>
            <a:off x="3838575" y="2298700"/>
            <a:ext cx="4549775" cy="34845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p>
        </p:txBody>
      </p:sp>
      <p:sp>
        <p:nvSpPr>
          <p:cNvPr id="16387" name="Title 20">
            <a:extLst>
              <a:ext uri="{FF2B5EF4-FFF2-40B4-BE49-F238E27FC236}">
                <a16:creationId xmlns:a16="http://schemas.microsoft.com/office/drawing/2014/main" id="{76CC3849-68F1-426B-B4C6-EB7DB326DDB2}"/>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6388" name="Rectangle 4">
            <a:extLst>
              <a:ext uri="{FF2B5EF4-FFF2-40B4-BE49-F238E27FC236}">
                <a16:creationId xmlns:a16="http://schemas.microsoft.com/office/drawing/2014/main" id="{A7E52A21-DC4E-4B83-A592-138F538A1A64}"/>
              </a:ext>
            </a:extLst>
          </p:cNvPr>
          <p:cNvSpPr>
            <a:spLocks noChangeArrowheads="1"/>
          </p:cNvSpPr>
          <p:nvPr/>
        </p:nvSpPr>
        <p:spPr bwMode="auto">
          <a:xfrm>
            <a:off x="755650" y="1231900"/>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Imagine the length of a metre stick, then a square metre. Just 1m</a:t>
            </a:r>
            <a:r>
              <a:rPr lang="en-GB" altLang="en-US" baseline="30000">
                <a:solidFill>
                  <a:schemeClr val="tx1"/>
                </a:solidFill>
              </a:rPr>
              <a:t>2</a:t>
            </a:r>
            <a:r>
              <a:rPr lang="en-GB" altLang="en-US">
                <a:solidFill>
                  <a:schemeClr val="tx1"/>
                </a:solidFill>
              </a:rPr>
              <a:t> of mosaic on the floor might take 10 000 pieces of tesserae!</a:t>
            </a:r>
          </a:p>
        </p:txBody>
      </p:sp>
      <p:pic>
        <p:nvPicPr>
          <p:cNvPr id="16389" name="Picture 1">
            <a:extLst>
              <a:ext uri="{FF2B5EF4-FFF2-40B4-BE49-F238E27FC236}">
                <a16:creationId xmlns:a16="http://schemas.microsoft.com/office/drawing/2014/main" id="{BBB0CE89-0B57-484C-8A21-B21A8265F7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19563" y="2684463"/>
            <a:ext cx="4178300"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0AA9C8B-A48D-41E7-952B-F633A37EB6B4}"/>
              </a:ext>
            </a:extLst>
          </p:cNvPr>
          <p:cNvSpPr/>
          <p:nvPr/>
        </p:nvSpPr>
        <p:spPr>
          <a:xfrm>
            <a:off x="823913" y="2298700"/>
            <a:ext cx="3014662" cy="348456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t>You don’t see lots of bright colours in Roman mosaics. This is because they mainly used natural stones. The red, used particularly in Britain, was from cut brick or tile. Occasionally, they might use bits of glass for a particular effect.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85D66EBA-A0F8-47D1-83EB-7445EE0AD191}"/>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Mosaics</a:t>
            </a:r>
          </a:p>
        </p:txBody>
      </p:sp>
      <p:sp>
        <p:nvSpPr>
          <p:cNvPr id="17411" name="Rectangle 4">
            <a:extLst>
              <a:ext uri="{FF2B5EF4-FFF2-40B4-BE49-F238E27FC236}">
                <a16:creationId xmlns:a16="http://schemas.microsoft.com/office/drawing/2014/main" id="{4A41703F-C90E-4B9B-B72A-2897BCA25C25}"/>
              </a:ext>
            </a:extLst>
          </p:cNvPr>
          <p:cNvSpPr>
            <a:spLocks noChangeArrowheads="1"/>
          </p:cNvSpPr>
          <p:nvPr/>
        </p:nvSpPr>
        <p:spPr bwMode="auto">
          <a:xfrm>
            <a:off x="755650" y="1231900"/>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eaLnBrk="1" hangingPunct="1">
              <a:lnSpc>
                <a:spcPct val="100000"/>
              </a:lnSpc>
              <a:spcBef>
                <a:spcPct val="0"/>
              </a:spcBef>
              <a:buFontTx/>
              <a:buNone/>
            </a:pPr>
            <a:r>
              <a:rPr lang="en-GB" altLang="en-US">
                <a:solidFill>
                  <a:schemeClr val="tx1"/>
                </a:solidFill>
              </a:rPr>
              <a:t>You can probably imagine that a floor made from thousands of tiny stones would not be comfortable to walk on, but this wasn’t a problem when you had slaves to work hard for you. The slaves would have to use hard stones, sand and water to grind the stones down so they were smooth to walk on.</a:t>
            </a:r>
          </a:p>
        </p:txBody>
      </p:sp>
      <p:pic>
        <p:nvPicPr>
          <p:cNvPr id="17412" name="Picture 2">
            <a:extLst>
              <a:ext uri="{FF2B5EF4-FFF2-40B4-BE49-F238E27FC236}">
                <a16:creationId xmlns:a16="http://schemas.microsoft.com/office/drawing/2014/main" id="{FA40927C-0639-4762-90C1-B4D25BC8754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6350" y="3843338"/>
            <a:ext cx="4572000"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3">
            <a:extLst>
              <a:ext uri="{FF2B5EF4-FFF2-40B4-BE49-F238E27FC236}">
                <a16:creationId xmlns:a16="http://schemas.microsoft.com/office/drawing/2014/main" id="{E5C3F4C8-8F63-44BE-8C37-76470337FA6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1075" y="4291013"/>
            <a:ext cx="3097213"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6">
            <a:extLst>
              <a:ext uri="{FF2B5EF4-FFF2-40B4-BE49-F238E27FC236}">
                <a16:creationId xmlns:a16="http://schemas.microsoft.com/office/drawing/2014/main" id="{A5247F01-2FE6-45F5-B49C-8DD0C897DFA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27263" y="2620963"/>
            <a:ext cx="4005262"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4B4D233-06F4-45D2-9246-A6D3BC126822}"/>
              </a:ext>
            </a:extLst>
          </p:cNvPr>
          <p:cNvSpPr>
            <a:spLocks noGrp="1"/>
          </p:cNvSpPr>
          <p:nvPr>
            <p:ph type="title"/>
          </p:nvPr>
        </p:nvSpPr>
        <p:spPr>
          <a:xfrm>
            <a:off x="457200" y="479425"/>
            <a:ext cx="8220075" cy="993775"/>
          </a:xfrm>
        </p:spPr>
        <p:txBody>
          <a:bodyPr/>
          <a:lstStyle/>
          <a:p>
            <a:r>
              <a:rPr lang="en-GB" altLang="en-US">
                <a:latin typeface="Twinkl SemiBold" charset="0"/>
                <a:hlinkClick r:id="rId2"/>
              </a:rPr>
              <a:t/>
            </a:r>
            <a:br>
              <a:rPr lang="en-GB" altLang="en-US">
                <a:latin typeface="Twinkl SemiBold" charset="0"/>
                <a:hlinkClick r:id="rId2"/>
              </a:rPr>
            </a:br>
            <a:r>
              <a:rPr lang="en-GB" altLang="en-US">
                <a:latin typeface="Twinkl SemiBold" charset="0"/>
                <a:hlinkClick r:id="rId2"/>
              </a:rPr>
              <a:t/>
            </a:r>
            <a:br>
              <a:rPr lang="en-GB" altLang="en-US">
                <a:latin typeface="Twinkl SemiBold" charset="0"/>
                <a:hlinkClick r:id="rId2"/>
              </a:rPr>
            </a:br>
            <a:r>
              <a:rPr lang="en-GB" altLang="en-US">
                <a:latin typeface="Twinkl SemiBold" charset="0"/>
                <a:hlinkClick r:id="rId2"/>
              </a:rPr>
              <a:t/>
            </a:r>
            <a:br>
              <a:rPr lang="en-GB" altLang="en-US">
                <a:latin typeface="Twinkl SemiBold" charset="0"/>
                <a:hlinkClick r:id="rId2"/>
              </a:rPr>
            </a:br>
            <a:r>
              <a:rPr lang="en-GB" altLang="en-US">
                <a:latin typeface="Twinkl SemiBold" charset="0"/>
                <a:hlinkClick r:id="rId2"/>
              </a:rPr>
              <a:t/>
            </a:r>
            <a:br>
              <a:rPr lang="en-GB" altLang="en-US">
                <a:latin typeface="Twinkl SemiBold" charset="0"/>
                <a:hlinkClick r:id="rId2"/>
              </a:rPr>
            </a:br>
            <a:r>
              <a:rPr lang="en-GB" altLang="en-US">
                <a:latin typeface="Twinkl SemiBold" charset="0"/>
                <a:hlinkClick r:id="rId2"/>
              </a:rPr>
              <a:t/>
            </a:r>
            <a:br>
              <a:rPr lang="en-GB" altLang="en-US">
                <a:latin typeface="Twinkl SemiBold" charset="0"/>
                <a:hlinkClick r:id="rId2"/>
              </a:rPr>
            </a:br>
            <a:r>
              <a:rPr lang="en-GB" altLang="en-US">
                <a:latin typeface="Twinkl SemiBold" charset="0"/>
                <a:hlinkClick r:id="rId2"/>
              </a:rPr>
              <a:t/>
            </a:r>
            <a:br>
              <a:rPr lang="en-GB" altLang="en-US">
                <a:latin typeface="Twinkl SemiBold" charset="0"/>
                <a:hlinkClick r:id="rId2"/>
              </a:rPr>
            </a:br>
            <a:r>
              <a:rPr lang="en-GB" altLang="en-US">
                <a:latin typeface="Twinkl SemiBold" charset="0"/>
                <a:hlinkClick r:id="rId2"/>
              </a:rPr>
              <a:t>https://www.bbc.co.uk/news/uk-england-gloucestershire-45625115</a:t>
            </a:r>
            <a:r>
              <a:rPr lang="en-GB" altLang="en-US">
                <a:latin typeface="Twinkl SemiBold" charset="0"/>
              </a:rPr>
              <a:t/>
            </a:r>
            <a:br>
              <a:rPr lang="en-GB" altLang="en-US">
                <a:latin typeface="Twinkl SemiBold" charset="0"/>
              </a:rPr>
            </a:br>
            <a:r>
              <a:rPr lang="en-GB" altLang="en-US">
                <a:latin typeface="Twinkl SemiBold" charset="0"/>
              </a:rPr>
              <a:t/>
            </a:r>
            <a:br>
              <a:rPr lang="en-GB" altLang="en-US">
                <a:latin typeface="Twinkl SemiBold" charset="0"/>
              </a:rPr>
            </a:br>
            <a:r>
              <a:rPr lang="en-GB" altLang="en-US">
                <a:latin typeface="Twinkl SemiBold" charset="0"/>
              </a:rPr>
              <a:t/>
            </a:r>
            <a:br>
              <a:rPr lang="en-GB" altLang="en-US">
                <a:latin typeface="Twinkl SemiBold" charset="0"/>
              </a:rPr>
            </a:br>
            <a:endParaRPr lang="en-GB" altLang="en-US">
              <a:latin typeface="Twinkl SemiBold" charset="0"/>
            </a:endParaRPr>
          </a:p>
        </p:txBody>
      </p:sp>
      <p:sp>
        <p:nvSpPr>
          <p:cNvPr id="18435" name="Rectangle 2">
            <a:extLst>
              <a:ext uri="{FF2B5EF4-FFF2-40B4-BE49-F238E27FC236}">
                <a16:creationId xmlns:a16="http://schemas.microsoft.com/office/drawing/2014/main" id="{257742E5-5DD3-455D-9651-A2E4B57A1D4B}"/>
              </a:ext>
            </a:extLst>
          </p:cNvPr>
          <p:cNvSpPr>
            <a:spLocks noChangeArrowheads="1"/>
          </p:cNvSpPr>
          <p:nvPr/>
        </p:nvSpPr>
        <p:spPr bwMode="auto">
          <a:xfrm>
            <a:off x="954088" y="2967038"/>
            <a:ext cx="73802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a:hlinkClick r:id="rId3"/>
              </a:rPr>
              <a:t>https://www.nationalgeographic.com/news/2017/09/ancient-roman-mosaic-discovered-video-spd/</a:t>
            </a:r>
            <a:endParaRPr lang="en-GB" altLang="en-US"/>
          </a:p>
          <a:p>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B2709DF1-4D00-424E-8F6F-4028714B1F45}"/>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4A6265AE-2E54-4713-BC5F-9D4C7A5D1FAB}"/>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HumanSeeHumanDo</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19460" name="Picture 2" descr="http://farm3.staticflickr.com/2088/2108423733_f7df0ceeda_o.jpg">
            <a:extLst>
              <a:ext uri="{FF2B5EF4-FFF2-40B4-BE49-F238E27FC236}">
                <a16:creationId xmlns:a16="http://schemas.microsoft.com/office/drawing/2014/main" id="{ED18E011-104B-4D29-8B4F-A39A0D762D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0975" y="1395413"/>
            <a:ext cx="3692525" cy="469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a:extLst>
              <a:ext uri="{FF2B5EF4-FFF2-40B4-BE49-F238E27FC236}">
                <a16:creationId xmlns:a16="http://schemas.microsoft.com/office/drawing/2014/main" id="{DA31A0E3-26E9-494E-BD77-16E2772A1264}"/>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4C74F8C0-AA03-45C0-B93E-DF16C2B3946D}"/>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xJason.Rogersx</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20484" name="Picture 2">
            <a:extLst>
              <a:ext uri="{FF2B5EF4-FFF2-40B4-BE49-F238E27FC236}">
                <a16:creationId xmlns:a16="http://schemas.microsoft.com/office/drawing/2014/main" id="{57D6FEBB-A63D-49AC-A4B5-771D08EFF7AE}"/>
              </a:ext>
            </a:extLst>
          </p:cNvPr>
          <p:cNvPicPr>
            <a:picLocks noChangeAspect="1"/>
          </p:cNvPicPr>
          <p:nvPr/>
        </p:nvPicPr>
        <p:blipFill>
          <a:blip r:embed="rId2">
            <a:extLst>
              <a:ext uri="{28A0092B-C50C-407E-A947-70E740481C1C}">
                <a14:useLocalDpi xmlns:a14="http://schemas.microsoft.com/office/drawing/2010/main" val="0"/>
              </a:ext>
            </a:extLst>
          </a:blip>
          <a:srcRect t="6024"/>
          <a:stretch>
            <a:fillRect/>
          </a:stretch>
        </p:blipFill>
        <p:spPr bwMode="auto">
          <a:xfrm>
            <a:off x="762000" y="1325563"/>
            <a:ext cx="7626350" cy="4767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E83C7B9D-1508-46A3-BBCC-364118A71421}"/>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8E88E377-3D08-4BE9-8AA4-B139DAD03B64}"/>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Son of Groucho  (@flickr.com) - granted under creative commons licence - attribution</a:t>
            </a:r>
          </a:p>
        </p:txBody>
      </p:sp>
      <p:pic>
        <p:nvPicPr>
          <p:cNvPr id="21508" name="Picture 2">
            <a:extLst>
              <a:ext uri="{FF2B5EF4-FFF2-40B4-BE49-F238E27FC236}">
                <a16:creationId xmlns:a16="http://schemas.microsoft.com/office/drawing/2014/main" id="{35CF14DD-8527-4F2A-9C5D-2AF7255921F3}"/>
              </a:ext>
            </a:extLst>
          </p:cNvPr>
          <p:cNvPicPr>
            <a:picLocks noChangeAspect="1"/>
          </p:cNvPicPr>
          <p:nvPr/>
        </p:nvPicPr>
        <p:blipFill>
          <a:blip r:embed="rId2">
            <a:extLst>
              <a:ext uri="{28A0092B-C50C-407E-A947-70E740481C1C}">
                <a14:useLocalDpi xmlns:a14="http://schemas.microsoft.com/office/drawing/2010/main" val="0"/>
              </a:ext>
            </a:extLst>
          </a:blip>
          <a:srcRect t="6364"/>
          <a:stretch>
            <a:fillRect/>
          </a:stretch>
        </p:blipFill>
        <p:spPr bwMode="auto">
          <a:xfrm>
            <a:off x="773113" y="1350963"/>
            <a:ext cx="7627937" cy="474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B5520284-9347-43BB-9DC7-FC564AFF167E}"/>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Mosaic Examples</a:t>
            </a:r>
          </a:p>
        </p:txBody>
      </p:sp>
      <p:sp>
        <p:nvSpPr>
          <p:cNvPr id="8" name="Title 1">
            <a:extLst>
              <a:ext uri="{FF2B5EF4-FFF2-40B4-BE49-F238E27FC236}">
                <a16:creationId xmlns:a16="http://schemas.microsoft.com/office/drawing/2014/main" id="{BEDAC236-5163-42B5-A5FD-6930E03ADA34}"/>
              </a:ext>
            </a:extLst>
          </p:cNvPr>
          <p:cNvSpPr txBox="1">
            <a:spLocks/>
          </p:cNvSpPr>
          <p:nvPr/>
        </p:nvSpPr>
        <p:spPr>
          <a:xfrm>
            <a:off x="742950" y="6092825"/>
            <a:ext cx="7654925" cy="323850"/>
          </a:xfrm>
          <a:prstGeom prst="rect">
            <a:avLst/>
          </a:prstGeom>
          <a:noFill/>
          <a:ln>
            <a:noFill/>
          </a:ln>
        </p:spPr>
        <p:txBody>
          <a:bodyPr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600" dirty="0">
                <a:solidFill>
                  <a:schemeClr val="bg1">
                    <a:lumMod val="65000"/>
                  </a:schemeClr>
                </a:solidFill>
                <a:latin typeface="Arial" pitchFamily="34" charset="0"/>
                <a:cs typeface="Arial" pitchFamily="34" charset="0"/>
              </a:rPr>
              <a:t>Photo courtesy of  </a:t>
            </a:r>
            <a:r>
              <a:rPr lang="en-GB" sz="600" dirty="0" err="1">
                <a:solidFill>
                  <a:schemeClr val="bg1">
                    <a:lumMod val="65000"/>
                  </a:schemeClr>
                </a:solidFill>
                <a:latin typeface="Arial" pitchFamily="34" charset="0"/>
                <a:cs typeface="Arial" pitchFamily="34" charset="0"/>
              </a:rPr>
              <a:t>isawnyu</a:t>
            </a:r>
            <a:r>
              <a:rPr lang="en-GB" sz="600" dirty="0">
                <a:solidFill>
                  <a:schemeClr val="bg1">
                    <a:lumMod val="65000"/>
                  </a:schemeClr>
                </a:solidFill>
                <a:latin typeface="Arial" pitchFamily="34" charset="0"/>
                <a:cs typeface="Arial" pitchFamily="34" charset="0"/>
              </a:rPr>
              <a:t> (@flickr.com) - granted under creative commons licence - attribution</a:t>
            </a:r>
          </a:p>
        </p:txBody>
      </p:sp>
      <p:pic>
        <p:nvPicPr>
          <p:cNvPr id="22532" name="Picture 2">
            <a:extLst>
              <a:ext uri="{FF2B5EF4-FFF2-40B4-BE49-F238E27FC236}">
                <a16:creationId xmlns:a16="http://schemas.microsoft.com/office/drawing/2014/main" id="{6806F8C4-F64A-4DD2-BFAE-AE4B28914143}"/>
              </a:ext>
            </a:extLst>
          </p:cNvPr>
          <p:cNvPicPr>
            <a:picLocks noChangeAspect="1"/>
          </p:cNvPicPr>
          <p:nvPr/>
        </p:nvPicPr>
        <p:blipFill>
          <a:blip r:embed="rId2">
            <a:extLst>
              <a:ext uri="{28A0092B-C50C-407E-A947-70E740481C1C}">
                <a14:useLocalDpi xmlns:a14="http://schemas.microsoft.com/office/drawing/2010/main" val="0"/>
              </a:ext>
            </a:extLst>
          </a:blip>
          <a:srcRect t="6013"/>
          <a:stretch>
            <a:fillRect/>
          </a:stretch>
        </p:blipFill>
        <p:spPr bwMode="auto">
          <a:xfrm>
            <a:off x="742950" y="1325563"/>
            <a:ext cx="7645400" cy="477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84663" y="914400"/>
            <a:ext cx="6635931" cy="646331"/>
          </a:xfrm>
          <a:prstGeom prst="rect">
            <a:avLst/>
          </a:prstGeom>
          <a:solidFill>
            <a:schemeClr val="bg1"/>
          </a:solidFill>
        </p:spPr>
        <p:txBody>
          <a:bodyPr wrap="square" rtlCol="0">
            <a:spAutoFit/>
          </a:bodyPr>
          <a:lstStyle/>
          <a:p>
            <a:r>
              <a:rPr lang="en-GB" dirty="0" smtClean="0"/>
              <a:t>Now use the colouring sheet on the webpage to design your </a:t>
            </a:r>
            <a:r>
              <a:rPr lang="en-GB" smtClean="0"/>
              <a:t>own mosaic. </a:t>
            </a:r>
            <a:endParaRPr lang="en-GB" dirty="0"/>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FC42460-30D3-4B9C-A48F-FA2255A56A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1A187B-B609-495C-A5EC-012FBB559CDA}">
  <ds:schemaRefs>
    <ds:schemaRef ds:uri="http://schemas.microsoft.com/sharepoint/v3/contenttype/forms"/>
  </ds:schemaRefs>
</ds:datastoreItem>
</file>

<file path=customXml/itemProps3.xml><?xml version="1.0" encoding="utf-8"?>
<ds:datastoreItem xmlns:ds="http://schemas.openxmlformats.org/officeDocument/2006/customXml" ds:itemID="{FCDFA7A5-6A19-4618-A7A5-5B513B5DEE20}">
  <ds:schemaRef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253</TotalTime>
  <Words>570</Words>
  <Application>Microsoft Office PowerPoint</Application>
  <PresentationFormat>On-screen Show (4:3)</PresentationFormat>
  <Paragraphs>41</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Twinkl SemiBold</vt:lpstr>
      <vt:lpstr>Arial</vt:lpstr>
      <vt:lpstr>Twinkl</vt:lpstr>
      <vt:lpstr>Calibri</vt:lpstr>
      <vt:lpstr>Sassoon Infant Rg</vt:lpstr>
      <vt:lpstr>Office Theme</vt:lpstr>
      <vt:lpstr>PowerPoint Presentation</vt:lpstr>
      <vt:lpstr>Mosaics</vt:lpstr>
      <vt:lpstr>Mosaics</vt:lpstr>
      <vt:lpstr>Mosaics</vt:lpstr>
      <vt:lpstr>Mosaics</vt:lpstr>
      <vt:lpstr>Mosaics</vt:lpstr>
      <vt:lpstr>Mosaics</vt:lpstr>
      <vt:lpstr>Mosaics</vt:lpstr>
      <vt:lpstr>Mosaics</vt:lpstr>
      <vt:lpstr>Mosaics</vt:lpstr>
      <vt:lpstr>      https://www.bbc.co.uk/news/uk-england-gloucestershire-45625115   </vt:lpstr>
      <vt:lpstr>Mosaic Examples</vt:lpstr>
      <vt:lpstr>Mosaic Examples</vt:lpstr>
      <vt:lpstr>Mosaic Examples</vt:lpstr>
      <vt:lpstr>Mosaic Examples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Rachael Norman</cp:lastModifiedBy>
  <cp:revision>16</cp:revision>
  <dcterms:created xsi:type="dcterms:W3CDTF">2018-03-07T11:04:34Z</dcterms:created>
  <dcterms:modified xsi:type="dcterms:W3CDTF">2021-09-03T14:46:10Z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