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slideLayouts/slideLayout13.xml" ContentType="application/vnd.openxmlformats-officedocument.presentationml.slideLayout+xml"/>
  <Override PartName="/ppt/theme/theme10.xml" ContentType="application/vnd.openxmlformats-officedocument.theme+xml"/>
  <Override PartName="/ppt/slideLayouts/slideLayout14.xml" ContentType="application/vnd.openxmlformats-officedocument.presentationml.slideLayout+xml"/>
  <Override PartName="/ppt/theme/theme11.xml" ContentType="application/vnd.openxmlformats-officedocument.theme+xml"/>
  <Override PartName="/ppt/slideLayouts/slideLayout15.xml" ContentType="application/vnd.openxmlformats-officedocument.presentationml.slideLayout+xml"/>
  <Override PartName="/ppt/theme/theme1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0" r:id="rId5"/>
    <p:sldMasterId id="2147483672" r:id="rId6"/>
    <p:sldMasterId id="2147483674" r:id="rId7"/>
    <p:sldMasterId id="2147483676" r:id="rId8"/>
    <p:sldMasterId id="2147483678" r:id="rId9"/>
    <p:sldMasterId id="2147483681" r:id="rId10"/>
    <p:sldMasterId id="2147483685" r:id="rId11"/>
    <p:sldMasterId id="2147483687" r:id="rId12"/>
    <p:sldMasterId id="2147483689" r:id="rId13"/>
    <p:sldMasterId id="2147483691" r:id="rId14"/>
    <p:sldMasterId id="2147483693" r:id="rId15"/>
    <p:sldMasterId id="2147483695" r:id="rId16"/>
  </p:sldMasterIdLst>
  <p:notesMasterIdLst>
    <p:notesMasterId r:id="rId31"/>
  </p:notesMasterIdLst>
  <p:sldIdLst>
    <p:sldId id="262" r:id="rId17"/>
    <p:sldId id="263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7467" autoAdjust="0"/>
  </p:normalViewPr>
  <p:slideViewPr>
    <p:cSldViewPr snapToGrid="0" snapToObjects="1">
      <p:cViewPr varScale="1">
        <p:scale>
          <a:sx n="66" d="100"/>
          <a:sy n="66" d="100"/>
        </p:scale>
        <p:origin x="78" y="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2.xml"/><Relationship Id="rId26" Type="http://schemas.openxmlformats.org/officeDocument/2006/relationships/slide" Target="slides/slide10.xml"/><Relationship Id="rId3" Type="http://schemas.openxmlformats.org/officeDocument/2006/relationships/customXml" Target="../customXml/item3.xml"/><Relationship Id="rId21" Type="http://schemas.openxmlformats.org/officeDocument/2006/relationships/slide" Target="slides/slide5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1.xml"/><Relationship Id="rId25" Type="http://schemas.openxmlformats.org/officeDocument/2006/relationships/slide" Target="slides/slide9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" Target="slides/slide4.xml"/><Relationship Id="rId29" Type="http://schemas.openxmlformats.org/officeDocument/2006/relationships/slide" Target="slides/slide1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8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7.xml"/><Relationship Id="rId28" Type="http://schemas.openxmlformats.org/officeDocument/2006/relationships/slide" Target="slides/slide12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3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6.xml"/><Relationship Id="rId27" Type="http://schemas.openxmlformats.org/officeDocument/2006/relationships/slide" Target="slides/slide11.xml"/><Relationship Id="rId30" Type="http://schemas.openxmlformats.org/officeDocument/2006/relationships/slide" Target="slides/slide14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594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49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3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183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145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775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12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774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4606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575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823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393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6024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087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649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566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510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3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4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5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theme" Target="../theme/theme13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10/2/2020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164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83" r:id="rId2"/>
    <p:sldLayoutId id="2147483684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2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816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116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129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763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285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173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831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155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220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848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Relationship Id="rId5" Type="http://schemas.openxmlformats.org/officeDocument/2006/relationships/image" Target="../media/image10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5" Type="http://schemas.openxmlformats.org/officeDocument/2006/relationships/image" Target="../media/image10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Relationship Id="rId5" Type="http://schemas.openxmlformats.org/officeDocument/2006/relationships/image" Target="../media/image9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Relationship Id="rId5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40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.xml"/><Relationship Id="rId6" Type="http://schemas.openxmlformats.org/officeDocument/2006/relationships/image" Target="../media/image18.png"/><Relationship Id="rId5" Type="http://schemas.openxmlformats.org/officeDocument/2006/relationships/image" Target="../media/image1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Relationship Id="rId6" Type="http://schemas.openxmlformats.org/officeDocument/2006/relationships/image" Target="../media/image14.png"/><Relationship Id="rId5" Type="http://schemas.openxmlformats.org/officeDocument/2006/relationships/image" Target="../media/image19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8667"/>
            <a:ext cx="9144000" cy="6519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56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55" y="324176"/>
            <a:ext cx="9019545" cy="635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86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6078008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10,000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C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I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	 X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	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 V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3)	What does ascending mean?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6078008" cy="5693866"/>
              </a:xfrm>
              <a:prstGeom prst="rect">
                <a:avLst/>
              </a:prstGeom>
              <a:blipFill>
                <a:blip r:embed="rId5"/>
                <a:stretch>
                  <a:fillRect l="-2106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69474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67512" y="334776"/>
                <a:ext cx="6078008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10,000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C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	 I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	 X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	 V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3)	What does ascending mean?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mbria Math" panose="02040503050406030204" pitchFamily="18" charset="0"/>
                  <a:ea typeface="Cambria Math" panose="02040503050406030204" pitchFamily="18" charset="0"/>
                  <a:cs typeface="+mn-cs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6078008" cy="5693866"/>
              </a:xfrm>
              <a:prstGeom prst="rect">
                <a:avLst/>
              </a:prstGeom>
              <a:blipFill>
                <a:blip r:embed="rId5"/>
                <a:stretch>
                  <a:fillRect l="-2106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1882817" y="1615314"/>
            <a:ext cx="1693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44683" y="348424"/>
            <a:ext cx="1693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10,304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34422" y="4192668"/>
            <a:ext cx="2384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Getting larger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82817" y="2042342"/>
            <a:ext cx="1693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82817" y="2469370"/>
            <a:ext cx="1693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882817" y="2896399"/>
            <a:ext cx="1693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2376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0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680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" name="Table 44"/>
          <p:cNvGraphicFramePr>
            <a:graphicFrameLocks noGrp="1"/>
          </p:cNvGraphicFramePr>
          <p:nvPr>
            <p:extLst/>
          </p:nvPr>
        </p:nvGraphicFramePr>
        <p:xfrm>
          <a:off x="2763312" y="502971"/>
          <a:ext cx="5214965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TTh</a:t>
                      </a:r>
                      <a:endParaRPr lang="en-GB" sz="2000" b="1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T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O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47" name="Oval 46"/>
          <p:cNvSpPr/>
          <p:nvPr/>
        </p:nvSpPr>
        <p:spPr>
          <a:xfrm>
            <a:off x="7020249" y="110169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7521891" y="110169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778" y="382057"/>
            <a:ext cx="947267" cy="654166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667512" y="961054"/>
            <a:ext cx="2095800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Dexter’s number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880551" y="110169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3342379" y="110169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894586" y="110169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4356414" y="110169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894586" y="155833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365571" y="155833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5979664" y="110169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277" y="2742766"/>
            <a:ext cx="880755" cy="1244421"/>
          </a:xfrm>
          <a:prstGeom prst="rect">
            <a:avLst/>
          </a:prstGeom>
        </p:spPr>
      </p:pic>
      <p:sp>
        <p:nvSpPr>
          <p:cNvPr id="27" name="Title 1"/>
          <p:cNvSpPr txBox="1">
            <a:spLocks/>
          </p:cNvSpPr>
          <p:nvPr/>
        </p:nvSpPr>
        <p:spPr>
          <a:xfrm>
            <a:off x="770164" y="3683132"/>
            <a:ext cx="1890497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Dora’s number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/>
          </p:nvPr>
        </p:nvGraphicFramePr>
        <p:xfrm>
          <a:off x="2791267" y="2792824"/>
          <a:ext cx="5214965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TTh</a:t>
                      </a:r>
                      <a:endParaRPr lang="en-GB" sz="2000" b="1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T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O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0" name="Oval 29"/>
          <p:cNvSpPr/>
          <p:nvPr/>
        </p:nvSpPr>
        <p:spPr>
          <a:xfrm>
            <a:off x="7092428" y="339155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2908506" y="339155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3370334" y="339155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5038749" y="339155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2908506" y="390632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371296" y="390632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7020249" y="155833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9601" y="5072829"/>
            <a:ext cx="1250012" cy="875008"/>
          </a:xfrm>
          <a:prstGeom prst="rect">
            <a:avLst/>
          </a:prstGeom>
        </p:spPr>
      </p:pic>
      <p:sp>
        <p:nvSpPr>
          <p:cNvPr id="42" name="Rounded Rectangular Callout 41"/>
          <p:cNvSpPr/>
          <p:nvPr/>
        </p:nvSpPr>
        <p:spPr>
          <a:xfrm>
            <a:off x="770164" y="4911152"/>
            <a:ext cx="5569499" cy="1084507"/>
          </a:xfrm>
          <a:prstGeom prst="wedgeRoundRectCallout">
            <a:avLst>
              <a:gd name="adj1" fmla="val 59051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Dexter’s number is greater!  He has used 10 counters whereas Dora has only used 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43" name="Title 1"/>
          <p:cNvSpPr txBox="1">
            <a:spLocks/>
          </p:cNvSpPr>
          <p:nvPr/>
        </p:nvSpPr>
        <p:spPr>
          <a:xfrm>
            <a:off x="3082060" y="1932017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2</a:t>
            </a:r>
          </a:p>
        </p:txBody>
      </p:sp>
      <p:sp>
        <p:nvSpPr>
          <p:cNvPr id="44" name="Title 1"/>
          <p:cNvSpPr txBox="1">
            <a:spLocks/>
          </p:cNvSpPr>
          <p:nvPr/>
        </p:nvSpPr>
        <p:spPr>
          <a:xfrm>
            <a:off x="4209126" y="1928552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54" name="Title 1"/>
          <p:cNvSpPr txBox="1">
            <a:spLocks/>
          </p:cNvSpPr>
          <p:nvPr/>
        </p:nvSpPr>
        <p:spPr>
          <a:xfrm>
            <a:off x="5177860" y="1922128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55" name="Title 1"/>
          <p:cNvSpPr txBox="1">
            <a:spLocks/>
          </p:cNvSpPr>
          <p:nvPr/>
        </p:nvSpPr>
        <p:spPr>
          <a:xfrm>
            <a:off x="6171805" y="1918334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7283686" y="1918334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57" name="Title 1"/>
          <p:cNvSpPr txBox="1">
            <a:spLocks/>
          </p:cNvSpPr>
          <p:nvPr/>
        </p:nvSpPr>
        <p:spPr>
          <a:xfrm>
            <a:off x="3179585" y="4241972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4130151" y="4235116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59" name="Title 1"/>
          <p:cNvSpPr txBox="1">
            <a:spLocks/>
          </p:cNvSpPr>
          <p:nvPr/>
        </p:nvSpPr>
        <p:spPr>
          <a:xfrm>
            <a:off x="5117625" y="4241972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60" name="Title 1"/>
          <p:cNvSpPr txBox="1">
            <a:spLocks/>
          </p:cNvSpPr>
          <p:nvPr/>
        </p:nvSpPr>
        <p:spPr>
          <a:xfrm>
            <a:off x="6257850" y="4235116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61" name="Title 1"/>
          <p:cNvSpPr txBox="1">
            <a:spLocks/>
          </p:cNvSpPr>
          <p:nvPr/>
        </p:nvSpPr>
        <p:spPr>
          <a:xfrm>
            <a:off x="7283686" y="4228860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62" name="Title 1"/>
          <p:cNvSpPr txBox="1">
            <a:spLocks/>
          </p:cNvSpPr>
          <p:nvPr/>
        </p:nvSpPr>
        <p:spPr>
          <a:xfrm>
            <a:off x="1112755" y="1645257"/>
            <a:ext cx="2258541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24,013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63" name="Title 1"/>
          <p:cNvSpPr txBox="1">
            <a:spLocks/>
          </p:cNvSpPr>
          <p:nvPr/>
        </p:nvSpPr>
        <p:spPr>
          <a:xfrm>
            <a:off x="1214023" y="4321852"/>
            <a:ext cx="2258541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40,101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itle 1"/>
              <p:cNvSpPr txBox="1">
                <a:spLocks/>
              </p:cNvSpPr>
              <p:nvPr/>
            </p:nvSpPr>
            <p:spPr>
              <a:xfrm>
                <a:off x="534421" y="2374328"/>
                <a:ext cx="3906574" cy="706030"/>
              </a:xfrm>
              <a:prstGeom prst="rect">
                <a:avLst/>
              </a:prstGeom>
            </p:spPr>
            <p:txBody>
              <a:bodyPr/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j-ea"/>
                    <a:cs typeface="+mj-cs"/>
                  </a:rPr>
                  <a:t>24,013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j-ea"/>
                        <a:cs typeface="+mj-cs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j-ea"/>
                    <a:cs typeface="+mj-cs"/>
                  </a:rPr>
                  <a:t> 40,101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alibri" panose="020F0502020204030204"/>
                  <a:ea typeface="+mj-ea"/>
                  <a:cs typeface="+mj-cs"/>
                </a:endParaRPr>
              </a:p>
            </p:txBody>
          </p:sp>
        </mc:Choice>
        <mc:Fallback xmlns="">
          <p:sp>
            <p:nvSpPr>
              <p:cNvPr id="64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421" y="2374328"/>
                <a:ext cx="3906574" cy="706030"/>
              </a:xfrm>
              <a:prstGeom prst="rect">
                <a:avLst/>
              </a:prstGeom>
              <a:blipFill>
                <a:blip r:embed="rId8"/>
                <a:stretch>
                  <a:fillRect l="-3276" t="-137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4425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6" presetClass="emph" presetSubtype="0" fill="hold" grpId="0" nodeType="after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0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3000"/>
                            </p:stCondLst>
                            <p:childTnLst>
                              <p:par>
                                <p:cTn id="87" presetID="26" presetClass="emph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31" grpId="0" animBg="1"/>
      <p:bldP spid="32" grpId="0" animBg="1"/>
      <p:bldP spid="38" grpId="0" animBg="1"/>
      <p:bldP spid="39" grpId="0" animBg="1"/>
      <p:bldP spid="42" grpId="0" animBg="1"/>
      <p:bldP spid="43" grpId="0"/>
      <p:bldP spid="43" grpId="1"/>
      <p:bldP spid="44" grpId="0"/>
      <p:bldP spid="54" grpId="0"/>
      <p:bldP spid="55" grpId="0"/>
      <p:bldP spid="56" grpId="0"/>
      <p:bldP spid="57" grpId="0"/>
      <p:bldP spid="57" grpId="1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2548991" y="799757"/>
          <a:ext cx="5214965" cy="21148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5427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TTh</a:t>
                      </a:r>
                      <a:endParaRPr lang="en-GB" sz="2000" b="1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T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O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66061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14" name="Oval 13"/>
          <p:cNvSpPr/>
          <p:nvPr/>
        </p:nvSpPr>
        <p:spPr>
          <a:xfrm>
            <a:off x="6805928" y="134802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307570" y="134802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2666230" y="134802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128058" y="134802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684133" y="134802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5765343" y="134802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6805928" y="182416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4899713" y="2419334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1550478" y="1077583"/>
            <a:ext cx="775459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A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7291479" y="182416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6816290" y="228952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7300800" y="228952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249853" y="134802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5765343" y="182416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6249853" y="182416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5778897" y="228952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6263407" y="228952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4719713" y="134802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5204223" y="134802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4719713" y="182416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5204223" y="182416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4183435" y="134802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4" name="Table 43"/>
          <p:cNvGraphicFramePr>
            <a:graphicFrameLocks noGrp="1"/>
          </p:cNvGraphicFramePr>
          <p:nvPr>
            <p:extLst/>
          </p:nvPr>
        </p:nvGraphicFramePr>
        <p:xfrm>
          <a:off x="2548991" y="3524318"/>
          <a:ext cx="5214965" cy="21148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5427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TTh</a:t>
                      </a:r>
                      <a:endParaRPr lang="en-GB" sz="2000" b="1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T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O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66061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45" name="Oval 44"/>
          <p:cNvSpPr/>
          <p:nvPr/>
        </p:nvSpPr>
        <p:spPr>
          <a:xfrm>
            <a:off x="6771407" y="413398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2631709" y="413398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3093537" y="413398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649612" y="413398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5730822" y="413398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6180334" y="413398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4685192" y="413398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5169702" y="413398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685192" y="456237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5169702" y="456237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5195145" y="228952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148914" y="413398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Title 1"/>
          <p:cNvSpPr txBox="1">
            <a:spLocks/>
          </p:cNvSpPr>
          <p:nvPr/>
        </p:nvSpPr>
        <p:spPr>
          <a:xfrm>
            <a:off x="1550478" y="4483736"/>
            <a:ext cx="775459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B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67" name="Title 1"/>
          <p:cNvSpPr txBox="1">
            <a:spLocks/>
          </p:cNvSpPr>
          <p:nvPr/>
        </p:nvSpPr>
        <p:spPr>
          <a:xfrm>
            <a:off x="4968882" y="5063312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itle 1"/>
              <p:cNvSpPr txBox="1">
                <a:spLocks/>
              </p:cNvSpPr>
              <p:nvPr/>
            </p:nvSpPr>
            <p:spPr>
              <a:xfrm>
                <a:off x="1361763" y="3029002"/>
                <a:ext cx="3906574" cy="706030"/>
              </a:xfrm>
              <a:prstGeom prst="rect">
                <a:avLst/>
              </a:prstGeom>
            </p:spPr>
            <p:txBody>
              <a:bodyPr/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j-ea"/>
                    <a:cs typeface="+mj-cs"/>
                  </a:rPr>
                  <a:t>A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j-ea"/>
                        <a:cs typeface="+mj-cs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j-ea"/>
                    <a:cs typeface="+mj-cs"/>
                  </a:rPr>
                  <a:t> B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alibri" panose="020F0502020204030204"/>
                  <a:ea typeface="+mj-ea"/>
                  <a:cs typeface="+mj-cs"/>
                </a:endParaRPr>
              </a:p>
            </p:txBody>
          </p:sp>
        </mc:Choice>
        <mc:Fallback xmlns="">
          <p:sp>
            <p:nvSpPr>
              <p:cNvPr id="68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1763" y="3029002"/>
                <a:ext cx="3906574" cy="706030"/>
              </a:xfrm>
              <a:prstGeom prst="rect">
                <a:avLst/>
              </a:prstGeom>
              <a:blipFill>
                <a:blip r:embed="rId5"/>
                <a:stretch>
                  <a:fillRect l="-3120" t="-146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itle 1"/>
          <p:cNvSpPr txBox="1">
            <a:spLocks/>
          </p:cNvSpPr>
          <p:nvPr/>
        </p:nvSpPr>
        <p:spPr>
          <a:xfrm>
            <a:off x="2865485" y="2354366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2</a:t>
            </a:r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2868944" y="5051141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2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654413" y="799757"/>
            <a:ext cx="977580" cy="4839454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Title 1"/>
          <p:cNvSpPr txBox="1">
            <a:spLocks/>
          </p:cNvSpPr>
          <p:nvPr/>
        </p:nvSpPr>
        <p:spPr>
          <a:xfrm>
            <a:off x="3907187" y="2366762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2</a:t>
            </a:r>
          </a:p>
        </p:txBody>
      </p:sp>
      <p:sp>
        <p:nvSpPr>
          <p:cNvPr id="53" name="Title 1"/>
          <p:cNvSpPr txBox="1">
            <a:spLocks/>
          </p:cNvSpPr>
          <p:nvPr/>
        </p:nvSpPr>
        <p:spPr>
          <a:xfrm>
            <a:off x="3853164" y="5051141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9866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67" grpId="0"/>
      <p:bldP spid="68" grpId="0"/>
      <p:bldP spid="46" grpId="0"/>
      <p:bldP spid="51" grpId="0"/>
      <p:bldP spid="3" grpId="0" animBg="1"/>
      <p:bldP spid="52" grpId="0"/>
      <p:bldP spid="5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2871984" y="584488"/>
          <a:ext cx="5214965" cy="30332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5427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TTh</a:t>
                      </a:r>
                      <a:endParaRPr lang="en-GB" sz="2000" b="1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T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O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57897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14" name="Oval 13"/>
          <p:cNvSpPr/>
          <p:nvPr/>
        </p:nvSpPr>
        <p:spPr>
          <a:xfrm>
            <a:off x="7139283" y="1132753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7565472" y="1132753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007126" y="1132753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129780" y="1132753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7139283" y="162254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3186234" y="3111067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692257" y="543656"/>
            <a:ext cx="2792922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A) 7,996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7565472" y="162254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7139283" y="210841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7565472" y="210841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573346" y="1132753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6129780" y="162254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6573346" y="162254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6129780" y="210841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6573346" y="210841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5064497" y="1132753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5488662" y="1132753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5064497" y="162254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5488662" y="162254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4447978" y="1132753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4" name="Table 43"/>
          <p:cNvGraphicFramePr>
            <a:graphicFrameLocks noGrp="1"/>
          </p:cNvGraphicFramePr>
          <p:nvPr>
            <p:extLst/>
          </p:nvPr>
        </p:nvGraphicFramePr>
        <p:xfrm>
          <a:off x="2833430" y="3926985"/>
          <a:ext cx="5214965" cy="21148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5427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TTh</a:t>
                      </a:r>
                      <a:endParaRPr lang="en-GB" sz="2000" b="1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T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O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66061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45" name="Oval 44"/>
          <p:cNvSpPr/>
          <p:nvPr/>
        </p:nvSpPr>
        <p:spPr>
          <a:xfrm>
            <a:off x="7139283" y="4479169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2950669" y="4479169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3412497" y="4479169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4007126" y="4479169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6129780" y="4479169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6573346" y="4479169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5064497" y="4479169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5488662" y="4479169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itle 1"/>
              <p:cNvSpPr txBox="1">
                <a:spLocks/>
              </p:cNvSpPr>
              <p:nvPr/>
            </p:nvSpPr>
            <p:spPr>
              <a:xfrm>
                <a:off x="1089636" y="5218226"/>
                <a:ext cx="3906574" cy="706030"/>
              </a:xfrm>
              <a:prstGeom prst="rect">
                <a:avLst/>
              </a:prstGeom>
            </p:spPr>
            <p:txBody>
              <a:bodyPr/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j-ea"/>
                    <a:cs typeface="+mj-cs"/>
                  </a:rPr>
                  <a:t>A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j-ea"/>
                        <a:cs typeface="+mj-cs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j-ea"/>
                    <a:cs typeface="+mj-cs"/>
                  </a:rPr>
                  <a:t> B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alibri" panose="020F0502020204030204"/>
                  <a:ea typeface="+mj-ea"/>
                  <a:cs typeface="+mj-cs"/>
                </a:endParaRPr>
              </a:p>
            </p:txBody>
          </p:sp>
        </mc:Choice>
        <mc:Fallback xmlns="">
          <p:sp>
            <p:nvSpPr>
              <p:cNvPr id="68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9636" y="5218226"/>
                <a:ext cx="3906574" cy="706030"/>
              </a:xfrm>
              <a:prstGeom prst="rect">
                <a:avLst/>
              </a:prstGeom>
              <a:blipFill>
                <a:blip r:embed="rId5"/>
                <a:stretch>
                  <a:fillRect l="-3276" t="-137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itle 1"/>
          <p:cNvSpPr txBox="1">
            <a:spLocks/>
          </p:cNvSpPr>
          <p:nvPr/>
        </p:nvSpPr>
        <p:spPr>
          <a:xfrm>
            <a:off x="692257" y="3582615"/>
            <a:ext cx="2792922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B)  21,253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4007126" y="162254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4447978" y="162254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4007126" y="210841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4447978" y="210841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4007126" y="259174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5064497" y="210841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5488662" y="2108416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5064497" y="259174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5488662" y="259174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Oval 69"/>
          <p:cNvSpPr/>
          <p:nvPr/>
        </p:nvSpPr>
        <p:spPr>
          <a:xfrm>
            <a:off x="5064497" y="303324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Oval 70"/>
          <p:cNvSpPr/>
          <p:nvPr/>
        </p:nvSpPr>
        <p:spPr>
          <a:xfrm>
            <a:off x="6129780" y="259174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Oval 71"/>
          <p:cNvSpPr/>
          <p:nvPr/>
        </p:nvSpPr>
        <p:spPr>
          <a:xfrm>
            <a:off x="6573346" y="259174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Oval 72"/>
          <p:cNvSpPr/>
          <p:nvPr/>
        </p:nvSpPr>
        <p:spPr>
          <a:xfrm>
            <a:off x="6129780" y="303324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6129780" y="493962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Oval 74"/>
          <p:cNvSpPr/>
          <p:nvPr/>
        </p:nvSpPr>
        <p:spPr>
          <a:xfrm>
            <a:off x="6573346" y="493962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Oval 75"/>
          <p:cNvSpPr/>
          <p:nvPr/>
        </p:nvSpPr>
        <p:spPr>
          <a:xfrm>
            <a:off x="6129780" y="5401964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Oval 76"/>
          <p:cNvSpPr/>
          <p:nvPr/>
        </p:nvSpPr>
        <p:spPr>
          <a:xfrm>
            <a:off x="7565472" y="4479169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Oval 77"/>
          <p:cNvSpPr/>
          <p:nvPr/>
        </p:nvSpPr>
        <p:spPr>
          <a:xfrm>
            <a:off x="7139283" y="493962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Oval 78"/>
          <p:cNvSpPr/>
          <p:nvPr/>
        </p:nvSpPr>
        <p:spPr>
          <a:xfrm>
            <a:off x="2657133" y="483387"/>
            <a:ext cx="1453705" cy="555849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Title 1"/>
          <p:cNvSpPr txBox="1">
            <a:spLocks/>
          </p:cNvSpPr>
          <p:nvPr/>
        </p:nvSpPr>
        <p:spPr>
          <a:xfrm>
            <a:off x="3194600" y="5581688"/>
            <a:ext cx="81252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254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9" grpId="0" animBg="1"/>
      <p:bldP spid="22" grpId="0" animBg="1"/>
      <p:bldP spid="23" grpId="0" animBg="1"/>
      <p:bldP spid="25" grpId="0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3" grpId="0" animBg="1"/>
      <p:bldP spid="45" grpId="0" animBg="1"/>
      <p:bldP spid="47" grpId="0" animBg="1"/>
      <p:bldP spid="48" grpId="0" animBg="1"/>
      <p:bldP spid="49" grpId="0" animBg="1"/>
      <p:bldP spid="50" grpId="0" animBg="1"/>
      <p:bldP spid="56" grpId="0" animBg="1"/>
      <p:bldP spid="60" grpId="0" animBg="1"/>
      <p:bldP spid="61" grpId="0" animBg="1"/>
      <p:bldP spid="68" grpId="0"/>
      <p:bldP spid="51" grpId="0" animBg="1"/>
      <p:bldP spid="52" grpId="0" animBg="1"/>
      <p:bldP spid="53" grpId="0" animBg="1"/>
      <p:bldP spid="54" grpId="0" animBg="1"/>
      <p:bldP spid="55" grpId="0" animBg="1"/>
      <p:bldP spid="57" grpId="0" animBg="1"/>
      <p:bldP spid="58" grpId="0" animBg="1"/>
      <p:bldP spid="59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922222" y="1424799"/>
            <a:ext cx="7069693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Order the numbers, starting with the smallest.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288931" y="2544806"/>
            <a:ext cx="1069848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513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578849" y="2575488"/>
            <a:ext cx="1069848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99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653773" y="2544806"/>
            <a:ext cx="1069848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5,122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46573" y="2575488"/>
            <a:ext cx="1069848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5,109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671339" y="2556457"/>
            <a:ext cx="1816546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11,022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22223" y="3739665"/>
            <a:ext cx="7069693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_____      _____      _____        _____       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_____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624934" y="2398374"/>
            <a:ext cx="1280899" cy="792078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2240789" y="2391913"/>
            <a:ext cx="1275386" cy="792078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150643" y="3651257"/>
            <a:ext cx="1069848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99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2483313" y="3651257"/>
            <a:ext cx="1069848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513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6705960" y="2608007"/>
            <a:ext cx="866201" cy="30999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194807" y="2619658"/>
            <a:ext cx="890292" cy="32496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765845" y="2372074"/>
            <a:ext cx="1444085" cy="792078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417019" y="2398374"/>
            <a:ext cx="1444085" cy="792078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1598616" y="2244494"/>
            <a:ext cx="7620" cy="396168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>
            <a:off x="7288216" y="2179320"/>
            <a:ext cx="7620" cy="396168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itle 1"/>
          <p:cNvSpPr txBox="1">
            <a:spLocks/>
          </p:cNvSpPr>
          <p:nvPr/>
        </p:nvSpPr>
        <p:spPr>
          <a:xfrm>
            <a:off x="3736969" y="3651257"/>
            <a:ext cx="1069848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5,109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V="1">
            <a:off x="1028177" y="2640662"/>
            <a:ext cx="908325" cy="34637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itle 1"/>
          <p:cNvSpPr txBox="1">
            <a:spLocks/>
          </p:cNvSpPr>
          <p:nvPr/>
        </p:nvSpPr>
        <p:spPr>
          <a:xfrm>
            <a:off x="5245812" y="3651257"/>
            <a:ext cx="1069848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5,122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 flipV="1">
            <a:off x="2399519" y="2598244"/>
            <a:ext cx="908325" cy="34637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itle 1"/>
          <p:cNvSpPr txBox="1">
            <a:spLocks/>
          </p:cNvSpPr>
          <p:nvPr/>
        </p:nvSpPr>
        <p:spPr>
          <a:xfrm>
            <a:off x="6832504" y="3651257"/>
            <a:ext cx="1258140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11,022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019266" y="2374989"/>
            <a:ext cx="1275386" cy="792078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847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1" grpId="1" animBg="1"/>
      <p:bldP spid="12" grpId="0"/>
      <p:bldP spid="15" grpId="0"/>
      <p:bldP spid="21" grpId="0" animBg="1"/>
      <p:bldP spid="21" grpId="1" animBg="1"/>
      <p:bldP spid="22" grpId="0" animBg="1"/>
      <p:bldP spid="22" grpId="1" animBg="1"/>
      <p:bldP spid="26" grpId="0"/>
      <p:bldP spid="29" grpId="0"/>
      <p:bldP spid="31" grpId="0"/>
      <p:bldP spid="28" grpId="0" animBg="1"/>
      <p:bldP spid="2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1 - 4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09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le 1"/>
              <p:cNvSpPr txBox="1">
                <a:spLocks/>
              </p:cNvSpPr>
              <p:nvPr/>
            </p:nvSpPr>
            <p:spPr>
              <a:xfrm>
                <a:off x="1632021" y="992106"/>
                <a:ext cx="5403779" cy="706030"/>
              </a:xfrm>
              <a:prstGeom prst="rect">
                <a:avLst/>
              </a:prstGeom>
            </p:spPr>
            <p:txBody>
              <a:bodyPr/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j-ea"/>
                    <a:cs typeface="+mj-cs"/>
                  </a:rPr>
                  <a:t>11,589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j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j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j-ea"/>
                    <a:cs typeface="+mj-cs"/>
                  </a:rPr>
                  <a:t>5		        11,582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j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j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j-cs"/>
                  </a:rPr>
                  <a:t>2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j-cs"/>
                </a:endParaRPr>
              </a:p>
            </p:txBody>
          </p:sp>
        </mc:Choice>
        <mc:Fallback xmlns="">
          <p:sp>
            <p:nvSpPr>
              <p:cNvPr id="3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2021" y="992106"/>
                <a:ext cx="5403779" cy="706030"/>
              </a:xfrm>
              <a:prstGeom prst="rect">
                <a:avLst/>
              </a:prstGeom>
              <a:blipFill>
                <a:blip r:embed="rId5"/>
                <a:stretch>
                  <a:fillRect l="-2370" t="-1465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3904510" y="829099"/>
            <a:ext cx="799252" cy="79925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294007" y="1573759"/>
            <a:ext cx="1624422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11,584 	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j-cs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052045" y="1573759"/>
            <a:ext cx="1624422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11,584 	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j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itle 1"/>
              <p:cNvSpPr txBox="1">
                <a:spLocks/>
              </p:cNvSpPr>
              <p:nvPr/>
            </p:nvSpPr>
            <p:spPr>
              <a:xfrm>
                <a:off x="4061337" y="932800"/>
                <a:ext cx="1624422" cy="706030"/>
              </a:xfrm>
              <a:prstGeom prst="rect">
                <a:avLst/>
              </a:prstGeom>
            </p:spPr>
            <p:txBody>
              <a:bodyPr/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j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j-ea"/>
                    <a:cs typeface="+mj-cs"/>
                  </a:rPr>
                  <a:t> 		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j-cs"/>
                </a:endParaRPr>
              </a:p>
            </p:txBody>
          </p:sp>
        </mc:Choice>
        <mc:Fallback xmlns="">
          <p:sp>
            <p:nvSpPr>
              <p:cNvPr id="7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1337" y="932800"/>
                <a:ext cx="1624422" cy="70603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itle 1"/>
              <p:cNvSpPr txBox="1">
                <a:spLocks/>
              </p:cNvSpPr>
              <p:nvPr/>
            </p:nvSpPr>
            <p:spPr>
              <a:xfrm>
                <a:off x="1632021" y="2659312"/>
                <a:ext cx="7511979" cy="706030"/>
              </a:xfrm>
              <a:prstGeom prst="rect">
                <a:avLst/>
              </a:prstGeom>
            </p:spPr>
            <p:txBody>
              <a:bodyPr/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j-ea"/>
                    <a:cs typeface="+mj-cs"/>
                  </a:rPr>
                  <a:t>        60,510		         60,000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j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j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j-cs"/>
                  </a:rPr>
                  <a:t>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j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j-cs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j-cs"/>
                  </a:rPr>
                  <a:t>100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j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j-ea"/>
                    <a:cs typeface="+mj-cs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j-cs"/>
                </a:endParaRPr>
              </a:p>
            </p:txBody>
          </p:sp>
        </mc:Choice>
        <mc:Fallback xmlns="">
          <p:sp>
            <p:nvSpPr>
              <p:cNvPr id="8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2021" y="2659312"/>
                <a:ext cx="7511979" cy="706030"/>
              </a:xfrm>
              <a:prstGeom prst="rect">
                <a:avLst/>
              </a:prstGeom>
              <a:blipFill>
                <a:blip r:embed="rId7"/>
                <a:stretch>
                  <a:fillRect t="-137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3904510" y="2496305"/>
            <a:ext cx="799252" cy="79925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128697" y="3161839"/>
            <a:ext cx="1624422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60,105 	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j-cs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2944303" y="3837811"/>
          <a:ext cx="5214965" cy="21148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5427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TTh</a:t>
                      </a:r>
                      <a:endParaRPr lang="en-GB" sz="2000" b="1" dirty="0"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T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O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66061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14" name="Oval 13"/>
          <p:cNvSpPr/>
          <p:nvPr/>
        </p:nvSpPr>
        <p:spPr>
          <a:xfrm>
            <a:off x="3052848" y="435525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521393" y="435525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052848" y="4814551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521393" y="4814551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3052848" y="530834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521393" y="530834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7199576" y="435525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7683822" y="435525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5118362" y="4355257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7199576" y="4814551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7683822" y="4814551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7199576" y="5308345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itle 1"/>
              <p:cNvSpPr txBox="1">
                <a:spLocks/>
              </p:cNvSpPr>
              <p:nvPr/>
            </p:nvSpPr>
            <p:spPr>
              <a:xfrm>
                <a:off x="4074985" y="2608667"/>
                <a:ext cx="1624422" cy="706030"/>
              </a:xfrm>
              <a:prstGeom prst="rect">
                <a:avLst/>
              </a:prstGeom>
            </p:spPr>
            <p:txBody>
              <a:bodyPr/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4472C4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j-cs"/>
                      </a:rPr>
                      <m:t>&gt;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j-ea"/>
                    <a:cs typeface="+mj-cs"/>
                  </a:rPr>
                  <a:t> 		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j-cs"/>
                </a:endParaRPr>
              </a:p>
            </p:txBody>
          </p:sp>
        </mc:Choice>
        <mc:Fallback xmlns="">
          <p:sp>
            <p:nvSpPr>
              <p:cNvPr id="26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4985" y="2608667"/>
                <a:ext cx="1624422" cy="70603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01117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 animBg="1"/>
      <p:bldP spid="11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130140" y="2925687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1122247" y="259617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787387" y="258215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773651" y="260085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452527" y="258682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782807" y="257747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117667" y="259150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447947" y="261955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113087" y="261487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778227" y="261020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443367" y="2624227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7108507" y="260552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-104947" y="3195592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30,000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528892" y="3283524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40,000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1090628" y="2313496"/>
            <a:ext cx="6665209" cy="1270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002154" y="1801155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512743" y="3622036"/>
            <a:ext cx="36042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10,000 </a:t>
            </a: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10 </a:t>
            </a: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1,000 </a:t>
            </a: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32" name="Straight Arrow Connector 31"/>
          <p:cNvCxnSpPr/>
          <p:nvPr/>
        </p:nvCxnSpPr>
        <p:spPr>
          <a:xfrm flipH="1">
            <a:off x="3769053" y="1583056"/>
            <a:ext cx="166794" cy="951956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495440" y="1091753"/>
            <a:ext cx="130457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34,000</a:t>
            </a: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440784" y="4052110"/>
            <a:ext cx="130457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30,500</a:t>
            </a: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55" name="Straight Arrow Connector 54"/>
          <p:cNvCxnSpPr/>
          <p:nvPr/>
        </p:nvCxnSpPr>
        <p:spPr>
          <a:xfrm flipH="1" flipV="1">
            <a:off x="1444927" y="2935983"/>
            <a:ext cx="606727" cy="1148605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284623" y="2206924"/>
            <a:ext cx="107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31,000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646155" y="3977617"/>
            <a:ext cx="130457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38,890</a:t>
            </a: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210666" y="2206924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38,000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63" name="Straight Arrow Connector 62"/>
          <p:cNvCxnSpPr/>
          <p:nvPr/>
        </p:nvCxnSpPr>
        <p:spPr>
          <a:xfrm flipV="1">
            <a:off x="6272783" y="2916302"/>
            <a:ext cx="728092" cy="1108512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8587" y="813065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343653" y="955755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70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24" grpId="0"/>
      <p:bldP spid="24" grpId="1"/>
      <p:bldP spid="52" grpId="0"/>
      <p:bldP spid="53" grpId="0"/>
      <p:bldP spid="25" grpId="0"/>
      <p:bldP spid="61" grpId="0"/>
      <p:bldP spid="62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le 1"/>
              <p:cNvSpPr txBox="1">
                <a:spLocks/>
              </p:cNvSpPr>
              <p:nvPr/>
            </p:nvSpPr>
            <p:spPr>
              <a:xfrm>
                <a:off x="2634628" y="599010"/>
                <a:ext cx="5403779" cy="706030"/>
              </a:xfrm>
              <a:prstGeom prst="rect">
                <a:avLst/>
              </a:prstGeom>
            </p:spPr>
            <p:txBody>
              <a:bodyPr/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j-ea"/>
                    <a:cs typeface="+mj-cs"/>
                  </a:rPr>
                  <a:t>6,473  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j-ea"/>
                    <a:cs typeface="+mj-cs"/>
                  </a:rPr>
                  <a:t>	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j-ea"/>
                        <a:cs typeface="+mj-cs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j-ea"/>
                    <a:cs typeface="+mj-cs"/>
                  </a:rPr>
                  <a:t>	6,__73	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Cambria Math" panose="02040503050406030204" pitchFamily="18" charset="0"/>
                  <a:cs typeface="+mj-cs"/>
                </a:endParaRPr>
              </a:p>
            </p:txBody>
          </p:sp>
        </mc:Choice>
        <mc:Fallback xmlns="">
          <p:sp>
            <p:nvSpPr>
              <p:cNvPr id="3" name="Tit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4628" y="599010"/>
                <a:ext cx="5403779" cy="706030"/>
              </a:xfrm>
              <a:prstGeom prst="rect">
                <a:avLst/>
              </a:prstGeom>
              <a:blipFill>
                <a:blip r:embed="rId5"/>
                <a:stretch>
                  <a:fillRect l="-2255" t="-137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821293" y="1179170"/>
          <a:ext cx="4171972" cy="23953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5427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T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O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94109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929838" y="173948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1398383" y="173948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929838" y="222626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1398383" y="222626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929838" y="269313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398383" y="269313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1970382" y="173948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2454628" y="173948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995573" y="3138239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1970382" y="222626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454628" y="222626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039181" y="173948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2995573" y="173948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3464118" y="173948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995573" y="222626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3464118" y="222626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995573" y="269313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464118" y="269313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02623" y="2863529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Have a think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055283" y="222626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4529465" y="173948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/>
          </p:nvPr>
        </p:nvGraphicFramePr>
        <p:xfrm>
          <a:off x="821293" y="3722230"/>
          <a:ext cx="4171972" cy="23822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5427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 smtClean="0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T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n-lt"/>
                        </a:rPr>
                        <a:t>O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92801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8" name="Oval 27"/>
          <p:cNvSpPr/>
          <p:nvPr/>
        </p:nvSpPr>
        <p:spPr>
          <a:xfrm>
            <a:off x="929838" y="428254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1398383" y="428254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929838" y="4782968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1398383" y="4782968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929838" y="523619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1398383" y="523619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2995573" y="5681299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4039181" y="428254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2995573" y="428254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464118" y="428254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995573" y="4782968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3464118" y="4782968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2995573" y="523619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3464118" y="5236190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4055283" y="4782968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4529465" y="428254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1982956" y="428254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itle 1"/>
          <p:cNvSpPr txBox="1">
            <a:spLocks/>
          </p:cNvSpPr>
          <p:nvPr/>
        </p:nvSpPr>
        <p:spPr>
          <a:xfrm>
            <a:off x="5725215" y="970103"/>
            <a:ext cx="908873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1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j-cs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2474570" y="4282542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5725215" y="1374432"/>
            <a:ext cx="908873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2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j-cs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1981044" y="4782968"/>
            <a:ext cx="360000" cy="3600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Title 1"/>
          <p:cNvSpPr txBox="1">
            <a:spLocks/>
          </p:cNvSpPr>
          <p:nvPr/>
        </p:nvSpPr>
        <p:spPr>
          <a:xfrm>
            <a:off x="5725215" y="1776835"/>
            <a:ext cx="908873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3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j-cs"/>
            </a:endParaRPr>
          </a:p>
        </p:txBody>
      </p:sp>
      <p:sp>
        <p:nvSpPr>
          <p:cNvPr id="53" name="Title 1"/>
          <p:cNvSpPr txBox="1">
            <a:spLocks/>
          </p:cNvSpPr>
          <p:nvPr/>
        </p:nvSpPr>
        <p:spPr>
          <a:xfrm>
            <a:off x="5732080" y="2164929"/>
            <a:ext cx="908873" cy="70603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0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j-cs"/>
            </a:endParaRP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4273" y="2729499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0213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/>
      <p:bldP spid="24" grpId="1"/>
      <p:bldP spid="25" grpId="0" animBg="1"/>
      <p:bldP spid="26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6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8" grpId="1" animBg="1"/>
      <p:bldP spid="49" grpId="0"/>
      <p:bldP spid="50" grpId="0" animBg="1"/>
      <p:bldP spid="50" grpId="1" animBg="1"/>
      <p:bldP spid="51" grpId="0"/>
      <p:bldP spid="52" grpId="0" animBg="1"/>
      <p:bldP spid="52" grpId="1" animBg="1"/>
      <p:bldP spid="54" grpId="0"/>
      <p:bldP spid="5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the rest of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685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4.8|1.8|1.2|1.6|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25.8|4.4|3.3|1.4|2.4|3.6|14.9|3.2|1.6|1.4|1.8|3.3|8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1|14.6|2.2|12|13|1.2|6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16.4|4.8|3.8|3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1|6.8|9.5|6|4.6|19.3|11.1|1.2|0.8|2.5|1|0.6|4.3|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7|5.1|4.8|2|9.2|12.4|2.7|3|7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0.9|6.8|6.1|3.6|1.6|9.1|2.4|9.9|2.1|7.2|2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4.3|4|7.4|1.4|4.1|0.8|1.4|1|9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1_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1_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_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_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2E5BB5C-466F-4C42-9DE4-865B62FA0C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b7193443-4924-4c98-83f1-322a08f13154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2846</TotalTime>
  <Words>201</Words>
  <Application>Microsoft Office PowerPoint</Application>
  <PresentationFormat>On-screen Show (4:3)</PresentationFormat>
  <Paragraphs>139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13</vt:i4>
      </vt:variant>
      <vt:variant>
        <vt:lpstr>Slide Titles</vt:lpstr>
      </vt:variant>
      <vt:variant>
        <vt:i4>14</vt:i4>
      </vt:variant>
    </vt:vector>
  </HeadingPairs>
  <TitlesOfParts>
    <vt:vector size="34" baseType="lpstr">
      <vt:lpstr>Arial</vt:lpstr>
      <vt:lpstr>Berlin Sans FB</vt:lpstr>
      <vt:lpstr>Calibri</vt:lpstr>
      <vt:lpstr>Calibri Light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1_Title slide</vt:lpstr>
      <vt:lpstr>1_Get ready title</vt:lpstr>
      <vt:lpstr>1_Get ready questions</vt:lpstr>
      <vt:lpstr>1_Let's learn title</vt:lpstr>
      <vt:lpstr>1_Let's learn slides</vt:lpstr>
      <vt:lpstr>1_Your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1 - 4 on the worksheet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John Sutton</cp:lastModifiedBy>
  <cp:revision>227</cp:revision>
  <dcterms:created xsi:type="dcterms:W3CDTF">2019-07-05T11:02:13Z</dcterms:created>
  <dcterms:modified xsi:type="dcterms:W3CDTF">2020-10-02T13:11:08Z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