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theme/theme3.xml" ContentType="application/vnd.openxmlformats-officedocument.theme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10.xml" ContentType="application/vnd.openxmlformats-officedocument.presentationml.slideLayout+xml"/>
  <Override PartName="/ppt/theme/theme7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8.xml" ContentType="application/vnd.openxmlformats-officedocument.theme+xml"/>
  <Override PartName="/ppt/theme/theme9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8" r:id="rId4"/>
    <p:sldMasterId id="2147483670" r:id="rId5"/>
    <p:sldMasterId id="2147483672" r:id="rId6"/>
    <p:sldMasterId id="2147483674" r:id="rId7"/>
    <p:sldMasterId id="2147483676" r:id="rId8"/>
    <p:sldMasterId id="2147483678" r:id="rId9"/>
    <p:sldMasterId id="2147483681" r:id="rId10"/>
    <p:sldMasterId id="2147483685" r:id="rId11"/>
  </p:sldMasterIdLst>
  <p:notesMasterIdLst>
    <p:notesMasterId r:id="rId29"/>
  </p:notesMasterIdLst>
  <p:sldIdLst>
    <p:sldId id="310" r:id="rId12"/>
    <p:sldId id="311" r:id="rId13"/>
    <p:sldId id="297" r:id="rId14"/>
    <p:sldId id="260" r:id="rId15"/>
    <p:sldId id="300" r:id="rId16"/>
    <p:sldId id="298" r:id="rId17"/>
    <p:sldId id="291" r:id="rId18"/>
    <p:sldId id="306" r:id="rId19"/>
    <p:sldId id="301" r:id="rId20"/>
    <p:sldId id="302" r:id="rId21"/>
    <p:sldId id="303" r:id="rId22"/>
    <p:sldId id="305" r:id="rId23"/>
    <p:sldId id="304" r:id="rId24"/>
    <p:sldId id="278" r:id="rId25"/>
    <p:sldId id="307" r:id="rId26"/>
    <p:sldId id="308" r:id="rId27"/>
    <p:sldId id="262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7467" autoAdjust="0"/>
  </p:normalViewPr>
  <p:slideViewPr>
    <p:cSldViewPr snapToGrid="0" snapToObjects="1">
      <p:cViewPr varScale="1">
        <p:scale>
          <a:sx n="66" d="100"/>
          <a:sy n="66" d="100"/>
        </p:scale>
        <p:origin x="78" y="5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" Type="http://schemas.openxmlformats.org/officeDocument/2006/relationships/customXml" Target="../customXml/item3.xml"/><Relationship Id="rId21" Type="http://schemas.openxmlformats.org/officeDocument/2006/relationships/slide" Target="slides/slide10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3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8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75940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86496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18/09/2020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63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31831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2145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7750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1112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7743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24606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5758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98230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18/09/2020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426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4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5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6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9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10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9/18/2020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71642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83" r:id="rId2"/>
    <p:sldLayoutId id="2147483684" r:id="rId3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23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42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816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9116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129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763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285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1.xml"/><Relationship Id="rId5" Type="http://schemas.openxmlformats.org/officeDocument/2006/relationships/image" Target="../media/image101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2.xml"/><Relationship Id="rId5" Type="http://schemas.openxmlformats.org/officeDocument/2006/relationships/image" Target="../media/image10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1.emf"/><Relationship Id="rId12" Type="http://schemas.openxmlformats.org/officeDocument/2006/relationships/image" Target="../media/image110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11" Type="http://schemas.openxmlformats.org/officeDocument/2006/relationships/image" Target="../media/image100.png"/><Relationship Id="rId5" Type="http://schemas.openxmlformats.org/officeDocument/2006/relationships/image" Target="../media/image13.emf"/><Relationship Id="rId10" Type="http://schemas.openxmlformats.org/officeDocument/2006/relationships/image" Target="../media/image90.png"/><Relationship Id="rId4" Type="http://schemas.openxmlformats.org/officeDocument/2006/relationships/image" Target="../media/image12.emf"/><Relationship Id="rId9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7" Type="http://schemas.openxmlformats.org/officeDocument/2006/relationships/image" Target="../media/image12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emf"/><Relationship Id="rId3" Type="http://schemas.openxmlformats.org/officeDocument/2006/relationships/image" Target="../media/image14.emf"/><Relationship Id="rId7" Type="http://schemas.openxmlformats.org/officeDocument/2006/relationships/image" Target="../media/image12.emf"/><Relationship Id="rId12" Type="http://schemas.openxmlformats.org/officeDocument/2006/relationships/image" Target="../media/image24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21.png"/><Relationship Id="rId11" Type="http://schemas.openxmlformats.org/officeDocument/2006/relationships/image" Target="../media/image23.png"/><Relationship Id="rId10" Type="http://schemas.openxmlformats.org/officeDocument/2006/relationships/image" Target="../media/image13.emf"/><Relationship Id="rId9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6" Type="http://schemas.openxmlformats.org/officeDocument/2006/relationships/image" Target="../media/image11.emf"/><Relationship Id="rId5" Type="http://schemas.openxmlformats.org/officeDocument/2006/relationships/image" Target="../media/image13.emf"/><Relationship Id="rId4" Type="http://schemas.openxmlformats.org/officeDocument/2006/relationships/image" Target="../media/image12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5" Type="http://schemas.openxmlformats.org/officeDocument/2006/relationships/image" Target="../media/image11.emf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19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2.xml"/><Relationship Id="rId6" Type="http://schemas.openxmlformats.org/officeDocument/2006/relationships/image" Target="../media/image28.png"/><Relationship Id="rId5" Type="http://schemas.openxmlformats.org/officeDocument/2006/relationships/image" Target="../media/image25.png"/><Relationship Id="rId4" Type="http://schemas.openxmlformats.org/officeDocument/2006/relationships/image" Target="../media/image2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9052" y="365125"/>
            <a:ext cx="8608618" cy="5948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67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264" y="531239"/>
            <a:ext cx="8894532" cy="610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652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</a:rPr>
                  <a:t>1) 200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2) What is the value of 5 in </a:t>
                </a:r>
                <a:r>
                  <a:rPr lang="en-GB" sz="3200" b="1" dirty="0" smtClean="0">
                    <a:latin typeface="Calibri" panose="020F0502020204030204" pitchFamily="34" charset="0"/>
                  </a:rPr>
                  <a:t>5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63?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3200" dirty="0">
                    <a:latin typeface="Calibri" panose="020F0502020204030204" pitchFamily="34" charset="0"/>
                  </a:rPr>
                  <a:t>) 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What digit is in the tens place in 307?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blipFill>
                <a:blip r:embed="rId5"/>
                <a:stretch>
                  <a:fillRect l="-2107" t="-13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39726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 smtClean="0">
                    <a:latin typeface="Calibri" panose="020F0502020204030204" pitchFamily="34" charset="0"/>
                  </a:rPr>
                  <a:t>1) 200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80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2) What is the value of 5 in </a:t>
                </a:r>
                <a:r>
                  <a:rPr lang="en-GB" sz="3200" b="1" dirty="0" smtClean="0">
                    <a:latin typeface="Calibri" panose="020F0502020204030204" pitchFamily="34" charset="0"/>
                  </a:rPr>
                  <a:t>5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63?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  <a:p>
                <a:r>
                  <a:rPr lang="en-GB" sz="3200" dirty="0" smtClean="0">
                    <a:latin typeface="Calibri" panose="020F0502020204030204" pitchFamily="34" charset="0"/>
                  </a:rPr>
                  <a:t>3</a:t>
                </a:r>
                <a:r>
                  <a:rPr lang="en-GB" sz="3200" dirty="0">
                    <a:latin typeface="Calibri" panose="020F0502020204030204" pitchFamily="34" charset="0"/>
                  </a:rPr>
                  <a:t>) 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What digit is in the tens place in 307?</a:t>
                </a:r>
              </a:p>
              <a:p>
                <a:endParaRPr lang="en-GB" sz="3200" dirty="0" smtClean="0">
                  <a:latin typeface="Calibri" panose="020F0502020204030204" pitchFamily="34" charset="0"/>
                </a:endParaRPr>
              </a:p>
              <a:p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5509200"/>
              </a:xfrm>
              <a:prstGeom prst="rect">
                <a:avLst/>
              </a:prstGeom>
              <a:blipFill>
                <a:blip r:embed="rId5"/>
                <a:stretch>
                  <a:fillRect l="-2107" t="-132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/>
          <p:cNvSpPr txBox="1"/>
          <p:nvPr/>
        </p:nvSpPr>
        <p:spPr>
          <a:xfrm>
            <a:off x="3841538" y="337745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282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343071" y="2276161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500</a:t>
            </a:r>
            <a:endParaRPr lang="en-GB" sz="3200" dirty="0"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590646" y="4235638"/>
            <a:ext cx="11774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0</a:t>
            </a:r>
            <a:endParaRPr lang="en-GB" sz="3200" dirty="0"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1150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1778287" y="1663620"/>
            <a:ext cx="349118" cy="40084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4985590" y="3953686"/>
            <a:ext cx="2184400" cy="22860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515252" y="1114425"/>
            <a:ext cx="706656" cy="199277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2105876" y="1541287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</a:t>
                </a:r>
                <a:endParaRPr lang="en-GB" sz="3200" dirty="0" smtClean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05876" y="1541287"/>
                <a:ext cx="920893" cy="584775"/>
              </a:xfrm>
              <a:prstGeom prst="rect">
                <a:avLst/>
              </a:prstGeom>
              <a:blipFill>
                <a:blip r:embed="rId8"/>
                <a:stretch>
                  <a:fillRect t="-12500" r="-1974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5112730" y="1821522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112730" y="1821522"/>
                <a:ext cx="920893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/>
              <p:cNvSpPr txBox="1"/>
              <p:nvPr/>
            </p:nvSpPr>
            <p:spPr>
              <a:xfrm>
                <a:off x="6107730" y="1827132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</a:t>
                </a:r>
                <a:r>
                  <a:rPr lang="en-GB" sz="3200" dirty="0">
                    <a:latin typeface="Calibri" panose="020F0502020204030204" pitchFamily="34" charset="0"/>
                  </a:rPr>
                  <a:t>0</a:t>
                </a:r>
              </a:p>
            </p:txBody>
          </p:sp>
        </mc:Choice>
        <mc:Fallback xmlns="">
          <p:sp>
            <p:nvSpPr>
              <p:cNvPr id="28" name="TextBox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07730" y="1827132"/>
                <a:ext cx="1737372" cy="584775"/>
              </a:xfrm>
              <a:prstGeom prst="rect">
                <a:avLst/>
              </a:prstGeom>
              <a:blipFill>
                <a:blip r:embed="rId10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9" name="Picture 3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189169" y="3868329"/>
            <a:ext cx="846667" cy="2387601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782530" y="3868329"/>
            <a:ext cx="846667" cy="23876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1" name="TextBox 40"/>
              <p:cNvSpPr txBox="1"/>
              <p:nvPr/>
            </p:nvSpPr>
            <p:spPr>
              <a:xfrm>
                <a:off x="4688334" y="4740247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</a:p>
            </p:txBody>
          </p:sp>
        </mc:Choice>
        <mc:Fallback xmlns="">
          <p:sp>
            <p:nvSpPr>
              <p:cNvPr id="41" name="TextBox 4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88334" y="4740247"/>
                <a:ext cx="920893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889985" y="4740814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100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9985" y="4740814"/>
                <a:ext cx="1737372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" name="Picture 2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3705" y="3618424"/>
            <a:ext cx="349118" cy="40084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4073" y="3281683"/>
            <a:ext cx="349118" cy="40084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3794" y="2944942"/>
            <a:ext cx="349118" cy="40084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3794" y="2608201"/>
            <a:ext cx="349118" cy="400840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7204" y="2271460"/>
            <a:ext cx="349118" cy="400840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8766" y="1934719"/>
            <a:ext cx="349118" cy="40084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91840" y="1597978"/>
            <a:ext cx="349118" cy="40084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9225" y="1261237"/>
            <a:ext cx="349118" cy="40084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89223" y="924496"/>
            <a:ext cx="349118" cy="40084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9934" t="34426" r="42244" b="42987"/>
          <a:stretch/>
        </p:blipFill>
        <p:spPr>
          <a:xfrm>
            <a:off x="4693985" y="587755"/>
            <a:ext cx="349118" cy="400840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3375895" y="3868329"/>
            <a:ext cx="846667" cy="238760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969260" y="3868329"/>
            <a:ext cx="846667" cy="2387601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562625" y="3868329"/>
            <a:ext cx="846667" cy="238760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2155990" y="3868329"/>
            <a:ext cx="846667" cy="238760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749355" y="3868329"/>
            <a:ext cx="846667" cy="238760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1342720" y="3868329"/>
            <a:ext cx="846667" cy="238760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936085" y="3868329"/>
            <a:ext cx="846667" cy="2387601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29450" y="3868329"/>
            <a:ext cx="846667" cy="238760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529450" y="2944942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33333E-6 L 2.77778E-6 -0.03912 " pathEditMode="relative" rAng="0" ptsTypes="AA">
                                      <p:cBhvr>
                                        <p:cTn id="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968"/>
                                    </p:animMotion>
                                  </p:childTnLst>
                                </p:cTn>
                              </p:par>
                              <p:par>
                                <p:cTn id="8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7.40741E-7 L 0.00017 -0.06528 " pathEditMode="relative" rAng="0" ptsTypes="AA">
                                      <p:cBhvr>
                                        <p:cTn id="8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264"/>
                                    </p:animMotion>
                                  </p:childTnLst>
                                </p:cTn>
                              </p:par>
                              <p:par>
                                <p:cTn id="8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-4.81481E-6 L -0.00017 -0.09189 " pathEditMode="relative" rAng="0" ptsTypes="AA">
                                      <p:cBhvr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4606"/>
                                    </p:animMotion>
                                  </p:childTnLst>
                                </p:cTn>
                              </p:par>
                              <p:par>
                                <p:cTn id="8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11111E-6 L -0.00017 -0.11806 " pathEditMode="relative" rAng="0" ptsTypes="AA">
                                      <p:cBhvr>
                                        <p:cTn id="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5903"/>
                                    </p:animMotion>
                                  </p:childTnLst>
                                </p:cTn>
                              </p:par>
                              <p:par>
                                <p:cTn id="9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2.96296E-6 L -0.00035 -0.1449 " pathEditMode="relative" rAng="0" ptsTypes="AA">
                                      <p:cBhvr>
                                        <p:cTn id="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-7245"/>
                                    </p:animMotion>
                                  </p:childTnLst>
                                </p:cTn>
                              </p:par>
                              <p:par>
                                <p:cTn id="93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81481E-6 L -0.00052 0.09815 " pathEditMode="relative" rAng="0" ptsTypes="AA">
                                      <p:cBhvr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" y="4907"/>
                                    </p:animMotion>
                                  </p:childTnLst>
                                </p:cTn>
                              </p:par>
                              <p:par>
                                <p:cTn id="95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00035 0.07222 " pathEditMode="relative" rAng="0" ptsTypes="AA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3611"/>
                                    </p:animMotion>
                                  </p:childTnLst>
                                </p:cTn>
                              </p:par>
                              <p:par>
                                <p:cTn id="9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2.96296E-6 L 0.00018 0.0456 " pathEditMode="relative" rAng="0" ptsTypes="AA">
                                      <p:cBhvr>
                                        <p:cTn id="9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269"/>
                                    </p:animMotion>
                                  </p:childTnLst>
                                </p:cTn>
                              </p:par>
                              <p:par>
                                <p:cTn id="9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1.48148E-6 L 1.94444E-6 0.01805 " pathEditMode="relative" rAng="0" ptsTypes="AA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03"/>
                                    </p:animMotion>
                                  </p:childTnLst>
                                </p:cTn>
                              </p:par>
                              <p:par>
                                <p:cTn id="10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2.59259E-6 L 0.00017 -0.01041 " pathEditMode="relative" rAng="0" ptsTypes="AA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53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4.44444E-6 L 0.21128 0.0007 " pathEditMode="relative" rAng="0" ptsTypes="AA">
                                      <p:cBhvr>
                                        <p:cTn id="15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556" y="23"/>
                                    </p:animMotion>
                                  </p:childTnLst>
                                </p:cTn>
                              </p:par>
                              <p:par>
                                <p:cTn id="15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4.44444E-6 L 0.18837 0.00047 " pathEditMode="relative" rAng="0" ptsTypes="AA">
                                      <p:cBhvr>
                                        <p:cTn id="1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410" y="23"/>
                                    </p:animMotion>
                                  </p:childTnLst>
                                </p:cTn>
                              </p:par>
                              <p:par>
                                <p:cTn id="15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4.44444E-6 L 0.16475 0.00047 " pathEditMode="relative" rAng="0" ptsTypes="AA">
                                      <p:cBhvr>
                                        <p:cTn id="15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29" y="23"/>
                                    </p:animMotion>
                                  </p:childTnLst>
                                </p:cTn>
                              </p:par>
                              <p:par>
                                <p:cTn id="15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4.44444E-6 L 0.13958 0.0007 " pathEditMode="relative" rAng="0" ptsTypes="AA">
                                      <p:cBhvr>
                                        <p:cTn id="15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79" y="23"/>
                                    </p:animMotion>
                                  </p:childTnLst>
                                </p:cTn>
                              </p:par>
                              <p:par>
                                <p:cTn id="16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-4.44444E-6 L 0.1158 0.00024 " pathEditMode="relative" rAng="0" ptsTypes="AA">
                                      <p:cBhvr>
                                        <p:cTn id="161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781" y="0"/>
                                    </p:animMotion>
                                  </p:childTnLst>
                                </p:cTn>
                              </p:par>
                              <p:par>
                                <p:cTn id="162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4.44444E-6 L 0.06962 -0.00069 " pathEditMode="relative" rAng="0" ptsTypes="AA">
                                      <p:cBhvr>
                                        <p:cTn id="16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472" y="-46"/>
                                    </p:animMotion>
                                  </p:childTnLst>
                                </p:cTn>
                              </p:par>
                              <p:par>
                                <p:cTn id="164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4.44444E-6 L 0.04636 -4.44444E-6 " pathEditMode="relative" rAng="0" ptsTypes="AA">
                                      <p:cBhvr>
                                        <p:cTn id="16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09" y="0"/>
                                    </p:animMotion>
                                  </p:childTnLst>
                                </p:cTn>
                              </p:par>
                              <p:par>
                                <p:cTn id="166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4.44444E-6 L 0.09254 -0.00046 " pathEditMode="relative" rAng="0" ptsTypes="AA">
                                      <p:cBhvr>
                                        <p:cTn id="16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618" y="-23"/>
                                    </p:animMotion>
                                  </p:childTnLst>
                                </p:cTn>
                              </p:par>
                              <p:par>
                                <p:cTn id="16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2257 0.00024 " pathEditMode="relative" rAng="0" ptsTypes="AA">
                                      <p:cBhvr>
                                        <p:cTn id="169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2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0" fill="hold">
                      <p:stCondLst>
                        <p:cond delay="indefinite"/>
                      </p:stCondLst>
                      <p:childTnLst>
                        <p:par>
                          <p:cTn id="171" fill="hold">
                            <p:stCondLst>
                              <p:cond delay="0"/>
                            </p:stCondLst>
                            <p:childTnLst>
                              <p:par>
                                <p:cTn id="1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27" grpId="0"/>
      <p:bldP spid="28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804682" y="416664"/>
            <a:ext cx="846667" cy="2387601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1406019" y="416663"/>
            <a:ext cx="846667" cy="2387601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2007356" y="416662"/>
            <a:ext cx="846667" cy="2387601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2608693" y="416661"/>
            <a:ext cx="846667" cy="238760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210030" y="416661"/>
            <a:ext cx="846667" cy="238760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002" t="23074" r="31995" b="33000"/>
          <a:stretch/>
        </p:blipFill>
        <p:spPr>
          <a:xfrm>
            <a:off x="3811366" y="416664"/>
            <a:ext cx="846667" cy="23876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4455828" y="1324454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60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5828" y="1324454"/>
                <a:ext cx="1737372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9" name="Picture 4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775397" y="3010437"/>
            <a:ext cx="1585194" cy="165892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328051" y="3010437"/>
            <a:ext cx="1585194" cy="1658924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775397" y="4527604"/>
            <a:ext cx="1585194" cy="1658924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328051" y="4527604"/>
            <a:ext cx="1585194" cy="1658924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4234699" y="4188862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400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34699" y="4188862"/>
                <a:ext cx="1737372" cy="584775"/>
              </a:xfrm>
              <a:prstGeom prst="rect">
                <a:avLst/>
              </a:prstGeom>
              <a:blipFill>
                <a:blip r:embed="rId8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5" name="TextBox 14"/>
          <p:cNvSpPr txBox="1"/>
          <p:nvPr/>
        </p:nvSpPr>
        <p:spPr>
          <a:xfrm>
            <a:off x="529450" y="2722682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28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" grpId="0"/>
      <p:bldP spid="5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652889" y="3576313"/>
            <a:ext cx="2629460" cy="25822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973008" y="3871849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 smtClean="0">
                    <a:latin typeface="Calibri" panose="020F0502020204030204" pitchFamily="34" charset="0"/>
                  </a:rPr>
                  <a:t>1,000</a:t>
                </a:r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73008" y="3871849"/>
                <a:ext cx="1737372" cy="584775"/>
              </a:xfrm>
              <a:prstGeom prst="rect">
                <a:avLst/>
              </a:prstGeom>
              <a:blipFill>
                <a:blip r:embed="rId6"/>
                <a:stretch>
                  <a:fillRect t="-13542" b="-3333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3" name="Picture 4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67512" y="410845"/>
            <a:ext cx="1605994" cy="1680691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120211" y="410845"/>
            <a:ext cx="1605994" cy="1680691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572910" y="410845"/>
            <a:ext cx="1605994" cy="168069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25609" y="410845"/>
            <a:ext cx="1605994" cy="1680691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478308" y="410845"/>
            <a:ext cx="1605994" cy="1680691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67512" y="2044773"/>
            <a:ext cx="1605994" cy="1680691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120211" y="2044773"/>
            <a:ext cx="1605994" cy="1680691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3572910" y="2044773"/>
            <a:ext cx="1605994" cy="1680691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5025609" y="2044773"/>
            <a:ext cx="1605994" cy="1680691"/>
          </a:xfrm>
          <a:prstGeom prst="rect">
            <a:avLst/>
          </a:prstGeom>
        </p:spPr>
      </p:pic>
      <p:pic>
        <p:nvPicPr>
          <p:cNvPr id="54" name="Picture 5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6478308" y="2044773"/>
            <a:ext cx="1605994" cy="1680691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29450" y="4233677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75180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4260268" y="3587656"/>
            <a:ext cx="2629460" cy="2582225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6722152" y="4918038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1,000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22152" y="4918038"/>
                <a:ext cx="1737372" cy="584775"/>
              </a:xfrm>
              <a:prstGeom prst="rect">
                <a:avLst/>
              </a:prstGeom>
              <a:blipFill>
                <a:blip r:embed="rId6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0" name="Picture 49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4808" t="28591" r="18639" b="28089"/>
          <a:stretch/>
        </p:blipFill>
        <p:spPr>
          <a:xfrm>
            <a:off x="2515376" y="2119917"/>
            <a:ext cx="1817652" cy="19021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9934" t="34426" r="42244" b="42987"/>
          <a:stretch/>
        </p:blipFill>
        <p:spPr>
          <a:xfrm>
            <a:off x="952994" y="577729"/>
            <a:ext cx="349118" cy="400840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/>
              <p:cNvSpPr txBox="1"/>
              <p:nvPr/>
            </p:nvSpPr>
            <p:spPr>
              <a:xfrm>
                <a:off x="1280583" y="455396"/>
                <a:ext cx="920893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</a:t>
                </a:r>
                <a:r>
                  <a:rPr lang="en-GB" sz="3200" dirty="0">
                    <a:latin typeface="Calibri" panose="020F0502020204030204" pitchFamily="34" charset="0"/>
                  </a:rPr>
                  <a:t>1</a:t>
                </a:r>
                <a:endParaRPr lang="en-GB" sz="3200" dirty="0" smtClean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8" name="TextBox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80583" y="455396"/>
                <a:ext cx="920893" cy="584775"/>
              </a:xfrm>
              <a:prstGeom prst="rect">
                <a:avLst/>
              </a:prstGeom>
              <a:blipFill>
                <a:blip r:embed="rId9"/>
                <a:stretch>
                  <a:fillRect t="-12500" r="-2649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9" name="Picture 18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5002" t="23074" r="31995" b="33000"/>
          <a:stretch/>
        </p:blipFill>
        <p:spPr>
          <a:xfrm>
            <a:off x="1608136" y="825544"/>
            <a:ext cx="694124" cy="195743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20" name="TextBox 19"/>
              <p:cNvSpPr txBox="1"/>
              <p:nvPr/>
            </p:nvSpPr>
            <p:spPr>
              <a:xfrm>
                <a:off x="2092292" y="1452565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</a:t>
                </a:r>
                <a:r>
                  <a:rPr lang="en-GB" sz="3200" dirty="0">
                    <a:latin typeface="Calibri" panose="020F0502020204030204" pitchFamily="34" charset="0"/>
                  </a:rPr>
                  <a:t>0</a:t>
                </a:r>
              </a:p>
            </p:txBody>
          </p:sp>
        </mc:Choice>
        <mc:Fallback xmlns="">
          <p:sp>
            <p:nvSpPr>
              <p:cNvPr id="20" name="TextBox 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2292" y="1452565"/>
                <a:ext cx="1737372" cy="584775"/>
              </a:xfrm>
              <a:prstGeom prst="rect">
                <a:avLst/>
              </a:prstGeom>
              <a:blipFill>
                <a:blip r:embed="rId11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4252748" y="2719921"/>
                <a:ext cx="1737372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 smtClean="0">
                    <a:latin typeface="Calibri" panose="020F0502020204030204" pitchFamily="34" charset="0"/>
                  </a:rPr>
                  <a:t> 100</a:t>
                </a:r>
                <a:endParaRPr lang="en-GB" sz="32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52748" y="2719921"/>
                <a:ext cx="1737372" cy="584775"/>
              </a:xfrm>
              <a:prstGeom prst="rect">
                <a:avLst/>
              </a:prstGeom>
              <a:blipFill>
                <a:blip r:embed="rId12"/>
                <a:stretch>
                  <a:fillRect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/>
          <p:cNvSpPr txBox="1"/>
          <p:nvPr/>
        </p:nvSpPr>
        <p:spPr>
          <a:xfrm>
            <a:off x="432144" y="5025759"/>
            <a:ext cx="25288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2394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18" grpId="0"/>
      <p:bldP spid="20" grpId="0"/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0715481"/>
              </p:ext>
            </p:extLst>
          </p:nvPr>
        </p:nvGraphicFramePr>
        <p:xfrm>
          <a:off x="1054921" y="517686"/>
          <a:ext cx="6728824" cy="4658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98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09869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1051052"/>
            <a:ext cx="1407944" cy="1382652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883944" y="1093495"/>
            <a:ext cx="1380892" cy="14451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398D9A1-082C-604F-822C-DA2E31D8947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4808" t="28591" r="18639" b="28089"/>
          <a:stretch/>
        </p:blipFill>
        <p:spPr>
          <a:xfrm>
            <a:off x="2883944" y="2506294"/>
            <a:ext cx="1380892" cy="144511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4697507" y="1103275"/>
            <a:ext cx="527504" cy="148756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212887"/>
            <a:ext cx="265314" cy="30462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2151830"/>
            <a:ext cx="265314" cy="30462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838849"/>
            <a:ext cx="265314" cy="30462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2464811"/>
            <a:ext cx="265314" cy="3046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9934" t="34426" r="42244" b="42987"/>
          <a:stretch/>
        </p:blipFill>
        <p:spPr>
          <a:xfrm>
            <a:off x="6796821" y="1525868"/>
            <a:ext cx="265314" cy="30462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091353" y="1103275"/>
            <a:ext cx="527504" cy="1487562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5002" t="23074" r="31995" b="33000"/>
          <a:stretch/>
        </p:blipFill>
        <p:spPr>
          <a:xfrm>
            <a:off x="5485199" y="1103275"/>
            <a:ext cx="527504" cy="148756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2407247"/>
            <a:ext cx="1407944" cy="13826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3763442"/>
            <a:ext cx="1407944" cy="13826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41477" y="5196581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236567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200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66243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20752" y="5196581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5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53720" y="5659185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3,235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</a:p>
          <a:p>
            <a:r>
              <a:rPr lang="en-GB" dirty="0" smtClean="0"/>
              <a:t>The value of the __ is 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00673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5205345"/>
              </p:ext>
            </p:extLst>
          </p:nvPr>
        </p:nvGraphicFramePr>
        <p:xfrm>
          <a:off x="1054921" y="517686"/>
          <a:ext cx="6728824" cy="46585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22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822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55988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4098697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1051052"/>
            <a:ext cx="1407944" cy="138265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2407247"/>
            <a:ext cx="1407944" cy="13826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95690F9-6DB0-584D-A6E2-C6023AE0E3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591" t="11067" r="13628" b="10277"/>
          <a:stretch/>
        </p:blipFill>
        <p:spPr>
          <a:xfrm>
            <a:off x="1223345" y="3763442"/>
            <a:ext cx="1407944" cy="1382652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1412595" y="518641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422994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963043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872083" y="5190008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5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553719" y="5645537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3,035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4697507" y="1103275"/>
            <a:ext cx="527504" cy="1487562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212887"/>
            <a:ext cx="265314" cy="304621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2151830"/>
            <a:ext cx="265314" cy="304621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838849"/>
            <a:ext cx="265314" cy="30462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2464811"/>
            <a:ext cx="265314" cy="30462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16E305C-74D6-B04D-BE5C-284A0FD77D0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9934" t="34426" r="42244" b="42987"/>
          <a:stretch/>
        </p:blipFill>
        <p:spPr>
          <a:xfrm>
            <a:off x="6796821" y="1525868"/>
            <a:ext cx="265314" cy="30462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091353" y="1103275"/>
            <a:ext cx="527504" cy="1487562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CF05F315-33CC-E54A-B215-1682C423058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5002" t="23074" r="31995" b="33000"/>
          <a:stretch/>
        </p:blipFill>
        <p:spPr>
          <a:xfrm>
            <a:off x="5485199" y="1103275"/>
            <a:ext cx="527504" cy="1487562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</a:p>
          <a:p>
            <a:r>
              <a:rPr lang="en-GB" dirty="0" smtClean="0"/>
              <a:t>The value of the __ is 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16136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807470"/>
              </p:ext>
            </p:extLst>
          </p:nvPr>
        </p:nvGraphicFramePr>
        <p:xfrm>
          <a:off x="1208401" y="1203292"/>
          <a:ext cx="6627224" cy="34210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404864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963843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5162" y="5263618"/>
            <a:ext cx="1250012" cy="875008"/>
          </a:xfrm>
          <a:prstGeom prst="rect">
            <a:avLst/>
          </a:prstGeom>
        </p:spPr>
      </p:pic>
      <p:sp>
        <p:nvSpPr>
          <p:cNvPr id="12" name="Rounded Rectangular Callout 11"/>
          <p:cNvSpPr/>
          <p:nvPr/>
        </p:nvSpPr>
        <p:spPr>
          <a:xfrm>
            <a:off x="2884981" y="5506788"/>
            <a:ext cx="3006646" cy="508748"/>
          </a:xfrm>
          <a:prstGeom prst="wedgeRoundRectCallout">
            <a:avLst>
              <a:gd name="adj1" fmla="val 76720"/>
              <a:gd name="adj2" fmla="val 3323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  <a:latin typeface="Calibri" panose="020F0502020204030204" pitchFamily="34" charset="0"/>
              </a:rPr>
              <a:t>This number is 134</a:t>
            </a:r>
            <a:endParaRPr lang="en-GB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516959" y="462130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1,000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343112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300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040288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40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882410" y="4621304"/>
            <a:ext cx="10692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0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668956" y="4955277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1,340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5979" y="367574"/>
            <a:ext cx="747045" cy="747045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721045" y="465680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1857737"/>
            <a:ext cx="788608" cy="76918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1857737"/>
            <a:ext cx="788608" cy="76918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802" y="1857737"/>
            <a:ext cx="788608" cy="76918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1660" y="1857737"/>
            <a:ext cx="788608" cy="769184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434" y="2653920"/>
            <a:ext cx="788608" cy="769184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1857737"/>
            <a:ext cx="788608" cy="76918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1915" y="2653920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44338" y="2653920"/>
            <a:ext cx="788608" cy="769184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</a:p>
          <a:p>
            <a:r>
              <a:rPr lang="en-GB" dirty="0" smtClean="0"/>
              <a:t>The value of the __ is 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98888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  <p:bldP spid="16" grpId="0"/>
      <p:bldP spid="16" grpId="1"/>
      <p:bldP spid="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the value of the 1? </a:t>
            </a:r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076221"/>
              </p:ext>
            </p:extLst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33159" y="113675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100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  <p:sp>
        <p:nvSpPr>
          <p:cNvPr id="19" name="TextBox 18"/>
          <p:cNvSpPr txBox="1"/>
          <p:nvPr/>
        </p:nvSpPr>
        <p:spPr>
          <a:xfrm>
            <a:off x="361562" y="5890733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</a:p>
          <a:p>
            <a:r>
              <a:rPr lang="en-GB" dirty="0" smtClean="0"/>
              <a:t>The value of the __ is 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63207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8" grpId="0"/>
      <p:bldP spid="42" grpId="0"/>
      <p:bldP spid="42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the value of the 5? </a:t>
            </a:r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076221"/>
              </p:ext>
            </p:extLst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33159" y="113675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5,000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  <p:sp>
        <p:nvSpPr>
          <p:cNvPr id="17" name="TextBox 16"/>
          <p:cNvSpPr txBox="1"/>
          <p:nvPr/>
        </p:nvSpPr>
        <p:spPr>
          <a:xfrm>
            <a:off x="412038" y="5920795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</a:p>
          <a:p>
            <a:r>
              <a:rPr lang="en-GB" dirty="0" smtClean="0"/>
              <a:t>The value of the __ is 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4745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925035" y="1157466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the value of the 2? </a:t>
            </a:r>
            <a:endParaRPr lang="en-GB" sz="2800" dirty="0">
              <a:latin typeface="Calibri" panose="020F0502020204030204" pitchFamily="34" charset="0"/>
            </a:endParaRPr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0076221"/>
              </p:ext>
            </p:extLst>
          </p:nvPr>
        </p:nvGraphicFramePr>
        <p:xfrm>
          <a:off x="916537" y="1787676"/>
          <a:ext cx="6627224" cy="313078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6806">
                  <a:extLst>
                    <a:ext uri="{9D8B030D-6E8A-4147-A177-3AD203B41FA5}">
                      <a16:colId xmlns:a16="http://schemas.microsoft.com/office/drawing/2014/main" val="1589910220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069221138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2550450566"/>
                    </a:ext>
                  </a:extLst>
                </a:gridCol>
                <a:gridCol w="1656806">
                  <a:extLst>
                    <a:ext uri="{9D8B030D-6E8A-4147-A177-3AD203B41FA5}">
                      <a16:colId xmlns:a16="http://schemas.microsoft.com/office/drawing/2014/main" val="544942445"/>
                    </a:ext>
                  </a:extLst>
                </a:gridCol>
              </a:tblGrid>
              <a:tr h="365215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Thousands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Hundreds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Tens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>
                          <a:latin typeface="+mn-lt"/>
                        </a:rPr>
                        <a:t>Ones</a:t>
                      </a:r>
                      <a:endParaRPr lang="en-GB" sz="2400" dirty="0">
                        <a:latin typeface="+mn-lt"/>
                      </a:endParaRPr>
                    </a:p>
                  </a:txBody>
                  <a:tcPr anchor="ctr">
                    <a:solidFill>
                      <a:srgbClr val="FF5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7756721"/>
                  </a:ext>
                </a:extLst>
              </a:tr>
              <a:tr h="2673589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Berlin Sans FB" panose="020E0602020502020306" pitchFamily="34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4577473"/>
                  </a:ext>
                </a:extLst>
              </a:tr>
            </a:tbl>
          </a:graphicData>
        </a:graphic>
      </p:graphicFrame>
      <p:pic>
        <p:nvPicPr>
          <p:cNvPr id="27" name="Picture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2329945"/>
            <a:ext cx="788608" cy="76918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2329945"/>
            <a:ext cx="788608" cy="76918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085151"/>
            <a:ext cx="788608" cy="769184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5400" y="3085151"/>
            <a:ext cx="788608" cy="769184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6464" y="3840357"/>
            <a:ext cx="788608" cy="769184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3033" y="2329945"/>
            <a:ext cx="788608" cy="769184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2329945"/>
            <a:ext cx="788608" cy="769184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4212" y="2329945"/>
            <a:ext cx="788608" cy="769184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5276" y="3085151"/>
            <a:ext cx="788608" cy="769184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1845" y="2329945"/>
            <a:ext cx="760847" cy="742107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778" y="2329945"/>
            <a:ext cx="760847" cy="742107"/>
          </a:xfrm>
          <a:prstGeom prst="rect">
            <a:avLst/>
          </a:prstGeom>
        </p:spPr>
      </p:pic>
      <p:sp>
        <p:nvSpPr>
          <p:cNvPr id="38" name="TextBox 37"/>
          <p:cNvSpPr txBox="1"/>
          <p:nvPr/>
        </p:nvSpPr>
        <p:spPr>
          <a:xfrm>
            <a:off x="5133159" y="1136754"/>
            <a:ext cx="1737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solidFill>
                  <a:srgbClr val="0070C0"/>
                </a:solidFill>
                <a:latin typeface="Calibri" panose="020F0502020204030204" pitchFamily="34" charset="0"/>
              </a:rPr>
              <a:t>2</a:t>
            </a:r>
            <a:endParaRPr lang="en-GB" sz="28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25035" y="5114623"/>
            <a:ext cx="58461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Calibri" panose="020F0502020204030204" pitchFamily="34" charset="0"/>
              </a:rPr>
              <a:t>What is this number written in words?</a:t>
            </a:r>
            <a:endParaRPr lang="en-GB" sz="2800" dirty="0">
              <a:latin typeface="Calibri" panose="020F0502020204030204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927630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Five thousand,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pic>
        <p:nvPicPr>
          <p:cNvPr id="41" name="Picture 4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22873" y="539496"/>
            <a:ext cx="747045" cy="747045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5597939" y="637602"/>
            <a:ext cx="1826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alibri" panose="020F0502020204030204" pitchFamily="34" charset="0"/>
              </a:rPr>
              <a:t>Have a think</a:t>
            </a:r>
            <a:endParaRPr lang="en-GB" sz="2400" dirty="0">
              <a:latin typeface="Calibri" panose="020F0502020204030204" pitchFamily="34" charset="0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146253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one hundred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5224891" y="5628517"/>
            <a:ext cx="25723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rgbClr val="0070C0"/>
                </a:solidFill>
                <a:latin typeface="Calibri" panose="020F0502020204030204" pitchFamily="34" charset="0"/>
              </a:rPr>
              <a:t>and thirty-two</a:t>
            </a:r>
            <a:endParaRPr lang="en-GB" sz="2800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25035" y="626449"/>
            <a:ext cx="10054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</a:rPr>
              <a:t>5,132</a:t>
            </a:r>
            <a:endParaRPr lang="en-GB" sz="2800" dirty="0"/>
          </a:p>
        </p:txBody>
      </p:sp>
      <p:sp>
        <p:nvSpPr>
          <p:cNvPr id="23" name="TextBox 22"/>
          <p:cNvSpPr txBox="1"/>
          <p:nvPr/>
        </p:nvSpPr>
        <p:spPr>
          <a:xfrm>
            <a:off x="361562" y="6019300"/>
            <a:ext cx="27476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__ lots of ___ make ____</a:t>
            </a:r>
          </a:p>
          <a:p>
            <a:r>
              <a:rPr lang="en-GB" dirty="0" smtClean="0"/>
              <a:t>The value of the __ is  ____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2785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/>
      <p:bldP spid="39" grpId="0"/>
      <p:bldP spid="40" grpId="0"/>
      <p:bldP spid="42" grpId="0"/>
      <p:bldP spid="43" grpId="0"/>
      <p:bldP spid="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Have a go at the rest of the </a:t>
            </a:r>
            <a:r>
              <a:rPr lang="en-GB" dirty="0" smtClean="0"/>
              <a:t>worksheet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If you finish – annotate with some statements we have said together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4561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7|10.7|7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.5|7|1.5|0.6|0.3|0.2|0.3|0.6|0.7|2.6|1.8|0.7|2.4|1.1|2.9|4.9|4|3.5|4.3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1|2.1|9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2|12.4|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1.2|0.8|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2.4|4.1|1.9|5.2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4|7.7|10.8|2.2|2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0.9|1.5|1.6|1.2|6.8|0.8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2|9|0.6|2|1.3|1.8|4.7|3.3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3|1.8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9|5.9|14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1_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schemas.microsoft.com/office/2006/metadata/properties"/>
    <ds:schemaRef ds:uri="522d4c35-b548-4432-90ae-af4376e1c4b4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33A09AC-14A7-411D-8B1A-48B6CC2E478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2836</TotalTime>
  <Words>295</Words>
  <Application>Microsoft Office PowerPoint</Application>
  <PresentationFormat>On-screen Show (4:3)</PresentationFormat>
  <Paragraphs>106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8</vt:i4>
      </vt:variant>
      <vt:variant>
        <vt:lpstr>Slide Titles</vt:lpstr>
      </vt:variant>
      <vt:variant>
        <vt:i4>17</vt:i4>
      </vt:variant>
    </vt:vector>
  </HeadingPairs>
  <TitlesOfParts>
    <vt:vector size="31" baseType="lpstr">
      <vt:lpstr>Arial</vt:lpstr>
      <vt:lpstr>Berlin Sans FB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1_Title slide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the rest of the worksheet  If you finish – annotate with some statements we have said together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John Sutton</cp:lastModifiedBy>
  <cp:revision>225</cp:revision>
  <dcterms:created xsi:type="dcterms:W3CDTF">2019-07-05T11:02:13Z</dcterms:created>
  <dcterms:modified xsi:type="dcterms:W3CDTF">2020-09-18T15:09:28Z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