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8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06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810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618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845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922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723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145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19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033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39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0229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8BBA4-4340-4712-9690-5FF53B83E79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1920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8BBA4-4340-4712-9690-5FF53B83E79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1915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8BBA4-4340-4712-9690-5FF53B83E79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805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8BBA4-4340-4712-9690-5FF53B83E79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521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8BBA4-4340-4712-9690-5FF53B83E79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206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8BBA4-4340-4712-9690-5FF53B83E79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6986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E8BBA4-4340-4712-9690-5FF53B83E79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8910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75130-E702-4518-AE87-4BA48DC321E2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8961E-3EF4-41D8-963E-BDAAE73EDB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93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2n2kp0" TargetMode="External"/><Relationship Id="rId2" Type="http://schemas.openxmlformats.org/officeDocument/2006/relationships/hyperlink" Target="https://www.bbc.co.uk/bitesize/topics/znwhfg8/articles/zj446v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understand practices and lifestyles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Comparing Chanukah and Christmas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2979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Quick Review: What does celebration mean?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special things do we do when we celebrate a special time like Christmas or someone’s birthday?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46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Party games are great fun!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During Chanukah, Jewish children play a game called </a:t>
            </a:r>
            <a:r>
              <a:rPr lang="en-GB" dirty="0" err="1" smtClean="0"/>
              <a:t>Dreidel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US" u="sng" dirty="0">
                <a:hlinkClick r:id="rId2"/>
              </a:rPr>
              <a:t>https://www.bbc.co.uk/bitesize/topics/znwhfg8/articles/zj446v4</a:t>
            </a:r>
            <a:endParaRPr lang="en-GB" dirty="0"/>
          </a:p>
          <a:p>
            <a:r>
              <a:rPr lang="en-US" u="sng" dirty="0">
                <a:hlinkClick r:id="rId3"/>
              </a:rPr>
              <a:t>https://www.bbc.co.uk/programmes/p02n2kp0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578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is Hanukkah?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2279650" y="1514476"/>
            <a:ext cx="763270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b="1">
                <a:solidFill>
                  <a:schemeClr val="tx1"/>
                </a:solidFill>
              </a:rPr>
              <a:t>Hanukkah</a:t>
            </a:r>
            <a:r>
              <a:rPr lang="en-GB" altLang="en-US" sz="2400">
                <a:solidFill>
                  <a:schemeClr val="tx1"/>
                </a:solidFill>
              </a:rPr>
              <a:t> or </a:t>
            </a:r>
            <a:r>
              <a:rPr lang="en-GB" altLang="en-US" sz="2400" b="1">
                <a:solidFill>
                  <a:schemeClr val="tx1"/>
                </a:solidFill>
              </a:rPr>
              <a:t>Chanukah</a:t>
            </a:r>
            <a:r>
              <a:rPr lang="en-GB" altLang="en-US" sz="2400">
                <a:solidFill>
                  <a:schemeClr val="tx1"/>
                </a:solidFill>
              </a:rPr>
              <a:t> is the Jewish festival of light.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>
                <a:solidFill>
                  <a:schemeClr val="tx1"/>
                </a:solidFill>
              </a:rPr>
              <a:t>The word Hanukkah means </a:t>
            </a:r>
            <a:r>
              <a:rPr lang="en-GB" altLang="en-US" sz="2400" b="1">
                <a:solidFill>
                  <a:schemeClr val="tx1"/>
                </a:solidFill>
              </a:rPr>
              <a:t>rededication</a:t>
            </a:r>
            <a:r>
              <a:rPr lang="en-GB" altLang="en-US" sz="240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>
                <a:solidFill>
                  <a:schemeClr val="tx1"/>
                </a:solidFill>
              </a:rPr>
              <a:t>It dates back to two hundred years before the start of Christianity.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>
                <a:solidFill>
                  <a:schemeClr val="tx1"/>
                </a:solidFill>
              </a:rPr>
              <a:t>Hanukkah celebrates one of the greatest miracles in Jewish history.</a:t>
            </a:r>
          </a:p>
        </p:txBody>
      </p:sp>
    </p:spTree>
    <p:extLst>
      <p:ext uri="{BB962C8B-B14F-4D97-AF65-F5344CB8AC3E}">
        <p14:creationId xmlns:p14="http://schemas.microsoft.com/office/powerpoint/2010/main" val="3638677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Story of Hanukkah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2279650" y="1514475"/>
            <a:ext cx="5233988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The festival reminds Jews of when, 2500 years ago, a Syrian king tried to make the Jewish people worship Greek gods and bow to statues.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This was forbidden by the </a:t>
            </a:r>
            <a:r>
              <a:rPr lang="en-GB" altLang="en-US" sz="2000" b="1">
                <a:solidFill>
                  <a:schemeClr val="tx1"/>
                </a:solidFill>
              </a:rPr>
              <a:t>Ten Commandments</a:t>
            </a:r>
            <a:r>
              <a:rPr lang="en-GB" altLang="en-US" sz="200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4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738" y="1484314"/>
            <a:ext cx="2233612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357218F-557C-4817-B989-E08D15B064E8}"/>
              </a:ext>
            </a:extLst>
          </p:cNvPr>
          <p:cNvSpPr txBox="1">
            <a:spLocks/>
          </p:cNvSpPr>
          <p:nvPr/>
        </p:nvSpPr>
        <p:spPr>
          <a:xfrm>
            <a:off x="2346326" y="6526213"/>
            <a:ext cx="7489825" cy="323850"/>
          </a:xfrm>
          <a:prstGeom prst="rect">
            <a:avLst/>
          </a:prstGeom>
          <a:noFill/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Photo courtesy </a:t>
            </a:r>
            <a:r>
              <a:rPr lang="en-GB" sz="600" dirty="0" err="1">
                <a:latin typeface="Tuffy" panose="020B0603060100000000" pitchFamily="34" charset="0"/>
                <a:ea typeface="Tuffy" panose="020B0603060100000000" pitchFamily="34" charset="0"/>
              </a:rPr>
              <a:t>Klearchos</a:t>
            </a: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 </a:t>
            </a:r>
            <a:r>
              <a:rPr lang="en-GB" sz="600" dirty="0" err="1">
                <a:latin typeface="Tuffy" panose="020B0603060100000000" pitchFamily="34" charset="0"/>
                <a:ea typeface="Tuffy" panose="020B0603060100000000" pitchFamily="34" charset="0"/>
              </a:rPr>
              <a:t>Kapoutsis</a:t>
            </a: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(@flickr.com) - granted under creative commons licence - attribution</a:t>
            </a:r>
          </a:p>
        </p:txBody>
      </p:sp>
      <p:pic>
        <p:nvPicPr>
          <p:cNvPr id="1024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88" y="3906839"/>
            <a:ext cx="2559050" cy="218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022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2279650" y="765175"/>
            <a:ext cx="7632700" cy="310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 small group of Jews called the </a:t>
            </a:r>
            <a:r>
              <a:rPr lang="en-GB" altLang="en-US" sz="2400" b="1">
                <a:solidFill>
                  <a:schemeClr val="tx1"/>
                </a:solidFill>
              </a:rPr>
              <a:t>Maccabees</a:t>
            </a:r>
            <a:r>
              <a:rPr lang="en-GB" altLang="en-US" sz="2400">
                <a:solidFill>
                  <a:schemeClr val="tx1"/>
                </a:solidFill>
              </a:rPr>
              <a:t> rebelled.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After a three year war, the Maccabees recaptured </a:t>
            </a:r>
            <a:r>
              <a:rPr lang="en-GB" altLang="en-US" sz="2400" b="1">
                <a:solidFill>
                  <a:schemeClr val="tx1"/>
                </a:solidFill>
              </a:rPr>
              <a:t>Jerusalem</a:t>
            </a:r>
            <a:r>
              <a:rPr lang="en-GB" altLang="en-US" sz="2400">
                <a:solidFill>
                  <a:schemeClr val="tx1"/>
                </a:solidFill>
              </a:rPr>
              <a:t> from the </a:t>
            </a:r>
            <a:r>
              <a:rPr lang="en-GB" altLang="en-US" sz="2400" b="1">
                <a:solidFill>
                  <a:schemeClr val="tx1"/>
                </a:solidFill>
              </a:rPr>
              <a:t>Syrians</a:t>
            </a:r>
            <a:r>
              <a:rPr lang="en-GB" altLang="en-US" sz="240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Jews repaired the temple which had been ruined and rededicated it to God by lighting a lamp. The Jews only had enough oil to light the lamp for one day but, miraculously, it stayed alight for </a:t>
            </a:r>
            <a:r>
              <a:rPr lang="en-GB" altLang="en-US" sz="2400" b="1">
                <a:solidFill>
                  <a:schemeClr val="tx1"/>
                </a:solidFill>
              </a:rPr>
              <a:t>eight days.</a:t>
            </a:r>
          </a:p>
        </p:txBody>
      </p:sp>
    </p:spTree>
    <p:extLst>
      <p:ext uri="{BB962C8B-B14F-4D97-AF65-F5344CB8AC3E}">
        <p14:creationId xmlns:p14="http://schemas.microsoft.com/office/powerpoint/2010/main" val="2761417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Traditions during the eight-day celebration include lighting the candles of the menorah and reciting blessings. Games are common. Potato pancakes and deep-fried doughnuts are traditional Hanukkah treats.</a:t>
            </a:r>
            <a:endParaRPr lang="en-GB" dirty="0"/>
          </a:p>
          <a:p>
            <a:r>
              <a:rPr lang="en-US" dirty="0"/>
              <a:t>But why do Jews have this celebration?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7810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How is Hanukkah Celebrated?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6442075" y="2617789"/>
            <a:ext cx="3297238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 </a:t>
            </a:r>
            <a:r>
              <a:rPr lang="en-GB" altLang="en-US" sz="2400" b="1">
                <a:solidFill>
                  <a:schemeClr val="tx1"/>
                </a:solidFill>
              </a:rPr>
              <a:t>Hanukiah</a:t>
            </a:r>
            <a:r>
              <a:rPr lang="en-GB" altLang="en-US" sz="2400">
                <a:solidFill>
                  <a:schemeClr val="tx1"/>
                </a:solidFill>
              </a:rPr>
              <a:t> is lit by Jewish people. One candle is lit for each day of the festival.</a:t>
            </a:r>
          </a:p>
        </p:txBody>
      </p:sp>
      <p:pic>
        <p:nvPicPr>
          <p:cNvPr id="12292" name="Picture 3" descr="Last Night of Hanukkah_4196419702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1508126"/>
            <a:ext cx="3384550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9D7AE4C-3170-4497-947C-89E677FD5672}"/>
              </a:ext>
            </a:extLst>
          </p:cNvPr>
          <p:cNvSpPr txBox="1">
            <a:spLocks/>
          </p:cNvSpPr>
          <p:nvPr/>
        </p:nvSpPr>
        <p:spPr>
          <a:xfrm>
            <a:off x="2389189" y="6481763"/>
            <a:ext cx="7488237" cy="323850"/>
          </a:xfrm>
          <a:prstGeom prst="rect">
            <a:avLst/>
          </a:prstGeom>
          <a:noFill/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Photo courtesy </a:t>
            </a:r>
            <a:r>
              <a:rPr lang="en-GB" sz="600" dirty="0" err="1">
                <a:latin typeface="Tuffy" panose="020B0603060100000000" pitchFamily="34" charset="0"/>
                <a:ea typeface="Tuffy" panose="020B0603060100000000" pitchFamily="34" charset="0"/>
              </a:rPr>
              <a:t>Shoshanah</a:t>
            </a: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573053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Staccabees Dreidels_4116667696_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9" y="876301"/>
            <a:ext cx="7489825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2141539" y="969963"/>
            <a:ext cx="3297237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Dreidel</a:t>
            </a:r>
            <a:r>
              <a:rPr lang="en-GB" altLang="en-US" sz="2400">
                <a:solidFill>
                  <a:schemeClr val="tx1"/>
                </a:solidFill>
              </a:rPr>
              <a:t> is played.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AEA46F0-8A66-4A25-9544-E5FBEF7E90AE}"/>
              </a:ext>
            </a:extLst>
          </p:cNvPr>
          <p:cNvSpPr txBox="1">
            <a:spLocks/>
          </p:cNvSpPr>
          <p:nvPr/>
        </p:nvSpPr>
        <p:spPr>
          <a:xfrm>
            <a:off x="2389189" y="6481763"/>
            <a:ext cx="7488237" cy="323850"/>
          </a:xfrm>
          <a:prstGeom prst="rect">
            <a:avLst/>
          </a:prstGeom>
          <a:noFill/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Photo courtesy </a:t>
            </a:r>
            <a:r>
              <a:rPr lang="en-GB" sz="600" dirty="0" err="1">
                <a:latin typeface="Tuffy" panose="020B0603060100000000" pitchFamily="34" charset="0"/>
                <a:ea typeface="Tuffy" panose="020B0603060100000000" pitchFamily="34" charset="0"/>
              </a:rPr>
              <a:t>Staccabees</a:t>
            </a: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 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579402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 descr="Staccabees Dreidels_4116667696_l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39" y="1493839"/>
            <a:ext cx="6130925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4446589" y="847725"/>
            <a:ext cx="32988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Latkes</a:t>
            </a:r>
            <a:r>
              <a:rPr lang="en-GB" altLang="en-US" sz="2400">
                <a:solidFill>
                  <a:schemeClr val="tx1"/>
                </a:solidFill>
              </a:rPr>
              <a:t> are eaten.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F70BF19-8257-4564-B8AD-952F3B29EADC}"/>
              </a:ext>
            </a:extLst>
          </p:cNvPr>
          <p:cNvSpPr txBox="1">
            <a:spLocks/>
          </p:cNvSpPr>
          <p:nvPr/>
        </p:nvSpPr>
        <p:spPr>
          <a:xfrm>
            <a:off x="2389189" y="6481763"/>
            <a:ext cx="7488237" cy="323850"/>
          </a:xfrm>
          <a:prstGeom prst="rect">
            <a:avLst/>
          </a:prstGeom>
          <a:noFill/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Photo courtesy grongar@flickr.com)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514577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4446589" y="847725"/>
            <a:ext cx="32988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Candles </a:t>
            </a:r>
            <a:r>
              <a:rPr lang="en-GB" altLang="en-US" sz="2400">
                <a:solidFill>
                  <a:schemeClr val="tx1"/>
                </a:solidFill>
              </a:rPr>
              <a:t>are lit.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3C2F8CB-5191-4AA0-A683-2BC62B512779}"/>
              </a:ext>
            </a:extLst>
          </p:cNvPr>
          <p:cNvSpPr txBox="1">
            <a:spLocks/>
          </p:cNvSpPr>
          <p:nvPr/>
        </p:nvSpPr>
        <p:spPr>
          <a:xfrm>
            <a:off x="2389189" y="6481763"/>
            <a:ext cx="7488237" cy="323850"/>
          </a:xfrm>
          <a:prstGeom prst="rect">
            <a:avLst/>
          </a:prstGeom>
          <a:noFill/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600" dirty="0">
                <a:latin typeface="Tuffy" panose="020B0603060100000000" pitchFamily="34" charset="0"/>
                <a:ea typeface="Tuffy" panose="020B0603060100000000" pitchFamily="34" charset="0"/>
              </a:rPr>
              <a:t>Photo courtesy andydr@flickr.com) - granted under creative commons licence - attribution</a:t>
            </a:r>
          </a:p>
        </p:txBody>
      </p:sp>
      <p:pic>
        <p:nvPicPr>
          <p:cNvPr id="15364" name="Picture 6" descr="Staccabees Dreidels_4116667696_l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1457325"/>
            <a:ext cx="6178550" cy="463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401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similar is Chanukah to Christmas?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489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97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9317"/>
            <a:ext cx="10515600" cy="163185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Make a double bubble map of Chanukah and Christmas.</a:t>
            </a:r>
          </a:p>
          <a:p>
            <a:pPr marL="0" indent="0">
              <a:buNone/>
            </a:pPr>
            <a:r>
              <a:rPr lang="en-GB" dirty="0" smtClean="0"/>
              <a:t>Are there any things that they have in common?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38" y="1702190"/>
            <a:ext cx="10114671" cy="455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315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381</Words>
  <Application>Microsoft Office PowerPoint</Application>
  <PresentationFormat>Widescreen</PresentationFormat>
  <Paragraphs>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Sassoon Infant Rg</vt:lpstr>
      <vt:lpstr>Tuffy</vt:lpstr>
      <vt:lpstr>Twinkl</vt:lpstr>
      <vt:lpstr>Twinkl SemiBold</vt:lpstr>
      <vt:lpstr>Office Theme</vt:lpstr>
      <vt:lpstr>LO: To understand practices and lifestyles </vt:lpstr>
      <vt:lpstr>Quick Review: What does celebration mean? </vt:lpstr>
      <vt:lpstr>Party games are great fun! </vt:lpstr>
      <vt:lpstr>What is Hanukkah?</vt:lpstr>
      <vt:lpstr>The Story of Hanukkah</vt:lpstr>
      <vt:lpstr>PowerPoint Presentation</vt:lpstr>
      <vt:lpstr>PowerPoint Presentation</vt:lpstr>
      <vt:lpstr>How is Hanukkah Celebrated?</vt:lpstr>
      <vt:lpstr>PowerPoint Presentation</vt:lpstr>
      <vt:lpstr>PowerPoint Presentation</vt:lpstr>
      <vt:lpstr>PowerPoint Presentation</vt:lpstr>
      <vt:lpstr>How similar is Chanukah to Christmas? </vt:lpstr>
      <vt:lpstr>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practices and lifestyles </dc:title>
  <dc:creator>Sophie Corah</dc:creator>
  <cp:lastModifiedBy>Sophie Corah</cp:lastModifiedBy>
  <cp:revision>2</cp:revision>
  <dcterms:created xsi:type="dcterms:W3CDTF">2020-10-31T19:22:45Z</dcterms:created>
  <dcterms:modified xsi:type="dcterms:W3CDTF">2020-10-31T20:39:50Z</dcterms:modified>
</cp:coreProperties>
</file>