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31"/>
  </p:notesMasterIdLst>
  <p:sldIdLst>
    <p:sldId id="318" r:id="rId11"/>
    <p:sldId id="269" r:id="rId12"/>
    <p:sldId id="552" r:id="rId13"/>
    <p:sldId id="553" r:id="rId14"/>
    <p:sldId id="296" r:id="rId15"/>
    <p:sldId id="298" r:id="rId16"/>
    <p:sldId id="303" r:id="rId17"/>
    <p:sldId id="317" r:id="rId18"/>
    <p:sldId id="300" r:id="rId19"/>
    <p:sldId id="308" r:id="rId20"/>
    <p:sldId id="309" r:id="rId21"/>
    <p:sldId id="310" r:id="rId22"/>
    <p:sldId id="312" r:id="rId23"/>
    <p:sldId id="313" r:id="rId24"/>
    <p:sldId id="314" r:id="rId25"/>
    <p:sldId id="315" r:id="rId26"/>
    <p:sldId id="316" r:id="rId27"/>
    <p:sldId id="556" r:id="rId28"/>
    <p:sldId id="559" r:id="rId29"/>
    <p:sldId id="558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49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9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3788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630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77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798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494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065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2723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211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471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9285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3455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6110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2028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8571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90458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0921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0065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426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77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2351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5" Type="http://schemas.openxmlformats.org/officeDocument/2006/relationships/image" Target="../media/image19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6C3D7C-ACDF-41B6-935A-1BC4CE58F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" y="1344197"/>
            <a:ext cx="8683332" cy="48453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231212" y="4672353"/>
            <a:ext cx="1160585" cy="13979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71F792-3050-4C5E-85AF-02CABCED9B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8421" y="906225"/>
            <a:ext cx="2633700" cy="1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89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6C3D7C-ACDF-41B6-935A-1BC4CE58F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" y="1344197"/>
            <a:ext cx="8683332" cy="48453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231212" y="4672353"/>
            <a:ext cx="1160585" cy="13979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85848B-2D88-48A7-BA67-7AE2F1BC66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6634" y="1801549"/>
            <a:ext cx="1637622" cy="793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5D35C0-C406-4A6D-B7ED-DB50EA2A1D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6420" y="3149642"/>
            <a:ext cx="1198672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1D4FA9-4B71-4ECD-B92A-B11DC49CE8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3704" y="4071961"/>
            <a:ext cx="1637622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4C98DF-FF52-4CB8-96DE-C08653D485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1347" y="5158147"/>
            <a:ext cx="2346694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71F792-3050-4C5E-85AF-02CABCED9B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8421" y="906225"/>
            <a:ext cx="2633700" cy="1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03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EE981A-1C50-44FC-9F3D-4540E0B67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7" y="1281112"/>
            <a:ext cx="2224088" cy="507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34039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7, 14, ___, ___, 35, 42,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___, 12, ___, 24, 30, 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___, 9, 18, ___, 36,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4, ___, 12, ___, 16, ___ 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7, 14, ___, ___, 35, 42,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___, 12, ___, 24, 30, 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___, 9, 18, ___, 36,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 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4, ___, 12, ___, 20, ___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75035" y="755286"/>
            <a:ext cx="668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91291" y="2048831"/>
            <a:ext cx="42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91291" y="334623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40172" y="458624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71238" y="765222"/>
            <a:ext cx="668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85012" y="771387"/>
            <a:ext cx="668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09117" y="2053249"/>
            <a:ext cx="578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41122" y="2053249"/>
            <a:ext cx="578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71238" y="332894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55966" y="332655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43473" y="4590987"/>
            <a:ext cx="556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98010" y="458624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20422" y="2356377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12</a:t>
            </a:r>
          </a:p>
        </p:txBody>
      </p:sp>
      <p:cxnSp>
        <p:nvCxnSpPr>
          <p:cNvPr id="4" name="Straight Arrow Connector 3"/>
          <p:cNvCxnSpPr>
            <a:stCxn id="3" idx="1"/>
          </p:cNvCxnSpPr>
          <p:nvPr/>
        </p:nvCxnSpPr>
        <p:spPr>
          <a:xfrm flipH="1">
            <a:off x="3160519" y="2617987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632164" y="2368333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12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4448712" y="2880432"/>
            <a:ext cx="1" cy="5233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798325" y="3354704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6</a:t>
            </a:r>
          </a:p>
        </p:txBody>
      </p:sp>
      <p:cxnSp>
        <p:nvCxnSpPr>
          <p:cNvPr id="8" name="Straight Arrow Connector 7"/>
          <p:cNvCxnSpPr>
            <a:stCxn id="3" idx="3"/>
            <a:endCxn id="9" idx="1"/>
          </p:cNvCxnSpPr>
          <p:nvPr/>
        </p:nvCxnSpPr>
        <p:spPr>
          <a:xfrm>
            <a:off x="4745850" y="2617987"/>
            <a:ext cx="804562" cy="9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550412" y="2365543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62014" y="1580713"/>
            <a:ext cx="2212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Factors of 12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38449" y="4683844"/>
            <a:ext cx="6190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 is a multiple of 1, 2, 3, 4, 6, 12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95249" y="392923"/>
            <a:ext cx="3901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Multiples and factors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110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/>
      <p:bldP spid="9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458819"/>
            <a:ext cx="7291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multiples of 5 on the number square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5005" y="1106082"/>
            <a:ext cx="4610526" cy="4637528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3997731" y="1139981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293457" y="1139980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997730" y="1597838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293457" y="1598502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997729" y="2055695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6304356" y="2057024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994953" y="2513552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6293457" y="2515546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994952" y="2971409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6293456" y="2974068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002827" y="3429266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6293455" y="3432590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96181" y="3887123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277948" y="3891112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002827" y="4344980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277947" y="4349634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994951" y="4802837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304355" y="4808156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3996181" y="5260695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6298382" y="5266678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458819"/>
            <a:ext cx="7291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multiples of 6 on the number square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5005" y="1106082"/>
            <a:ext cx="4610526" cy="4637528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3997731" y="1140826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293457" y="1140825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997730" y="1598589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293457" y="1599253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997729" y="2056352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6304356" y="2057681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994953" y="2514115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6293457" y="2516109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994952" y="2971878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6293456" y="2974537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002827" y="3429641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6293455" y="3432965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96181" y="3887404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277948" y="3891393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002827" y="4345167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277947" y="4349821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994951" y="4802930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304355" y="4808249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3996181" y="5260695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6298382" y="5266678"/>
            <a:ext cx="388435" cy="40712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68916" y="1135248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631530" y="1590596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393850" y="1593153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41884" y="2043382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310948" y="2044655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468916" y="2503620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631530" y="2971134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5384468" y="2972858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3541884" y="3424846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6310948" y="3433099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4468916" y="3883673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629577" y="4352123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5390798" y="4350667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546371" y="4797854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6310948" y="4803950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468916" y="5257184"/>
            <a:ext cx="367048" cy="42095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Box 69"/>
          <p:cNvSpPr txBox="1"/>
          <p:nvPr/>
        </p:nvSpPr>
        <p:spPr>
          <a:xfrm>
            <a:off x="1366012" y="5656579"/>
            <a:ext cx="7291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common multiples of 5 and 6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154362" y="2072376"/>
            <a:ext cx="60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154362" y="2480808"/>
            <a:ext cx="60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154362" y="2889240"/>
            <a:ext cx="606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045948" y="3297671"/>
            <a:ext cx="823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43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44" grpId="0" animBg="1"/>
      <p:bldP spid="50" grpId="0" animBg="1"/>
      <p:bldP spid="4" grpId="0" animBg="1"/>
      <p:bldP spid="55" grpId="0" animBg="1"/>
      <p:bldP spid="56" grpId="0" animBg="1"/>
      <p:bldP spid="57" grpId="0" animBg="1"/>
      <p:bldP spid="58" grpId="0" animBg="1"/>
      <p:bldP spid="58" grpId="1" animBg="1"/>
      <p:bldP spid="59" grpId="0" animBg="1"/>
      <p:bldP spid="60" grpId="0" animBg="1"/>
      <p:bldP spid="61" grpId="0" animBg="1"/>
      <p:bldP spid="62" grpId="0" animBg="1"/>
      <p:bldP spid="63" grpId="0" animBg="1"/>
      <p:bldP spid="63" grpId="1" animBg="1"/>
      <p:bldP spid="64" grpId="0" animBg="1"/>
      <p:bldP spid="65" grpId="0" animBg="1"/>
      <p:bldP spid="66" grpId="0" animBg="1"/>
      <p:bldP spid="67" grpId="0" animBg="1"/>
      <p:bldP spid="68" grpId="0" animBg="1"/>
      <p:bldP spid="68" grpId="1" animBg="1"/>
      <p:bldP spid="69" grpId="0" animBg="1"/>
      <p:bldP spid="70" grpId="0"/>
      <p:bldP spid="71" grpId="0"/>
      <p:bldP spid="72" grpId="0"/>
      <p:bldP spid="73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44960" y="355423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sorting diagram</a:t>
            </a:r>
          </a:p>
        </p:txBody>
      </p:sp>
      <p:sp>
        <p:nvSpPr>
          <p:cNvPr id="33" name="Oval 32"/>
          <p:cNvSpPr/>
          <p:nvPr/>
        </p:nvSpPr>
        <p:spPr>
          <a:xfrm>
            <a:off x="2178206" y="2285284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080823" y="2246654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78207" y="1762064"/>
            <a:ext cx="2275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710637" y="1770213"/>
            <a:ext cx="230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680918" y="1032162"/>
            <a:ext cx="738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673680" y="1032162"/>
            <a:ext cx="731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621150" y="1032162"/>
            <a:ext cx="767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695191" y="1032162"/>
            <a:ext cx="886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89813" y="1032162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04088" y="1032162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56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293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144960" y="355423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sorting diagram</a:t>
            </a:r>
          </a:p>
        </p:txBody>
      </p:sp>
      <p:sp>
        <p:nvSpPr>
          <p:cNvPr id="33" name="Oval 32"/>
          <p:cNvSpPr/>
          <p:nvPr/>
        </p:nvSpPr>
        <p:spPr>
          <a:xfrm>
            <a:off x="2178206" y="2285284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080823" y="2246654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78207" y="1762064"/>
            <a:ext cx="2275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710637" y="1770213"/>
            <a:ext cx="230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680918" y="1032162"/>
            <a:ext cx="738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673680" y="1032162"/>
            <a:ext cx="731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21150" y="1032162"/>
            <a:ext cx="767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95191" y="1032162"/>
            <a:ext cx="886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689813" y="1032162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04088" y="1032162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8918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12656 0.2546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1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0.30955 0.2752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L 0.04514 0.4604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7" y="2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0.07152 0.4365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2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17518 0.3222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67" y="1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-0.40816 0.4490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17" y="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  <p:bldP spid="45" grpId="0"/>
      <p:bldP spid="45" grpId="1"/>
      <p:bldP spid="46" grpId="0"/>
      <p:bldP spid="46" grpId="1"/>
      <p:bldP spid="48" grpId="0"/>
      <p:bldP spid="48" grpId="1"/>
      <p:bldP spid="49" grpId="0"/>
      <p:bldP spid="49" grpId="1"/>
      <p:bldP spid="50" grpId="0"/>
      <p:bldP spid="5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157" y="68827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ounded Rectangular Callout 2"/>
              <p:cNvSpPr/>
              <p:nvPr/>
            </p:nvSpPr>
            <p:spPr>
              <a:xfrm>
                <a:off x="1041400" y="378844"/>
                <a:ext cx="5877053" cy="1301293"/>
              </a:xfrm>
              <a:prstGeom prst="wedgeRoundRectCallout">
                <a:avLst>
                  <a:gd name="adj1" fmla="val 53612"/>
                  <a:gd name="adj2" fmla="val 9941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To find the common multiples of 6 and 8 I do 6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48 and then add on 48 each time.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48, 96, 144, 192…</a:t>
                </a:r>
              </a:p>
            </p:txBody>
          </p:sp>
        </mc:Choice>
        <mc:Fallback xmlns="">
          <p:sp>
            <p:nvSpPr>
              <p:cNvPr id="3" name="Rounded Rectangular Callout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400" y="378844"/>
                <a:ext cx="5877053" cy="1301293"/>
              </a:xfrm>
              <a:prstGeom prst="wedgeRoundRectCallout">
                <a:avLst>
                  <a:gd name="adj1" fmla="val 53612"/>
                  <a:gd name="adj2" fmla="val 9941"/>
                  <a:gd name="adj3" fmla="val 16667"/>
                </a:avLst>
              </a:prstGeom>
              <a:blipFill>
                <a:blip r:embed="rId6"/>
                <a:stretch>
                  <a:fillRect b="-4545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670" y="2041168"/>
            <a:ext cx="4049954" cy="386312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965156" y="2068544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58299" y="2452163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772441" y="2452768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58438" y="2831599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72580" y="2827825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65439" y="3218116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360025" y="3601324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766272" y="3601047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67098" y="2177874"/>
            <a:ext cx="3681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6: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6, 12, 18, 24, 36, 42, 48</a:t>
            </a:r>
          </a:p>
        </p:txBody>
      </p:sp>
      <p:sp>
        <p:nvSpPr>
          <p:cNvPr id="18" name="Oval 17"/>
          <p:cNvSpPr/>
          <p:nvPr/>
        </p:nvSpPr>
        <p:spPr>
          <a:xfrm>
            <a:off x="3805008" y="2062080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03238" y="2447294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196971" y="2830460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385636" y="3219601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622715" y="3219600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99532" y="3601324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67098" y="3196201"/>
            <a:ext cx="3681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8: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8, 16, 24, 30, 40, 48</a:t>
            </a:r>
          </a:p>
        </p:txBody>
      </p:sp>
      <p:sp>
        <p:nvSpPr>
          <p:cNvPr id="25" name="Oval 24"/>
          <p:cNvSpPr/>
          <p:nvPr/>
        </p:nvSpPr>
        <p:spPr>
          <a:xfrm>
            <a:off x="6207597" y="2553035"/>
            <a:ext cx="442390" cy="47508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741079" y="3576893"/>
            <a:ext cx="442390" cy="47508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7550587" y="2553035"/>
            <a:ext cx="442390" cy="47508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7108197" y="3576893"/>
            <a:ext cx="442390" cy="47508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13238" y="4390304"/>
            <a:ext cx="563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162580" y="3978206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578778" y="3978207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970914" y="4359676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363774" y="4737665"/>
            <a:ext cx="367048" cy="3420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3006983" y="3972598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2200244" y="4354201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1401263" y="4732348"/>
            <a:ext cx="300525" cy="3462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025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 animBg="1"/>
      <p:bldP spid="26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5" grpId="0" animBg="1"/>
      <p:bldP spid="36" grpId="0" animBg="1"/>
      <p:bldP spid="3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886" y="612333"/>
            <a:ext cx="975337" cy="6735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76328" y="355423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Annie’s mum is 56 years old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6328" y="731021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 is a multiple of Annie’s age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6328" y="1482218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old could Annie be?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15923" y="2303062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cxnSp>
        <p:nvCxnSpPr>
          <p:cNvPr id="10" name="Straight Arrow Connector 9"/>
          <p:cNvCxnSpPr>
            <a:stCxn id="9" idx="1"/>
          </p:cNvCxnSpPr>
          <p:nvPr/>
        </p:nvCxnSpPr>
        <p:spPr>
          <a:xfrm flipH="1">
            <a:off x="3056020" y="25646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527665" y="2315018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and 56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742162" y="2823742"/>
            <a:ext cx="327859" cy="3800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64886" y="3234574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and 28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4581789" y="2823742"/>
            <a:ext cx="331221" cy="4108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87645" y="3211818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and 14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629942" y="2564672"/>
            <a:ext cx="83290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534165" y="2335152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and 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44959" y="3924591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1, 2, 4, 7, 8, 14, 28, 56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26878" y="4954463"/>
            <a:ext cx="728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e’s age is also 1 away from a multiple of 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01093" y="5469400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old is Annie?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76328" y="1106619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 goes to school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35922" y="4439527"/>
            <a:ext cx="728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4, 7, 8, 14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655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/>
      <p:bldP spid="23" grpId="0"/>
      <p:bldP spid="24" grpId="0"/>
      <p:bldP spid="25" grpId="0"/>
      <p:bldP spid="26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687" y="521651"/>
            <a:ext cx="807795" cy="5578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76328" y="355423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Annie’s mum is 56 years old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6328" y="731021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 is a multiple of Annie’s age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6328" y="1482218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old could Annie be?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15923" y="2303062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cxnSp>
        <p:nvCxnSpPr>
          <p:cNvPr id="10" name="Straight Arrow Connector 9"/>
          <p:cNvCxnSpPr>
            <a:stCxn id="9" idx="1"/>
          </p:cNvCxnSpPr>
          <p:nvPr/>
        </p:nvCxnSpPr>
        <p:spPr>
          <a:xfrm flipH="1">
            <a:off x="3056020" y="2564672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527665" y="2315018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and 56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736713" y="2824795"/>
            <a:ext cx="327859" cy="3800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64886" y="3234574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and 28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4572000" y="2827108"/>
            <a:ext cx="312101" cy="3847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87645" y="3211818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and 14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629942" y="2564672"/>
            <a:ext cx="83290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534165" y="2335152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and 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0969" y="4590953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e’s age is 1 away from a multiple of 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23969" y="5271147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7: 7, 14, 21, 28, 35, 42, 49, 56</a:t>
            </a:r>
          </a:p>
        </p:txBody>
      </p:sp>
      <p:sp>
        <p:nvSpPr>
          <p:cNvPr id="22" name="Oval 21"/>
          <p:cNvSpPr/>
          <p:nvPr/>
        </p:nvSpPr>
        <p:spPr>
          <a:xfrm>
            <a:off x="4350805" y="3894924"/>
            <a:ext cx="442390" cy="60977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21925" y="3940778"/>
            <a:ext cx="411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4, 7, 8, 14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76328" y="1106619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 goes to school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407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20" grpId="0"/>
      <p:bldP spid="22" grpId="0" animBg="1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5232" y="355423"/>
            <a:ext cx="652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Dora is making two towers using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lego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72278" y="4290027"/>
            <a:ext cx="1054636" cy="20530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60938" y="4037967"/>
            <a:ext cx="3190924" cy="182059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2726914" y="4546600"/>
            <a:ext cx="0" cy="155804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571436" y="5068004"/>
            <a:ext cx="1160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846105" y="3767580"/>
            <a:ext cx="0" cy="23370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843688" y="4674500"/>
            <a:ext cx="1160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5232" y="809878"/>
            <a:ext cx="7991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She makes her two towers exactly the same height.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5232" y="1264332"/>
            <a:ext cx="7501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tall could the towers be?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72277" y="2707226"/>
            <a:ext cx="1054636" cy="2053070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>
            <a:off x="2726913" y="2954741"/>
            <a:ext cx="0" cy="155804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71436" y="3455877"/>
            <a:ext cx="1160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60936" y="1705161"/>
            <a:ext cx="3190924" cy="1820590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>
            <a:off x="5840678" y="1426542"/>
            <a:ext cx="0" cy="23370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838261" y="2333462"/>
            <a:ext cx="1160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0338" y="1923944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843182" y="20666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492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6" grpId="0"/>
      <p:bldP spid="16" grpId="1"/>
      <p:bldP spid="19" grpId="0"/>
      <p:bldP spid="19" grpId="1"/>
      <p:bldP spid="21" grpId="0"/>
      <p:bldP spid="2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5232" y="355423"/>
            <a:ext cx="652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Dora is making two towers using </a:t>
            </a:r>
            <a:r>
              <a:rPr lang="en-GB" sz="2800" dirty="0" err="1">
                <a:solidFill>
                  <a:prstClr val="black"/>
                </a:solidFill>
                <a:latin typeface="Calibri" panose="020F0502020204030204"/>
              </a:rPr>
              <a:t>lego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5232" y="809878"/>
            <a:ext cx="7991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She makes her two towers exactly the same height.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5232" y="1264332"/>
            <a:ext cx="7501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tall could the towers be?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29063" y="2277156"/>
            <a:ext cx="3681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5: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0702" y="2800376"/>
            <a:ext cx="6731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5, 10, 15, 20, 25, 30, 35, 40, 45, 50, 55, 60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40702" y="3703562"/>
            <a:ext cx="3681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Multiples of 8: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29063" y="4190898"/>
            <a:ext cx="6731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16, 24, 32, 40, 48, 56, 64, 72, 80, 88, 96</a:t>
            </a:r>
          </a:p>
        </p:txBody>
      </p:sp>
      <p:sp>
        <p:nvSpPr>
          <p:cNvPr id="26" name="Oval 25"/>
          <p:cNvSpPr/>
          <p:nvPr/>
        </p:nvSpPr>
        <p:spPr>
          <a:xfrm>
            <a:off x="4628782" y="2757099"/>
            <a:ext cx="442390" cy="60977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00934" y="4165563"/>
            <a:ext cx="442390" cy="60977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60419" y="5178378"/>
            <a:ext cx="7501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 cm tall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60419" y="5617304"/>
            <a:ext cx="7501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80 cm tall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01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 animBg="1"/>
      <p:bldP spid="27" grpId="0" animBg="1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1A1370-A7BF-4ACB-A40A-F36A671BF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" y="895994"/>
            <a:ext cx="2514599" cy="31664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621587-64C6-4CAC-B16F-7F20CD8E9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" y="3655185"/>
            <a:ext cx="2514599" cy="30670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7D99901-B52D-473A-AC2E-E22BE03C97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5580" y="934094"/>
            <a:ext cx="3114695" cy="5704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172CD8-7569-4C4C-BBC7-551FD60904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5830" y="971881"/>
            <a:ext cx="3042614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E018EA-81CB-4E80-898B-A6665F3BC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482" y="938253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E7209E-3077-46FF-B129-D4FD1B372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1708" y="713115"/>
            <a:ext cx="4682134" cy="9693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790AFB-11A1-4313-8A4B-4865764692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7742"/>
            <a:ext cx="9145160" cy="682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3D555-4638-431D-B903-EAE6BF460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646" y="713115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CA10DA-E79B-4502-838A-BCA5C3D3A3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2|1.2|5.5|1|1.2|8|1.4|1.6|6.1|0.9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9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.3|0.9|0.7|0.6|0.7|0.6|0.7|0.6|0.5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3.5|4|3.7|2|1.5|1.1|1.5|1.2|2.3|22.4|8.3|1.9|1.7|1.1|1.3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5|2.8|7.1|4.3|1.8|4.8|1.4|2.3|9.2|4.2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4.7|11.4|2.5|2.5|3.6|1.6|11.1|11.9|7.4|1.3|1.6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3|12.8|1|2.3|0.7|9.3|0.8|2.7|0.7|3.5|7.4|5.2|6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8|0.9|2.6|1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.3|1.8|1.1|1.6|1.4|1.6|0.6|1.8|5.8|3.4|7.7|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0.9|1.3|1|3.4|1|4.9|24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F243D3-55F6-4A16-B12E-0DB0D7360C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522d4c35-b548-4432-90ae-af4376e1c4b4"/>
    <ds:schemaRef ds:uri="http://purl.org/dc/terms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8718</TotalTime>
  <Words>611</Words>
  <Application>Microsoft Office PowerPoint</Application>
  <PresentationFormat>On-screen Show (4:3)</PresentationFormat>
  <Paragraphs>124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6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235</cp:revision>
  <dcterms:created xsi:type="dcterms:W3CDTF">2019-07-05T11:02:13Z</dcterms:created>
  <dcterms:modified xsi:type="dcterms:W3CDTF">2021-10-07T21:06:40Z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