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1"/>
  </p:sldMasterIdLst>
  <p:sldIdLst>
    <p:sldId id="256" r:id="rId2"/>
    <p:sldId id="257" r:id="rId3"/>
    <p:sldId id="280" r:id="rId4"/>
    <p:sldId id="258" r:id="rId5"/>
    <p:sldId id="259" r:id="rId6"/>
    <p:sldId id="261" r:id="rId7"/>
    <p:sldId id="262" r:id="rId8"/>
    <p:sldId id="263" r:id="rId9"/>
    <p:sldId id="264" r:id="rId10"/>
    <p:sldId id="265" r:id="rId11"/>
    <p:sldId id="266" r:id="rId12"/>
    <p:sldId id="269" r:id="rId13"/>
    <p:sldId id="271" r:id="rId14"/>
    <p:sldId id="272" r:id="rId15"/>
    <p:sldId id="273" r:id="rId16"/>
    <p:sldId id="274" r:id="rId17"/>
    <p:sldId id="281" r:id="rId18"/>
    <p:sldId id="276" r:id="rId19"/>
    <p:sldId id="277" r:id="rId20"/>
    <p:sldId id="278" r:id="rId21"/>
    <p:sldId id="27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C7854FA-E0EE-48E5-85AB-0B836FDEFABD}"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C6971-E1EC-45B8-A7FD-31B198DF89F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8884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7854FA-E0EE-48E5-85AB-0B836FDEFABD}"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1153457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C7854FA-E0EE-48E5-85AB-0B836FDEFABD}"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C6971-E1EC-45B8-A7FD-31B198DF89F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790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C7854FA-E0EE-48E5-85AB-0B836FDEFABD}"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3579668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C7854FA-E0EE-48E5-85AB-0B836FDEFABD}" type="datetimeFigureOut">
              <a:rPr lang="en-GB" smtClean="0"/>
              <a:t>10/06/2021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1497343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C7854FA-E0EE-48E5-85AB-0B836FDEFABD}" type="datetimeFigureOut">
              <a:rPr lang="en-GB" smtClean="0"/>
              <a:t>10/06/2021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3388741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C7854FA-E0EE-48E5-85AB-0B836FDEFABD}" type="datetimeFigureOut">
              <a:rPr lang="en-GB" smtClean="0"/>
              <a:t>10/06/2021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9064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C7854FA-E0EE-48E5-85AB-0B836FDEFABD}" type="datetimeFigureOut">
              <a:rPr lang="en-GB" smtClean="0"/>
              <a:t>10/06/2021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A4C6971-E1EC-45B8-A7FD-31B198DF89FD}" type="slidenum">
              <a:rPr lang="en-GB" smtClean="0"/>
              <a:t>‹#›</a:t>
            </a:fld>
            <a:endParaRPr lang="en-GB"/>
          </a:p>
        </p:txBody>
      </p:sp>
    </p:spTree>
    <p:extLst>
      <p:ext uri="{BB962C8B-B14F-4D97-AF65-F5344CB8AC3E}">
        <p14:creationId xmlns:p14="http://schemas.microsoft.com/office/powerpoint/2010/main" val="1069532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C7854FA-E0EE-48E5-85AB-0B836FDEFABD}" type="datetimeFigureOut">
              <a:rPr lang="en-GB" smtClean="0"/>
              <a:t>10/06/2021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34728084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7854FA-E0EE-48E5-85AB-0B836FDEFABD}"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2778563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C7854FA-E0EE-48E5-85AB-0B836FDEFABD}" type="datetimeFigureOut">
              <a:rPr lang="en-GB" smtClean="0"/>
              <a:t>10/06/2021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4C6971-E1EC-45B8-A7FD-31B198DF89FD}" type="slidenum">
              <a:rPr lang="en-GB" smtClean="0"/>
              <a:t>‹#›</a:t>
            </a:fld>
            <a:endParaRPr lang="en-GB"/>
          </a:p>
        </p:txBody>
      </p:sp>
    </p:spTree>
    <p:extLst>
      <p:ext uri="{BB962C8B-B14F-4D97-AF65-F5344CB8AC3E}">
        <p14:creationId xmlns:p14="http://schemas.microsoft.com/office/powerpoint/2010/main" val="309091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C7854FA-E0EE-48E5-85AB-0B836FDEFABD}" type="datetimeFigureOut">
              <a:rPr lang="en-GB" smtClean="0"/>
              <a:t>10/06/2021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A4C6971-E1EC-45B8-A7FD-31B198DF89F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3383920"/>
      </p:ext>
    </p:extLst>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DD433-FE77-49CA-AA28-34357018313F}"/>
              </a:ext>
            </a:extLst>
          </p:cNvPr>
          <p:cNvSpPr>
            <a:spLocks noGrp="1"/>
          </p:cNvSpPr>
          <p:nvPr>
            <p:ph type="ctrTitle"/>
          </p:nvPr>
        </p:nvSpPr>
        <p:spPr/>
        <p:txBody>
          <a:bodyPr>
            <a:normAutofit/>
          </a:bodyPr>
          <a:lstStyle/>
          <a:p>
            <a:r>
              <a:rPr lang="en-GB" sz="7200" dirty="0">
                <a:latin typeface="Comic Sans MS" panose="030F0702030302020204" pitchFamily="66" charset="0"/>
              </a:rPr>
              <a:t>Monday 14</a:t>
            </a:r>
            <a:r>
              <a:rPr lang="en-GB" sz="7200" baseline="30000" dirty="0">
                <a:latin typeface="Comic Sans MS" panose="030F0702030302020204" pitchFamily="66" charset="0"/>
              </a:rPr>
              <a:t>th</a:t>
            </a:r>
            <a:r>
              <a:rPr lang="en-GB" sz="7200" dirty="0">
                <a:latin typeface="Comic Sans MS" panose="030F0702030302020204" pitchFamily="66" charset="0"/>
              </a:rPr>
              <a:t> June 2021</a:t>
            </a:r>
          </a:p>
        </p:txBody>
      </p:sp>
      <p:sp>
        <p:nvSpPr>
          <p:cNvPr id="3" name="Subtitle 2">
            <a:extLst>
              <a:ext uri="{FF2B5EF4-FFF2-40B4-BE49-F238E27FC236}">
                <a16:creationId xmlns:a16="http://schemas.microsoft.com/office/drawing/2014/main" id="{925F408E-91A2-4966-9F99-393619E68848}"/>
              </a:ext>
            </a:extLst>
          </p:cNvPr>
          <p:cNvSpPr>
            <a:spLocks noGrp="1"/>
          </p:cNvSpPr>
          <p:nvPr>
            <p:ph type="subTitle" idx="1"/>
          </p:nvPr>
        </p:nvSpPr>
        <p:spPr>
          <a:xfrm>
            <a:off x="1100051" y="4455620"/>
            <a:ext cx="10058400" cy="1919779"/>
          </a:xfrm>
        </p:spPr>
        <p:txBody>
          <a:bodyPr>
            <a:normAutofit lnSpcReduction="1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punctuate accurately</a:t>
            </a:r>
          </a:p>
          <a:p>
            <a:r>
              <a:rPr lang="en-GB" cap="none" dirty="0">
                <a:latin typeface="Comic Sans MS" panose="030F0702030302020204" pitchFamily="66" charset="0"/>
              </a:rPr>
              <a:t>      to spell correctly</a:t>
            </a:r>
          </a:p>
          <a:p>
            <a:r>
              <a:rPr lang="en-GB" cap="none" dirty="0">
                <a:latin typeface="Comic Sans MS" panose="030F0702030302020204" pitchFamily="66" charset="0"/>
              </a:rPr>
              <a:t>C: Biographies</a:t>
            </a:r>
          </a:p>
        </p:txBody>
      </p:sp>
    </p:spTree>
    <p:extLst>
      <p:ext uri="{BB962C8B-B14F-4D97-AF65-F5344CB8AC3E}">
        <p14:creationId xmlns:p14="http://schemas.microsoft.com/office/powerpoint/2010/main" val="6447323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A02E6-963A-4286-A2D0-2ACF4699A62C}"/>
              </a:ext>
            </a:extLst>
          </p:cNvPr>
          <p:cNvSpPr>
            <a:spLocks noGrp="1"/>
          </p:cNvSpPr>
          <p:nvPr>
            <p:ph type="title"/>
          </p:nvPr>
        </p:nvSpPr>
        <p:spPr/>
        <p:txBody>
          <a:bodyPr/>
          <a:lstStyle/>
          <a:p>
            <a:r>
              <a:rPr lang="en-GB" dirty="0">
                <a:solidFill>
                  <a:schemeClr val="tx1"/>
                </a:solidFill>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B9A4FA1A-D4B2-46D1-A9F8-4E5ACD70A98A}"/>
              </a:ext>
            </a:extLst>
          </p:cNvPr>
          <p:cNvSpPr>
            <a:spLocks noGrp="1"/>
          </p:cNvSpPr>
          <p:nvPr>
            <p:ph idx="1"/>
          </p:nvPr>
        </p:nvSpPr>
        <p:spPr>
          <a:xfrm>
            <a:off x="3916839" y="855481"/>
            <a:ext cx="7238841" cy="825754"/>
          </a:xfrm>
        </p:spPr>
        <p:txBody>
          <a:bodyPr>
            <a:normAutofit lnSpcReduction="10000"/>
          </a:bodyPr>
          <a:lstStyle/>
          <a:p>
            <a:r>
              <a:rPr lang="en-GB" sz="2100" dirty="0">
                <a:latin typeface="Comic Sans MS" panose="030F0702030302020204" pitchFamily="66" charset="0"/>
              </a:rPr>
              <a:t>What are these?</a:t>
            </a:r>
          </a:p>
          <a:p>
            <a:r>
              <a:rPr lang="en-GB" sz="2100" dirty="0">
                <a:latin typeface="Comic Sans MS" panose="030F0702030302020204" pitchFamily="66" charset="0"/>
              </a:rPr>
              <a:t>What are the features of introductions?</a:t>
            </a:r>
          </a:p>
        </p:txBody>
      </p:sp>
      <p:pic>
        <p:nvPicPr>
          <p:cNvPr id="4" name="Picture 3">
            <a:extLst>
              <a:ext uri="{FF2B5EF4-FFF2-40B4-BE49-F238E27FC236}">
                <a16:creationId xmlns:a16="http://schemas.microsoft.com/office/drawing/2014/main" id="{E6EEACA3-1BD6-4DF2-A4F7-55B8A59D127A}"/>
              </a:ext>
            </a:extLst>
          </p:cNvPr>
          <p:cNvPicPr>
            <a:picLocks noChangeAspect="1"/>
          </p:cNvPicPr>
          <p:nvPr/>
        </p:nvPicPr>
        <p:blipFill rotWithShape="1">
          <a:blip r:embed="rId2"/>
          <a:srcRect l="13299" t="32577" r="14639" b="48454"/>
          <a:stretch/>
        </p:blipFill>
        <p:spPr>
          <a:xfrm>
            <a:off x="160257" y="1883003"/>
            <a:ext cx="8785782" cy="1300900"/>
          </a:xfrm>
          <a:prstGeom prst="rect">
            <a:avLst/>
          </a:prstGeom>
          <a:ln w="28575">
            <a:solidFill>
              <a:schemeClr val="accent1"/>
            </a:solidFill>
          </a:ln>
        </p:spPr>
      </p:pic>
      <p:pic>
        <p:nvPicPr>
          <p:cNvPr id="5" name="Picture 4">
            <a:extLst>
              <a:ext uri="{FF2B5EF4-FFF2-40B4-BE49-F238E27FC236}">
                <a16:creationId xmlns:a16="http://schemas.microsoft.com/office/drawing/2014/main" id="{E5B8857F-767F-473E-8189-21529E24972B}"/>
              </a:ext>
            </a:extLst>
          </p:cNvPr>
          <p:cNvPicPr>
            <a:picLocks noChangeAspect="1"/>
          </p:cNvPicPr>
          <p:nvPr/>
        </p:nvPicPr>
        <p:blipFill rotWithShape="1">
          <a:blip r:embed="rId3"/>
          <a:srcRect l="38409" t="29128" r="40066" b="65399"/>
          <a:stretch/>
        </p:blipFill>
        <p:spPr>
          <a:xfrm>
            <a:off x="3648173" y="3301265"/>
            <a:ext cx="8421099" cy="1204386"/>
          </a:xfrm>
          <a:prstGeom prst="rect">
            <a:avLst/>
          </a:prstGeom>
          <a:ln w="28575">
            <a:solidFill>
              <a:schemeClr val="accent1"/>
            </a:solidFill>
          </a:ln>
        </p:spPr>
      </p:pic>
      <p:pic>
        <p:nvPicPr>
          <p:cNvPr id="6" name="Picture 5">
            <a:extLst>
              <a:ext uri="{FF2B5EF4-FFF2-40B4-BE49-F238E27FC236}">
                <a16:creationId xmlns:a16="http://schemas.microsoft.com/office/drawing/2014/main" id="{0D311D19-DCC6-44E2-A62F-925A4CD64C15}"/>
              </a:ext>
            </a:extLst>
          </p:cNvPr>
          <p:cNvPicPr>
            <a:picLocks noChangeAspect="1"/>
          </p:cNvPicPr>
          <p:nvPr/>
        </p:nvPicPr>
        <p:blipFill rotWithShape="1">
          <a:blip r:embed="rId4"/>
          <a:srcRect l="35026" t="25976" r="45789" b="65868"/>
          <a:stretch/>
        </p:blipFill>
        <p:spPr>
          <a:xfrm>
            <a:off x="160257" y="4620258"/>
            <a:ext cx="6608188" cy="1580221"/>
          </a:xfrm>
          <a:prstGeom prst="rect">
            <a:avLst/>
          </a:prstGeom>
          <a:ln w="28575">
            <a:solidFill>
              <a:schemeClr val="accent1"/>
            </a:solidFill>
          </a:ln>
        </p:spPr>
      </p:pic>
    </p:spTree>
    <p:extLst>
      <p:ext uri="{BB962C8B-B14F-4D97-AF65-F5344CB8AC3E}">
        <p14:creationId xmlns:p14="http://schemas.microsoft.com/office/powerpoint/2010/main" val="1805561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05B5D-4D16-4A83-804F-02FAB3C16B4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9A3440-2DB8-4118-8BD7-842CF12CE3F5}"/>
              </a:ext>
            </a:extLst>
          </p:cNvPr>
          <p:cNvSpPr>
            <a:spLocks noGrp="1"/>
          </p:cNvSpPr>
          <p:nvPr>
            <p:ph idx="1"/>
          </p:nvPr>
        </p:nvSpPr>
        <p:spPr/>
        <p:txBody>
          <a:bodyPr>
            <a:normAutofit/>
          </a:bodyPr>
          <a:lstStyle/>
          <a:p>
            <a:r>
              <a:rPr lang="en-GB" sz="2100" dirty="0">
                <a:latin typeface="Comic Sans MS" panose="030F0702030302020204" pitchFamily="66" charset="0"/>
              </a:rPr>
              <a:t>Biographies need to have an attention grabbing introduction that summarises the main events of the person’s life and makes the audience want to read on. </a:t>
            </a:r>
          </a:p>
        </p:txBody>
      </p:sp>
      <p:pic>
        <p:nvPicPr>
          <p:cNvPr id="6146" name="Picture 2" descr="The Best Tips on How to Write Research Paper Introduction – EssayDragon.com">
            <a:extLst>
              <a:ext uri="{FF2B5EF4-FFF2-40B4-BE49-F238E27FC236}">
                <a16:creationId xmlns:a16="http://schemas.microsoft.com/office/drawing/2014/main" id="{30ECDA20-6A7B-41AC-9037-CC8B66EC9D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0652" y="2559760"/>
            <a:ext cx="7137268" cy="3747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422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E5D5F-EC1F-4079-A10C-3534D7A96D3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C4E3B4E-F906-47E8-B371-EB9AEF8EDD70}"/>
              </a:ext>
            </a:extLst>
          </p:cNvPr>
          <p:cNvSpPr>
            <a:spLocks noGrp="1"/>
          </p:cNvSpPr>
          <p:nvPr>
            <p:ph idx="1"/>
          </p:nvPr>
        </p:nvSpPr>
        <p:spPr/>
        <p:txBody>
          <a:bodyPr>
            <a:normAutofit/>
          </a:bodyPr>
          <a:lstStyle/>
          <a:p>
            <a:r>
              <a:rPr lang="en-GB" sz="2100" dirty="0">
                <a:latin typeface="Comic Sans MS" panose="030F0702030302020204" pitchFamily="66" charset="0"/>
              </a:rPr>
              <a:t>Create a bubble map of all the things you will need to include in your introduction for your David Attenborough biography.</a:t>
            </a:r>
          </a:p>
        </p:txBody>
      </p:sp>
      <p:pic>
        <p:nvPicPr>
          <p:cNvPr id="1026" name="Picture 2" descr="Use thinking maps to update your reading comprehension lessons">
            <a:extLst>
              <a:ext uri="{FF2B5EF4-FFF2-40B4-BE49-F238E27FC236}">
                <a16:creationId xmlns:a16="http://schemas.microsoft.com/office/drawing/2014/main" id="{65609A8D-01CA-42C8-9A25-3FDA5A996EE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28005" y="2366128"/>
            <a:ext cx="5535989" cy="4205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580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19EC1-8EB8-4D4A-B2C4-D8B32BCF1AC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71073E0-851C-41AD-BC72-D6D722139ECD}"/>
              </a:ext>
            </a:extLst>
          </p:cNvPr>
          <p:cNvSpPr>
            <a:spLocks noGrp="1"/>
          </p:cNvSpPr>
          <p:nvPr>
            <p:ph idx="1"/>
          </p:nvPr>
        </p:nvSpPr>
        <p:spPr>
          <a:xfrm>
            <a:off x="1097280" y="1845734"/>
            <a:ext cx="5605178" cy="4023360"/>
          </a:xfrm>
        </p:spPr>
        <p:txBody>
          <a:bodyPr>
            <a:normAutofit/>
          </a:bodyPr>
          <a:lstStyle/>
          <a:p>
            <a:pPr marL="0" indent="0">
              <a:buNone/>
            </a:pPr>
            <a:r>
              <a:rPr lang="en-GB" sz="2100" dirty="0">
                <a:latin typeface="Comic Sans MS" panose="030F0702030302020204" pitchFamily="66" charset="0"/>
              </a:rPr>
              <a:t>You are going to write an introduction for our David Attenborough biography together.</a:t>
            </a:r>
          </a:p>
          <a:p>
            <a:pPr marL="0" indent="0">
              <a:buNone/>
            </a:pPr>
            <a:endParaRPr lang="en-GB" sz="2100" dirty="0">
              <a:latin typeface="Comic Sans MS" panose="030F0702030302020204" pitchFamily="66" charset="0"/>
            </a:endParaRPr>
          </a:p>
          <a:p>
            <a:pPr marL="0" indent="0">
              <a:buNone/>
            </a:pPr>
            <a:endParaRPr lang="en-GB" sz="2100" dirty="0">
              <a:latin typeface="Comic Sans MS" panose="030F0702030302020204" pitchFamily="66" charset="0"/>
            </a:endParaRPr>
          </a:p>
        </p:txBody>
      </p:sp>
      <p:pic>
        <p:nvPicPr>
          <p:cNvPr id="5122" name="Picture 2" descr="David Attenborough urges action on plastics after filming Blue Planet II |  Plastic bags | The Guardian">
            <a:extLst>
              <a:ext uri="{FF2B5EF4-FFF2-40B4-BE49-F238E27FC236}">
                <a16:creationId xmlns:a16="http://schemas.microsoft.com/office/drawing/2014/main" id="{64538F34-C0BB-4484-AFC5-C727726870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2458" y="1826601"/>
            <a:ext cx="4453222" cy="4453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7810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DD433-FE77-49CA-AA28-34357018313F}"/>
              </a:ext>
            </a:extLst>
          </p:cNvPr>
          <p:cNvSpPr>
            <a:spLocks noGrp="1"/>
          </p:cNvSpPr>
          <p:nvPr>
            <p:ph type="ctrTitle"/>
          </p:nvPr>
        </p:nvSpPr>
        <p:spPr/>
        <p:txBody>
          <a:bodyPr>
            <a:normAutofit/>
          </a:bodyPr>
          <a:lstStyle/>
          <a:p>
            <a:r>
              <a:rPr lang="en-GB" sz="6600" dirty="0">
                <a:latin typeface="Comic Sans MS" panose="030F0702030302020204" pitchFamily="66" charset="0"/>
              </a:rPr>
              <a:t>Tuesday 15</a:t>
            </a:r>
            <a:r>
              <a:rPr lang="en-GB" sz="6600" baseline="30000" dirty="0">
                <a:latin typeface="Comic Sans MS" panose="030F0702030302020204" pitchFamily="66" charset="0"/>
              </a:rPr>
              <a:t>th</a:t>
            </a:r>
            <a:r>
              <a:rPr lang="en-GB" sz="6600" dirty="0">
                <a:latin typeface="Comic Sans MS" panose="030F0702030302020204" pitchFamily="66" charset="0"/>
              </a:rPr>
              <a:t> June 2021</a:t>
            </a:r>
          </a:p>
        </p:txBody>
      </p:sp>
      <p:sp>
        <p:nvSpPr>
          <p:cNvPr id="3" name="Subtitle 2">
            <a:extLst>
              <a:ext uri="{FF2B5EF4-FFF2-40B4-BE49-F238E27FC236}">
                <a16:creationId xmlns:a16="http://schemas.microsoft.com/office/drawing/2014/main" id="{925F408E-91A2-4966-9F99-393619E68848}"/>
              </a:ext>
            </a:extLst>
          </p:cNvPr>
          <p:cNvSpPr>
            <a:spLocks noGrp="1"/>
          </p:cNvSpPr>
          <p:nvPr>
            <p:ph type="subTitle" idx="1"/>
          </p:nvPr>
        </p:nvSpPr>
        <p:spPr>
          <a:xfrm>
            <a:off x="1100051" y="4455620"/>
            <a:ext cx="10058400" cy="1830879"/>
          </a:xfrm>
        </p:spPr>
        <p:txBody>
          <a:bodyPr>
            <a:normAutofit fontScale="5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paragraphs</a:t>
            </a:r>
          </a:p>
          <a:p>
            <a:r>
              <a:rPr lang="en-GB" cap="none" dirty="0">
                <a:latin typeface="Comic Sans MS" panose="030F0702030302020204" pitchFamily="66" charset="0"/>
              </a:rPr>
              <a:t>      to spell correctly</a:t>
            </a:r>
          </a:p>
          <a:p>
            <a:r>
              <a:rPr lang="en-GB" cap="none" dirty="0">
                <a:latin typeface="Comic Sans MS" panose="030F0702030302020204" pitchFamily="66" charset="0"/>
              </a:rPr>
              <a:t>      to punctuate accurately</a:t>
            </a:r>
          </a:p>
          <a:p>
            <a:r>
              <a:rPr lang="en-GB" cap="none" dirty="0">
                <a:latin typeface="Comic Sans MS" panose="030F0702030302020204" pitchFamily="66" charset="0"/>
              </a:rPr>
              <a:t>C: Biographies</a:t>
            </a:r>
          </a:p>
        </p:txBody>
      </p:sp>
    </p:spTree>
    <p:extLst>
      <p:ext uri="{BB962C8B-B14F-4D97-AF65-F5344CB8AC3E}">
        <p14:creationId xmlns:p14="http://schemas.microsoft.com/office/powerpoint/2010/main" val="3503823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A297A-5582-4F27-AE0A-BCB8EF503F07}"/>
              </a:ext>
            </a:extLst>
          </p:cNvPr>
          <p:cNvSpPr>
            <a:spLocks noGrp="1"/>
          </p:cNvSpPr>
          <p:nvPr>
            <p:ph type="title"/>
          </p:nvPr>
        </p:nvSpPr>
        <p:spPr/>
        <p:txBody>
          <a:bodyPr/>
          <a:lstStyle/>
          <a:p>
            <a:r>
              <a:rPr lang="en-GB" dirty="0">
                <a:solidFill>
                  <a:schemeClr val="tx1"/>
                </a:solidFill>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93A92591-967C-4474-A521-4DB8ED7DF55B}"/>
              </a:ext>
            </a:extLst>
          </p:cNvPr>
          <p:cNvSpPr>
            <a:spLocks noGrp="1"/>
          </p:cNvSpPr>
          <p:nvPr>
            <p:ph idx="1"/>
          </p:nvPr>
        </p:nvSpPr>
        <p:spPr/>
        <p:txBody>
          <a:bodyPr>
            <a:normAutofit/>
          </a:bodyPr>
          <a:lstStyle/>
          <a:p>
            <a:r>
              <a:rPr lang="en-GB" dirty="0">
                <a:solidFill>
                  <a:schemeClr val="tx1"/>
                </a:solidFill>
                <a:latin typeface="Comic Sans MS" panose="030F0702030302020204" pitchFamily="66" charset="0"/>
              </a:rPr>
              <a:t> Timothy Nigel ‘Tim’ Peake was born in Chichester, West Sussex, England on 7</a:t>
            </a:r>
            <a:r>
              <a:rPr lang="en-GB" baseline="30000" dirty="0">
                <a:solidFill>
                  <a:schemeClr val="tx1"/>
                </a:solidFill>
                <a:latin typeface="Comic Sans MS" panose="030F0702030302020204" pitchFamily="66" charset="0"/>
              </a:rPr>
              <a:t>th</a:t>
            </a:r>
            <a:r>
              <a:rPr lang="en-GB" dirty="0">
                <a:solidFill>
                  <a:schemeClr val="tx1"/>
                </a:solidFill>
                <a:latin typeface="Comic Sans MS" panose="030F0702030302020204" pitchFamily="66" charset="0"/>
              </a:rPr>
              <a:t> April 1972. He grew up in a nearby village with his sister Fiona, his mother Angela and his father Nigel. Tim’s mother worked as a midwife and his father was a journalist. His father had always been interested in historic aircraft, so he took Tim to air shows from an early age. This is what fuelled Tim’s fascination with flying and his passion began. When he was 13 years old, Tim joined a military program through his school. Through this program, he learned to fly with their air force section on weekends. By the time he was 16, Peake had decided to become a pilot in the army. He studied at the Chichester High School for boys and left in 1990 to enrol at the Royal Military Academy in Sandhurst. </a:t>
            </a:r>
          </a:p>
          <a:p>
            <a:r>
              <a:rPr lang="en-GB" dirty="0">
                <a:solidFill>
                  <a:schemeClr val="tx1"/>
                </a:solidFill>
                <a:latin typeface="Comic Sans MS" panose="030F0702030302020204" pitchFamily="66" charset="0"/>
              </a:rPr>
              <a:t> </a:t>
            </a:r>
          </a:p>
          <a:p>
            <a:endParaRPr lang="en-GB" sz="2100" dirty="0">
              <a:solidFill>
                <a:schemeClr val="tx1"/>
              </a:solidFill>
              <a:latin typeface="Comic Sans MS" panose="030F0702030302020204" pitchFamily="66" charset="0"/>
            </a:endParaRPr>
          </a:p>
        </p:txBody>
      </p:sp>
      <p:sp>
        <p:nvSpPr>
          <p:cNvPr id="4" name="Rectangle 3">
            <a:extLst>
              <a:ext uri="{FF2B5EF4-FFF2-40B4-BE49-F238E27FC236}">
                <a16:creationId xmlns:a16="http://schemas.microsoft.com/office/drawing/2014/main" id="{293B08F4-883F-4890-935B-1F0D4A4BF226}"/>
              </a:ext>
            </a:extLst>
          </p:cNvPr>
          <p:cNvSpPr/>
          <p:nvPr/>
        </p:nvSpPr>
        <p:spPr>
          <a:xfrm>
            <a:off x="1066800" y="4974494"/>
            <a:ext cx="10058400" cy="1200329"/>
          </a:xfrm>
          <a:prstGeom prst="rect">
            <a:avLst/>
          </a:prstGeom>
          <a:ln w="28575">
            <a:solidFill>
              <a:schemeClr val="accent1"/>
            </a:solidFill>
          </a:ln>
        </p:spPr>
        <p:txBody>
          <a:bodyPr wrap="square">
            <a:spAutoFit/>
          </a:bodyPr>
          <a:lstStyle/>
          <a:p>
            <a:pPr algn="ctr"/>
            <a:r>
              <a:rPr lang="en-GB" dirty="0">
                <a:latin typeface="Comic Sans MS" panose="030F0702030302020204" pitchFamily="66" charset="0"/>
              </a:rPr>
              <a:t>Can you identify all of the features of biographies I have used?</a:t>
            </a:r>
          </a:p>
          <a:p>
            <a:pPr algn="ctr"/>
            <a:r>
              <a:rPr lang="en-GB" dirty="0">
                <a:latin typeface="Comic Sans MS" panose="030F0702030302020204" pitchFamily="66" charset="0"/>
              </a:rPr>
              <a:t>What do you like about my example?</a:t>
            </a:r>
          </a:p>
          <a:p>
            <a:pPr algn="ctr"/>
            <a:r>
              <a:rPr lang="en-GB" dirty="0">
                <a:latin typeface="Comic Sans MS" panose="030F0702030302020204" pitchFamily="66" charset="0"/>
              </a:rPr>
              <a:t>Are there any words or phrases you would like to magpie? Write these on your whiteboards!</a:t>
            </a:r>
          </a:p>
          <a:p>
            <a:pPr algn="ctr"/>
            <a:r>
              <a:rPr lang="en-GB" dirty="0">
                <a:latin typeface="Comic Sans MS" panose="030F0702030302020204" pitchFamily="66" charset="0"/>
              </a:rPr>
              <a:t>Is there anything that could be improved?</a:t>
            </a:r>
          </a:p>
        </p:txBody>
      </p:sp>
    </p:spTree>
    <p:extLst>
      <p:ext uri="{BB962C8B-B14F-4D97-AF65-F5344CB8AC3E}">
        <p14:creationId xmlns:p14="http://schemas.microsoft.com/office/powerpoint/2010/main" val="2342010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84DF5-DE33-410D-A9CA-5E14137F2C5D}"/>
              </a:ext>
            </a:extLst>
          </p:cNvPr>
          <p:cNvSpPr>
            <a:spLocks noGrp="1"/>
          </p:cNvSpPr>
          <p:nvPr>
            <p:ph type="title"/>
          </p:nvPr>
        </p:nvSpPr>
        <p:spPr/>
        <p:txBody>
          <a:bodyPr/>
          <a:lstStyle/>
          <a:p>
            <a:r>
              <a:rPr lang="en-GB" dirty="0">
                <a:latin typeface="Comic Sans MS" panose="030F0702030302020204" pitchFamily="66" charset="0"/>
              </a:rPr>
              <a:t>Biography  Checklist</a:t>
            </a:r>
          </a:p>
        </p:txBody>
      </p:sp>
      <p:sp>
        <p:nvSpPr>
          <p:cNvPr id="3" name="Content Placeholder 2">
            <a:extLst>
              <a:ext uri="{FF2B5EF4-FFF2-40B4-BE49-F238E27FC236}">
                <a16:creationId xmlns:a16="http://schemas.microsoft.com/office/drawing/2014/main" id="{FC6DC5AF-0EA3-48B8-8590-FB64C7CD8FF9}"/>
              </a:ext>
            </a:extLst>
          </p:cNvPr>
          <p:cNvSpPr>
            <a:spLocks noGrp="1"/>
          </p:cNvSpPr>
          <p:nvPr>
            <p:ph idx="1"/>
          </p:nvPr>
        </p:nvSpPr>
        <p:spPr>
          <a:xfrm>
            <a:off x="1097280" y="2175934"/>
            <a:ext cx="10058400" cy="4023360"/>
          </a:xfrm>
        </p:spPr>
        <p:txBody>
          <a:bodyPr>
            <a:normAutofit/>
          </a:bodyPr>
          <a:lstStyle/>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a:p>
            <a:r>
              <a:rPr lang="en-GB" sz="2100" dirty="0">
                <a:latin typeface="Comic Sans MS" panose="030F0702030302020204" pitchFamily="66" charset="0"/>
              </a:rPr>
              <a:t>Do we know what every item is on the checklist?</a:t>
            </a:r>
          </a:p>
          <a:p>
            <a:r>
              <a:rPr lang="en-GB" sz="2100" dirty="0">
                <a:latin typeface="Comic Sans MS" panose="030F0702030302020204" pitchFamily="66" charset="0"/>
              </a:rPr>
              <a:t>Can you give an example of each?</a:t>
            </a:r>
          </a:p>
          <a:p>
            <a:r>
              <a:rPr lang="en-GB" sz="2100" b="1" dirty="0">
                <a:latin typeface="Comic Sans MS" panose="030F0702030302020204" pitchFamily="66" charset="0"/>
              </a:rPr>
              <a:t>Remember</a:t>
            </a:r>
            <a:r>
              <a:rPr lang="en-GB" sz="2100" dirty="0">
                <a:latin typeface="Comic Sans MS" panose="030F0702030302020204" pitchFamily="66" charset="0"/>
              </a:rPr>
              <a:t>: you should be using </a:t>
            </a:r>
            <a:r>
              <a:rPr lang="en-GB" sz="2100" b="1" u="sng" dirty="0">
                <a:latin typeface="Comic Sans MS" panose="030F0702030302020204" pitchFamily="66" charset="0"/>
              </a:rPr>
              <a:t>all</a:t>
            </a:r>
            <a:r>
              <a:rPr lang="en-GB" sz="2100" dirty="0">
                <a:latin typeface="Comic Sans MS" panose="030F0702030302020204" pitchFamily="66" charset="0"/>
              </a:rPr>
              <a:t> of these features in your writing over the next few days.</a:t>
            </a:r>
          </a:p>
        </p:txBody>
      </p:sp>
      <p:pic>
        <p:nvPicPr>
          <p:cNvPr id="5" name="Picture 4">
            <a:extLst>
              <a:ext uri="{FF2B5EF4-FFF2-40B4-BE49-F238E27FC236}">
                <a16:creationId xmlns:a16="http://schemas.microsoft.com/office/drawing/2014/main" id="{C1D8B45F-99CA-43A7-A0B4-A901F9620375}"/>
              </a:ext>
            </a:extLst>
          </p:cNvPr>
          <p:cNvPicPr>
            <a:picLocks noChangeAspect="1"/>
          </p:cNvPicPr>
          <p:nvPr/>
        </p:nvPicPr>
        <p:blipFill rotWithShape="1">
          <a:blip r:embed="rId2"/>
          <a:srcRect l="11875" t="35926" r="41250" b="19259"/>
          <a:stretch/>
        </p:blipFill>
        <p:spPr>
          <a:xfrm>
            <a:off x="3771900" y="1823303"/>
            <a:ext cx="4947804" cy="2660819"/>
          </a:xfrm>
          <a:prstGeom prst="rect">
            <a:avLst/>
          </a:prstGeom>
        </p:spPr>
      </p:pic>
    </p:spTree>
    <p:extLst>
      <p:ext uri="{BB962C8B-B14F-4D97-AF65-F5344CB8AC3E}">
        <p14:creationId xmlns:p14="http://schemas.microsoft.com/office/powerpoint/2010/main" val="723921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B6DDD-BFB1-46FA-9F36-0CA0AB58CB88}"/>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EF8D7073-95E8-42CA-B522-30976E4E7B96}"/>
              </a:ext>
            </a:extLst>
          </p:cNvPr>
          <p:cNvSpPr>
            <a:spLocks noGrp="1"/>
          </p:cNvSpPr>
          <p:nvPr>
            <p:ph idx="1"/>
          </p:nvPr>
        </p:nvSpPr>
        <p:spPr/>
        <p:txBody>
          <a:bodyPr>
            <a:normAutofit/>
          </a:bodyPr>
          <a:lstStyle/>
          <a:p>
            <a:r>
              <a:rPr lang="en-GB" sz="2100" dirty="0">
                <a:latin typeface="Comic Sans MS" panose="030F0702030302020204" pitchFamily="66" charset="0"/>
              </a:rPr>
              <a:t>You are going to begin to write your biographies today. </a:t>
            </a:r>
          </a:p>
          <a:p>
            <a:r>
              <a:rPr lang="en-GB" sz="2100" dirty="0">
                <a:latin typeface="Comic Sans MS" panose="030F0702030302020204" pitchFamily="66" charset="0"/>
              </a:rPr>
              <a:t>You are </a:t>
            </a:r>
            <a:r>
              <a:rPr lang="en-GB" sz="2100" b="1" u="sng" dirty="0">
                <a:latin typeface="Comic Sans MS" panose="030F0702030302020204" pitchFamily="66" charset="0"/>
              </a:rPr>
              <a:t>only</a:t>
            </a:r>
            <a:r>
              <a:rPr lang="en-GB" sz="2100" dirty="0">
                <a:latin typeface="Comic Sans MS" panose="030F0702030302020204" pitchFamily="66" charset="0"/>
              </a:rPr>
              <a:t> going to write about David Attenborough’s early life events and achievements.</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look at your biography checklist. Have you included everything on the checklist? Is there anything missing? Add in a sentence or two to make sure every item on the checklist is ticked off!</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574634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DD433-FE77-49CA-AA28-34357018313F}"/>
              </a:ext>
            </a:extLst>
          </p:cNvPr>
          <p:cNvSpPr>
            <a:spLocks noGrp="1"/>
          </p:cNvSpPr>
          <p:nvPr>
            <p:ph type="ctrTitle"/>
          </p:nvPr>
        </p:nvSpPr>
        <p:spPr/>
        <p:txBody>
          <a:bodyPr>
            <a:normAutofit/>
          </a:bodyPr>
          <a:lstStyle/>
          <a:p>
            <a:r>
              <a:rPr lang="en-GB" sz="6000" dirty="0">
                <a:latin typeface="Comic Sans MS" panose="030F0702030302020204" pitchFamily="66" charset="0"/>
              </a:rPr>
              <a:t>Wednesday 16</a:t>
            </a:r>
            <a:r>
              <a:rPr lang="en-GB" sz="6000" baseline="30000" dirty="0">
                <a:latin typeface="Comic Sans MS" panose="030F0702030302020204" pitchFamily="66" charset="0"/>
              </a:rPr>
              <a:t>th</a:t>
            </a:r>
            <a:r>
              <a:rPr lang="en-GB" sz="6000" dirty="0">
                <a:latin typeface="Comic Sans MS" panose="030F0702030302020204" pitchFamily="66" charset="0"/>
              </a:rPr>
              <a:t> June 2021</a:t>
            </a:r>
          </a:p>
        </p:txBody>
      </p:sp>
      <p:sp>
        <p:nvSpPr>
          <p:cNvPr id="3" name="Subtitle 2">
            <a:extLst>
              <a:ext uri="{FF2B5EF4-FFF2-40B4-BE49-F238E27FC236}">
                <a16:creationId xmlns:a16="http://schemas.microsoft.com/office/drawing/2014/main" id="{925F408E-91A2-4966-9F99-393619E68848}"/>
              </a:ext>
            </a:extLst>
          </p:cNvPr>
          <p:cNvSpPr>
            <a:spLocks noGrp="1"/>
          </p:cNvSpPr>
          <p:nvPr>
            <p:ph type="subTitle" idx="1"/>
          </p:nvPr>
        </p:nvSpPr>
        <p:spPr>
          <a:xfrm>
            <a:off x="1100051" y="4455620"/>
            <a:ext cx="10058400" cy="1945179"/>
          </a:xfrm>
        </p:spPr>
        <p:txBody>
          <a:bodyPr>
            <a:normAutofit fontScale="5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paragraphs</a:t>
            </a:r>
          </a:p>
          <a:p>
            <a:r>
              <a:rPr lang="en-GB" cap="none" dirty="0">
                <a:latin typeface="Comic Sans MS" panose="030F0702030302020204" pitchFamily="66" charset="0"/>
              </a:rPr>
              <a:t>      to spell correctly</a:t>
            </a:r>
          </a:p>
          <a:p>
            <a:r>
              <a:rPr lang="en-GB" cap="none" dirty="0">
                <a:latin typeface="Comic Sans MS" panose="030F0702030302020204" pitchFamily="66" charset="0"/>
              </a:rPr>
              <a:t>      to punctuate accurately</a:t>
            </a:r>
          </a:p>
          <a:p>
            <a:r>
              <a:rPr lang="en-GB" cap="none" dirty="0">
                <a:latin typeface="Comic Sans MS" panose="030F0702030302020204" pitchFamily="66" charset="0"/>
              </a:rPr>
              <a:t>C: Biographies</a:t>
            </a:r>
          </a:p>
          <a:p>
            <a:endParaRPr lang="en-GB" dirty="0"/>
          </a:p>
        </p:txBody>
      </p:sp>
    </p:spTree>
    <p:extLst>
      <p:ext uri="{BB962C8B-B14F-4D97-AF65-F5344CB8AC3E}">
        <p14:creationId xmlns:p14="http://schemas.microsoft.com/office/powerpoint/2010/main" val="40693607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6FCFA-790F-44D7-A7C2-D741EF9922CC}"/>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916BB992-93A7-4074-834E-6FA5CCE18D84}"/>
              </a:ext>
            </a:extLst>
          </p:cNvPr>
          <p:cNvSpPr>
            <a:spLocks noGrp="1"/>
          </p:cNvSpPr>
          <p:nvPr>
            <p:ph idx="1"/>
          </p:nvPr>
        </p:nvSpPr>
        <p:spPr/>
        <p:txBody>
          <a:bodyPr>
            <a:normAutofit/>
          </a:bodyPr>
          <a:lstStyle/>
          <a:p>
            <a:r>
              <a:rPr lang="en-GB" sz="2100" dirty="0">
                <a:latin typeface="Comic Sans MS" panose="030F0702030302020204" pitchFamily="66" charset="0"/>
              </a:rPr>
              <a:t>Have a look back at the highlighting and marking comments from your work last lesson.</a:t>
            </a:r>
          </a:p>
          <a:p>
            <a:r>
              <a:rPr lang="en-GB" sz="2100" dirty="0">
                <a:latin typeface="Comic Sans MS" panose="030F0702030302020204" pitchFamily="66" charset="0"/>
              </a:rPr>
              <a:t>What did you do well yesterday?</a:t>
            </a:r>
          </a:p>
          <a:p>
            <a:r>
              <a:rPr lang="en-GB" sz="2100" dirty="0">
                <a:latin typeface="Comic Sans MS" panose="030F0702030302020204" pitchFamily="66" charset="0"/>
              </a:rPr>
              <a:t>What do you need to include in your work today?</a:t>
            </a:r>
          </a:p>
          <a:p>
            <a:r>
              <a:rPr lang="en-GB" sz="2100" dirty="0">
                <a:latin typeface="Comic Sans MS" panose="030F0702030302020204" pitchFamily="66" charset="0"/>
              </a:rPr>
              <a:t>What do you need to improve today?</a:t>
            </a:r>
          </a:p>
        </p:txBody>
      </p:sp>
      <p:pic>
        <p:nvPicPr>
          <p:cNvPr id="2050" name="Picture 2" descr="What Went Well / Even Better If School Feedback Stickers x 56 - Primary  Teaching Services: Amazon.co.uk: Office Products">
            <a:extLst>
              <a:ext uri="{FF2B5EF4-FFF2-40B4-BE49-F238E27FC236}">
                <a16:creationId xmlns:a16="http://schemas.microsoft.com/office/drawing/2014/main" id="{88FD7221-B628-4110-895D-57B23AE61060}"/>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917400" y="2196444"/>
            <a:ext cx="3990518" cy="4023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0417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A92591-967C-4474-A521-4DB8ED7DF55B}"/>
              </a:ext>
            </a:extLst>
          </p:cNvPr>
          <p:cNvSpPr>
            <a:spLocks noGrp="1"/>
          </p:cNvSpPr>
          <p:nvPr>
            <p:ph idx="4294967295"/>
          </p:nvPr>
        </p:nvSpPr>
        <p:spPr>
          <a:xfrm>
            <a:off x="1066800" y="4646597"/>
            <a:ext cx="10058400" cy="1562100"/>
          </a:xfrm>
          <a:ln w="19050">
            <a:solidFill>
              <a:schemeClr val="accent1"/>
            </a:solidFill>
          </a:ln>
        </p:spPr>
        <p:txBody>
          <a:bodyPr>
            <a:normAutofit lnSpcReduction="10000"/>
          </a:bodyPr>
          <a:lstStyle/>
          <a:p>
            <a:pPr algn="ctr"/>
            <a:r>
              <a:rPr lang="en-GB" sz="1800" dirty="0">
                <a:latin typeface="Comic Sans MS" panose="030F0702030302020204" pitchFamily="66" charset="0"/>
              </a:rPr>
              <a:t>Can you identify all of the features of biographies I have used?</a:t>
            </a:r>
          </a:p>
          <a:p>
            <a:pPr algn="ctr"/>
            <a:r>
              <a:rPr lang="en-GB" sz="1800" dirty="0">
                <a:latin typeface="Comic Sans MS" panose="030F0702030302020204" pitchFamily="66" charset="0"/>
              </a:rPr>
              <a:t>What do you like about my example?</a:t>
            </a:r>
          </a:p>
          <a:p>
            <a:pPr algn="ctr"/>
            <a:r>
              <a:rPr lang="en-GB" sz="1800" dirty="0">
                <a:latin typeface="Comic Sans MS" panose="030F0702030302020204" pitchFamily="66" charset="0"/>
              </a:rPr>
              <a:t>Are there any words or phrases you would like to magpie? Write these on your whiteboards!</a:t>
            </a:r>
          </a:p>
          <a:p>
            <a:pPr algn="ctr"/>
            <a:r>
              <a:rPr lang="en-GB" sz="1800" dirty="0">
                <a:latin typeface="Comic Sans MS" panose="030F0702030302020204" pitchFamily="66" charset="0"/>
              </a:rPr>
              <a:t>Is there anything that could be improved?</a:t>
            </a:r>
          </a:p>
        </p:txBody>
      </p:sp>
      <p:sp>
        <p:nvSpPr>
          <p:cNvPr id="4" name="Rectangle 3">
            <a:extLst>
              <a:ext uri="{FF2B5EF4-FFF2-40B4-BE49-F238E27FC236}">
                <a16:creationId xmlns:a16="http://schemas.microsoft.com/office/drawing/2014/main" id="{930BDCEB-B390-4EEB-869F-579F1CCAC53B}"/>
              </a:ext>
            </a:extLst>
          </p:cNvPr>
          <p:cNvSpPr/>
          <p:nvPr/>
        </p:nvSpPr>
        <p:spPr>
          <a:xfrm>
            <a:off x="1066799" y="124975"/>
            <a:ext cx="10058400" cy="4521622"/>
          </a:xfrm>
          <a:prstGeom prst="rect">
            <a:avLst/>
          </a:prstGeom>
        </p:spPr>
        <p:txBody>
          <a:bodyPr wrap="square">
            <a:spAutoFit/>
          </a:bodyPr>
          <a:lstStyle/>
          <a:p>
            <a:pPr algn="just" fontAlgn="base">
              <a:lnSpc>
                <a:spcPct val="107000"/>
              </a:lnSpc>
              <a:spcAft>
                <a:spcPts val="0"/>
              </a:spcAft>
            </a:pPr>
            <a:r>
              <a:rPr lang="en-GB" dirty="0">
                <a:latin typeface="Comic Sans MS" panose="030F0702030302020204" pitchFamily="66" charset="0"/>
                <a:ea typeface="Times New Roman" panose="02020603050405020304" pitchFamily="18" charset="0"/>
                <a:cs typeface="Times New Roman" panose="02020603050405020304" pitchFamily="18" charset="0"/>
              </a:rPr>
              <a:t>After his graduation from the Royal Military Academy, Tim Peake became an officer in the British Army Air Corps. In the army, he flew in Germany, </a:t>
            </a:r>
            <a:r>
              <a:rPr lang="en-GB" dirty="0">
                <a:latin typeface="Comic Sans MS" panose="030F0702030302020204" pitchFamily="66" charset="0"/>
                <a:ea typeface="Calibri" panose="020F0502020204030204" pitchFamily="34" charset="0"/>
                <a:cs typeface="Times New Roman" panose="02020603050405020304" pitchFamily="18" charset="0"/>
              </a:rPr>
              <a:t>Northern Ireland, Kenya, Canada, and the Balkans. Peake also served as a flight instructor and a platoon commander. He retired from the British military in 2009, after completing over 3000 flying hours. In 2008, Tim saw an advert from the European Space Agency announcing it was accepting applications for new astronauts, so he decided to apply. In 2009, Tim was offered one of the six available places to train to be an astronaut with the European Astronaut Corps in Cologne, Germany. On the 15</a:t>
            </a:r>
            <a:r>
              <a:rPr lang="en-GB" baseline="30000" dirty="0">
                <a:latin typeface="Comic Sans MS" panose="030F0702030302020204" pitchFamily="66" charset="0"/>
                <a:ea typeface="Calibri" panose="020F0502020204030204" pitchFamily="34" charset="0"/>
                <a:cs typeface="Times New Roman" panose="02020603050405020304" pitchFamily="18" charset="0"/>
              </a:rPr>
              <a:t>th</a:t>
            </a:r>
            <a:r>
              <a:rPr lang="en-GB" dirty="0">
                <a:latin typeface="Comic Sans MS" panose="030F0702030302020204" pitchFamily="66" charset="0"/>
                <a:ea typeface="Calibri" panose="020F0502020204030204" pitchFamily="34" charset="0"/>
                <a:cs typeface="Times New Roman" panose="02020603050405020304" pitchFamily="18" charset="0"/>
              </a:rPr>
              <a:t> December 2015, Tim Peake, Yuri </a:t>
            </a:r>
            <a:r>
              <a:rPr lang="en-GB" dirty="0" err="1">
                <a:latin typeface="Comic Sans MS" panose="030F0702030302020204" pitchFamily="66" charset="0"/>
                <a:ea typeface="Calibri" panose="020F0502020204030204" pitchFamily="34" charset="0"/>
                <a:cs typeface="Times New Roman" panose="02020603050405020304" pitchFamily="18" charset="0"/>
              </a:rPr>
              <a:t>Malenchenko</a:t>
            </a:r>
            <a:r>
              <a:rPr lang="en-GB" dirty="0">
                <a:latin typeface="Comic Sans MS" panose="030F0702030302020204" pitchFamily="66" charset="0"/>
                <a:ea typeface="Calibri" panose="020F0502020204030204" pitchFamily="34" charset="0"/>
                <a:cs typeface="Times New Roman" panose="02020603050405020304" pitchFamily="18" charset="0"/>
              </a:rPr>
              <a:t> and Tim </a:t>
            </a:r>
            <a:r>
              <a:rPr lang="en-GB" dirty="0" err="1">
                <a:latin typeface="Comic Sans MS" panose="030F0702030302020204" pitchFamily="66" charset="0"/>
                <a:ea typeface="Calibri" panose="020F0502020204030204" pitchFamily="34" charset="0"/>
                <a:cs typeface="Times New Roman" panose="02020603050405020304" pitchFamily="18" charset="0"/>
              </a:rPr>
              <a:t>Kopra</a:t>
            </a:r>
            <a:r>
              <a:rPr lang="en-GB" dirty="0">
                <a:latin typeface="Comic Sans MS" panose="030F0702030302020204" pitchFamily="66" charset="0"/>
                <a:ea typeface="Calibri" panose="020F0502020204030204" pitchFamily="34" charset="0"/>
                <a:cs typeface="Times New Roman" panose="02020603050405020304" pitchFamily="18" charset="0"/>
              </a:rPr>
              <a:t> launched. They reached their destination at 5:33pm and Tim was welcomed onboard the International Space Station. He became the first British astronaut to inhabit the ISS. Tim spent six months living and working in space. </a:t>
            </a:r>
            <a:r>
              <a:rPr lang="en-GB" dirty="0">
                <a:latin typeface="Comic Sans MS" panose="030F0702030302020204" pitchFamily="66" charset="0"/>
                <a:ea typeface="Times New Roman" panose="02020603050405020304" pitchFamily="18" charset="0"/>
                <a:cs typeface="Times New Roman" panose="02020603050405020304" pitchFamily="18" charset="0"/>
              </a:rPr>
              <a:t>During his stay on the ISS, Peake researched new medical cures and completed the first spacewalk by a British astronaut. He returned to Earth on </a:t>
            </a:r>
            <a:r>
              <a:rPr lang="en-GB" dirty="0">
                <a:latin typeface="Comic Sans MS" panose="030F0702030302020204" pitchFamily="66" charset="0"/>
                <a:ea typeface="Calibri" panose="020F0502020204030204" pitchFamily="34" charset="0"/>
                <a:cs typeface="Times New Roman" panose="02020603050405020304" pitchFamily="18" charset="0"/>
              </a:rPr>
              <a:t>18</a:t>
            </a:r>
            <a:r>
              <a:rPr lang="en-GB" baseline="30000" dirty="0">
                <a:latin typeface="Comic Sans MS" panose="030F0702030302020204" pitchFamily="66" charset="0"/>
                <a:ea typeface="Calibri" panose="020F0502020204030204" pitchFamily="34" charset="0"/>
                <a:cs typeface="Times New Roman" panose="02020603050405020304" pitchFamily="18" charset="0"/>
              </a:rPr>
              <a:t>th</a:t>
            </a:r>
            <a:r>
              <a:rPr lang="en-GB" dirty="0">
                <a:latin typeface="Comic Sans MS" panose="030F0702030302020204" pitchFamily="66" charset="0"/>
                <a:ea typeface="Calibri" panose="020F0502020204030204" pitchFamily="34" charset="0"/>
                <a:cs typeface="Times New Roman" panose="02020603050405020304" pitchFamily="18" charset="0"/>
              </a:rPr>
              <a:t> June 2016. He travelled in the Soyuz capsule at 25 times the speed of sound, and landed in Kazakhstan at 9:15am. During his mission, Tim had made 3000 orbits of Earth, covering about 125km. </a:t>
            </a:r>
          </a:p>
        </p:txBody>
      </p:sp>
    </p:spTree>
    <p:extLst>
      <p:ext uri="{BB962C8B-B14F-4D97-AF65-F5344CB8AC3E}">
        <p14:creationId xmlns:p14="http://schemas.microsoft.com/office/powerpoint/2010/main" val="3836112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84DF5-DE33-410D-A9CA-5E14137F2C5D}"/>
              </a:ext>
            </a:extLst>
          </p:cNvPr>
          <p:cNvSpPr>
            <a:spLocks noGrp="1"/>
          </p:cNvSpPr>
          <p:nvPr>
            <p:ph type="title"/>
          </p:nvPr>
        </p:nvSpPr>
        <p:spPr/>
        <p:txBody>
          <a:bodyPr/>
          <a:lstStyle/>
          <a:p>
            <a:r>
              <a:rPr lang="en-GB" dirty="0">
                <a:latin typeface="Comic Sans MS" panose="030F0702030302020204" pitchFamily="66" charset="0"/>
              </a:rPr>
              <a:t>Biography Checklist</a:t>
            </a:r>
          </a:p>
        </p:txBody>
      </p:sp>
      <p:sp>
        <p:nvSpPr>
          <p:cNvPr id="3" name="Content Placeholder 2">
            <a:extLst>
              <a:ext uri="{FF2B5EF4-FFF2-40B4-BE49-F238E27FC236}">
                <a16:creationId xmlns:a16="http://schemas.microsoft.com/office/drawing/2014/main" id="{FC6DC5AF-0EA3-48B8-8590-FB64C7CD8FF9}"/>
              </a:ext>
            </a:extLst>
          </p:cNvPr>
          <p:cNvSpPr>
            <a:spLocks noGrp="1"/>
          </p:cNvSpPr>
          <p:nvPr>
            <p:ph idx="1"/>
          </p:nvPr>
        </p:nvSpPr>
        <p:spPr>
          <a:xfrm>
            <a:off x="1097280" y="5120640"/>
            <a:ext cx="10058400" cy="748453"/>
          </a:xfrm>
        </p:spPr>
        <p:txBody>
          <a:bodyPr>
            <a:normAutofit/>
          </a:bodyPr>
          <a:lstStyle/>
          <a:p>
            <a:r>
              <a:rPr lang="en-GB" sz="2100" b="1" dirty="0">
                <a:latin typeface="Comic Sans MS" panose="030F0702030302020204" pitchFamily="66" charset="0"/>
              </a:rPr>
              <a:t>Remember</a:t>
            </a:r>
            <a:r>
              <a:rPr lang="en-GB" sz="2100" dirty="0">
                <a:latin typeface="Comic Sans MS" panose="030F0702030302020204" pitchFamily="66" charset="0"/>
              </a:rPr>
              <a:t>: you should be using </a:t>
            </a:r>
            <a:r>
              <a:rPr lang="en-GB" sz="2100" b="1" u="sng" dirty="0">
                <a:latin typeface="Comic Sans MS" panose="030F0702030302020204" pitchFamily="66" charset="0"/>
              </a:rPr>
              <a:t>all</a:t>
            </a:r>
            <a:r>
              <a:rPr lang="en-GB" sz="2100" dirty="0">
                <a:latin typeface="Comic Sans MS" panose="030F0702030302020204" pitchFamily="66" charset="0"/>
              </a:rPr>
              <a:t> of these features in your writing over the next few days.</a:t>
            </a:r>
          </a:p>
        </p:txBody>
      </p:sp>
      <p:pic>
        <p:nvPicPr>
          <p:cNvPr id="4" name="Picture 3">
            <a:extLst>
              <a:ext uri="{FF2B5EF4-FFF2-40B4-BE49-F238E27FC236}">
                <a16:creationId xmlns:a16="http://schemas.microsoft.com/office/drawing/2014/main" id="{8B9AFDF9-14D7-4BA6-8C8F-E299711CE44E}"/>
              </a:ext>
            </a:extLst>
          </p:cNvPr>
          <p:cNvPicPr>
            <a:picLocks noChangeAspect="1"/>
          </p:cNvPicPr>
          <p:nvPr/>
        </p:nvPicPr>
        <p:blipFill rotWithShape="1">
          <a:blip r:embed="rId2"/>
          <a:srcRect l="11875" t="35926" r="41250" b="19259"/>
          <a:stretch/>
        </p:blipFill>
        <p:spPr>
          <a:xfrm>
            <a:off x="3771900" y="1823303"/>
            <a:ext cx="4947804" cy="2660819"/>
          </a:xfrm>
          <a:prstGeom prst="rect">
            <a:avLst/>
          </a:prstGeom>
        </p:spPr>
      </p:pic>
    </p:spTree>
    <p:extLst>
      <p:ext uri="{BB962C8B-B14F-4D97-AF65-F5344CB8AC3E}">
        <p14:creationId xmlns:p14="http://schemas.microsoft.com/office/powerpoint/2010/main" val="6733363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B6DDD-BFB1-46FA-9F36-0CA0AB58CB88}"/>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EF8D7073-95E8-42CA-B522-30976E4E7B96}"/>
              </a:ext>
            </a:extLst>
          </p:cNvPr>
          <p:cNvSpPr>
            <a:spLocks noGrp="1"/>
          </p:cNvSpPr>
          <p:nvPr>
            <p:ph idx="1"/>
          </p:nvPr>
        </p:nvSpPr>
        <p:spPr/>
        <p:txBody>
          <a:bodyPr>
            <a:normAutofit/>
          </a:bodyPr>
          <a:lstStyle/>
          <a:p>
            <a:r>
              <a:rPr lang="en-GB" sz="2100" dirty="0">
                <a:latin typeface="Comic Sans MS" panose="030F0702030302020204" pitchFamily="66" charset="0"/>
              </a:rPr>
              <a:t>You are going to continue to write your biographies today. </a:t>
            </a:r>
          </a:p>
          <a:p>
            <a:r>
              <a:rPr lang="en-GB" sz="2100" dirty="0">
                <a:latin typeface="Comic Sans MS" panose="030F0702030302020204" pitchFamily="66" charset="0"/>
              </a:rPr>
              <a:t>You are </a:t>
            </a:r>
            <a:r>
              <a:rPr lang="en-GB" sz="2100" b="1" u="sng" dirty="0">
                <a:latin typeface="Comic Sans MS" panose="030F0702030302020204" pitchFamily="66" charset="0"/>
              </a:rPr>
              <a:t>only</a:t>
            </a:r>
            <a:r>
              <a:rPr lang="en-GB" sz="2100" dirty="0">
                <a:latin typeface="Comic Sans MS" panose="030F0702030302020204" pitchFamily="66" charset="0"/>
              </a:rPr>
              <a:t> going to write about David Attenborough’s later life events and achievements.</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look at your biography checklist. Have you included everything on the checklist? Is there anything missing? Add in a sentence or two to make sure every item on the checklist is ticked off!</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959782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DD433-FE77-49CA-AA28-34357018313F}"/>
              </a:ext>
            </a:extLst>
          </p:cNvPr>
          <p:cNvSpPr>
            <a:spLocks noGrp="1"/>
          </p:cNvSpPr>
          <p:nvPr>
            <p:ph type="ctrTitle"/>
          </p:nvPr>
        </p:nvSpPr>
        <p:spPr/>
        <p:txBody>
          <a:bodyPr>
            <a:normAutofit/>
          </a:bodyPr>
          <a:lstStyle/>
          <a:p>
            <a:r>
              <a:rPr lang="en-GB" sz="6600" dirty="0">
                <a:latin typeface="Comic Sans MS" panose="030F0702030302020204" pitchFamily="66" charset="0"/>
              </a:rPr>
              <a:t>Thursday 17</a:t>
            </a:r>
            <a:r>
              <a:rPr lang="en-GB" sz="6600" baseline="30000" dirty="0">
                <a:latin typeface="Comic Sans MS" panose="030F0702030302020204" pitchFamily="66" charset="0"/>
              </a:rPr>
              <a:t>th</a:t>
            </a:r>
            <a:r>
              <a:rPr lang="en-GB" sz="6600" dirty="0">
                <a:latin typeface="Comic Sans MS" panose="030F0702030302020204" pitchFamily="66" charset="0"/>
              </a:rPr>
              <a:t> June 2021</a:t>
            </a:r>
          </a:p>
        </p:txBody>
      </p:sp>
      <p:sp>
        <p:nvSpPr>
          <p:cNvPr id="3" name="Subtitle 2">
            <a:extLst>
              <a:ext uri="{FF2B5EF4-FFF2-40B4-BE49-F238E27FC236}">
                <a16:creationId xmlns:a16="http://schemas.microsoft.com/office/drawing/2014/main" id="{925F408E-91A2-4966-9F99-393619E68848}"/>
              </a:ext>
            </a:extLst>
          </p:cNvPr>
          <p:cNvSpPr>
            <a:spLocks noGrp="1"/>
          </p:cNvSpPr>
          <p:nvPr>
            <p:ph type="subTitle" idx="1"/>
          </p:nvPr>
        </p:nvSpPr>
        <p:spPr>
          <a:xfrm>
            <a:off x="1100051" y="4455620"/>
            <a:ext cx="10058400" cy="1945179"/>
          </a:xfrm>
        </p:spPr>
        <p:txBody>
          <a:bodyPr>
            <a:normAutofit fontScale="55000" lnSpcReduction="20000"/>
          </a:bodyPr>
          <a:lstStyle/>
          <a:p>
            <a:r>
              <a:rPr lang="en-GB" cap="none" dirty="0">
                <a:latin typeface="Comic Sans MS" panose="030F0702030302020204" pitchFamily="66" charset="0"/>
              </a:rPr>
              <a:t>LO: to write with purpose </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paragraphs</a:t>
            </a:r>
          </a:p>
          <a:p>
            <a:r>
              <a:rPr lang="en-GB" cap="none" dirty="0">
                <a:latin typeface="Comic Sans MS" panose="030F0702030302020204" pitchFamily="66" charset="0"/>
              </a:rPr>
              <a:t>      to spell correctly</a:t>
            </a:r>
          </a:p>
          <a:p>
            <a:r>
              <a:rPr lang="en-GB" cap="none" dirty="0">
                <a:latin typeface="Comic Sans MS" panose="030F0702030302020204" pitchFamily="66" charset="0"/>
              </a:rPr>
              <a:t>      to punctuate accurately</a:t>
            </a:r>
          </a:p>
          <a:p>
            <a:r>
              <a:rPr lang="en-GB" cap="none" dirty="0">
                <a:latin typeface="Comic Sans MS" panose="030F0702030302020204" pitchFamily="66" charset="0"/>
              </a:rPr>
              <a:t>C: Biographies</a:t>
            </a:r>
          </a:p>
        </p:txBody>
      </p:sp>
    </p:spTree>
    <p:extLst>
      <p:ext uri="{BB962C8B-B14F-4D97-AF65-F5344CB8AC3E}">
        <p14:creationId xmlns:p14="http://schemas.microsoft.com/office/powerpoint/2010/main" val="1256085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4FF87-7819-4D59-BF7B-6497A54C2936}"/>
              </a:ext>
            </a:extLst>
          </p:cNvPr>
          <p:cNvSpPr>
            <a:spLocks noGrp="1"/>
          </p:cNvSpPr>
          <p:nvPr>
            <p:ph type="title"/>
          </p:nvPr>
        </p:nvSpPr>
        <p:spPr/>
        <p:txBody>
          <a:bodyPr/>
          <a:lstStyle/>
          <a:p>
            <a:r>
              <a:rPr lang="en-GB" dirty="0">
                <a:solidFill>
                  <a:schemeClr val="tx1"/>
                </a:solidFill>
                <a:latin typeface="Comic Sans MS" panose="030F0702030302020204" pitchFamily="66" charset="0"/>
              </a:rPr>
              <a:t>Starter</a:t>
            </a:r>
          </a:p>
        </p:txBody>
      </p:sp>
      <p:sp>
        <p:nvSpPr>
          <p:cNvPr id="4" name="Content Placeholder 2">
            <a:extLst>
              <a:ext uri="{FF2B5EF4-FFF2-40B4-BE49-F238E27FC236}">
                <a16:creationId xmlns:a16="http://schemas.microsoft.com/office/drawing/2014/main" id="{A85AD82B-75E7-494F-A5D8-13150D33E6D7}"/>
              </a:ext>
            </a:extLst>
          </p:cNvPr>
          <p:cNvSpPr txBox="1">
            <a:spLocks/>
          </p:cNvSpPr>
          <p:nvPr/>
        </p:nvSpPr>
        <p:spPr>
          <a:xfrm>
            <a:off x="3916839" y="855481"/>
            <a:ext cx="7238841" cy="825754"/>
          </a:xfrm>
          <a:prstGeom prst="rect">
            <a:avLst/>
          </a:prstGeom>
        </p:spPr>
        <p:txBody>
          <a:bodyPr vert="horz" lIns="0" tIns="45720" rIns="0" bIns="45720" rtlCol="0">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100" dirty="0">
                <a:latin typeface="Comic Sans MS" panose="030F0702030302020204" pitchFamily="66" charset="0"/>
              </a:rPr>
              <a:t>What are these?</a:t>
            </a:r>
          </a:p>
          <a:p>
            <a:r>
              <a:rPr lang="en-GB" sz="2100" dirty="0">
                <a:latin typeface="Comic Sans MS" panose="030F0702030302020204" pitchFamily="66" charset="0"/>
              </a:rPr>
              <a:t>What are the features of conclusions?</a:t>
            </a:r>
          </a:p>
        </p:txBody>
      </p:sp>
      <p:pic>
        <p:nvPicPr>
          <p:cNvPr id="7" name="Picture 6">
            <a:extLst>
              <a:ext uri="{FF2B5EF4-FFF2-40B4-BE49-F238E27FC236}">
                <a16:creationId xmlns:a16="http://schemas.microsoft.com/office/drawing/2014/main" id="{AC83FF53-48AA-4731-9048-8FE9E239B2EF}"/>
              </a:ext>
            </a:extLst>
          </p:cNvPr>
          <p:cNvPicPr>
            <a:picLocks noChangeAspect="1"/>
          </p:cNvPicPr>
          <p:nvPr/>
        </p:nvPicPr>
        <p:blipFill rotWithShape="1">
          <a:blip r:embed="rId2"/>
          <a:srcRect l="13298" t="63643" r="16960" b="25910"/>
          <a:stretch/>
        </p:blipFill>
        <p:spPr>
          <a:xfrm>
            <a:off x="1097279" y="1891893"/>
            <a:ext cx="10058400" cy="847493"/>
          </a:xfrm>
          <a:prstGeom prst="rect">
            <a:avLst/>
          </a:prstGeom>
          <a:ln w="28575">
            <a:solidFill>
              <a:schemeClr val="accent1"/>
            </a:solidFill>
          </a:ln>
        </p:spPr>
      </p:pic>
      <p:pic>
        <p:nvPicPr>
          <p:cNvPr id="8" name="Picture 7">
            <a:extLst>
              <a:ext uri="{FF2B5EF4-FFF2-40B4-BE49-F238E27FC236}">
                <a16:creationId xmlns:a16="http://schemas.microsoft.com/office/drawing/2014/main" id="{C7034CFD-EFE4-4DCC-9101-1DC49E68122D}"/>
              </a:ext>
            </a:extLst>
          </p:cNvPr>
          <p:cNvPicPr>
            <a:picLocks noChangeAspect="1"/>
          </p:cNvPicPr>
          <p:nvPr/>
        </p:nvPicPr>
        <p:blipFill rotWithShape="1">
          <a:blip r:embed="rId3"/>
          <a:srcRect l="20644" t="61719" r="22371" b="29209"/>
          <a:stretch/>
        </p:blipFill>
        <p:spPr>
          <a:xfrm>
            <a:off x="1097279" y="2969443"/>
            <a:ext cx="10058400" cy="900754"/>
          </a:xfrm>
          <a:prstGeom prst="rect">
            <a:avLst/>
          </a:prstGeom>
          <a:ln w="28575">
            <a:solidFill>
              <a:schemeClr val="accent1"/>
            </a:solidFill>
          </a:ln>
        </p:spPr>
      </p:pic>
      <p:pic>
        <p:nvPicPr>
          <p:cNvPr id="9" name="Picture 8">
            <a:extLst>
              <a:ext uri="{FF2B5EF4-FFF2-40B4-BE49-F238E27FC236}">
                <a16:creationId xmlns:a16="http://schemas.microsoft.com/office/drawing/2014/main" id="{D5DE5F67-E7F0-4F74-BB32-91F4D0237326}"/>
              </a:ext>
            </a:extLst>
          </p:cNvPr>
          <p:cNvPicPr>
            <a:picLocks noChangeAspect="1"/>
          </p:cNvPicPr>
          <p:nvPr/>
        </p:nvPicPr>
        <p:blipFill rotWithShape="1">
          <a:blip r:embed="rId4"/>
          <a:srcRect l="20722" t="57732" r="23531" b="29134"/>
          <a:stretch/>
        </p:blipFill>
        <p:spPr>
          <a:xfrm>
            <a:off x="1097279" y="4100254"/>
            <a:ext cx="10103642" cy="1339012"/>
          </a:xfrm>
          <a:prstGeom prst="rect">
            <a:avLst/>
          </a:prstGeom>
          <a:ln w="28575">
            <a:solidFill>
              <a:schemeClr val="accent1"/>
            </a:solidFill>
          </a:ln>
        </p:spPr>
      </p:pic>
    </p:spTree>
    <p:extLst>
      <p:ext uri="{BB962C8B-B14F-4D97-AF65-F5344CB8AC3E}">
        <p14:creationId xmlns:p14="http://schemas.microsoft.com/office/powerpoint/2010/main" val="2209913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6B151-714D-4E38-86A5-022D839C3B7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E831A52-BE29-4D06-A754-CC3ED0826DB3}"/>
              </a:ext>
            </a:extLst>
          </p:cNvPr>
          <p:cNvSpPr>
            <a:spLocks noGrp="1"/>
          </p:cNvSpPr>
          <p:nvPr>
            <p:ph idx="1"/>
          </p:nvPr>
        </p:nvSpPr>
        <p:spPr/>
        <p:txBody>
          <a:bodyPr>
            <a:normAutofit/>
          </a:bodyPr>
          <a:lstStyle/>
          <a:p>
            <a:r>
              <a:rPr lang="en-GB" sz="2100" dirty="0">
                <a:latin typeface="Comic Sans MS" panose="030F0702030302020204" pitchFamily="66" charset="0"/>
              </a:rPr>
              <a:t>Biographies should conclude with what they are doing now, or how they are/will be remembered. </a:t>
            </a:r>
          </a:p>
        </p:txBody>
      </p:sp>
      <p:pic>
        <p:nvPicPr>
          <p:cNvPr id="7170" name="Picture 2" descr="66,274 BEST Conclusion IMAGES, STOCK PHOTOS &amp;amp; VECTORS | Adobe Stock">
            <a:extLst>
              <a:ext uri="{FF2B5EF4-FFF2-40B4-BE49-F238E27FC236}">
                <a16:creationId xmlns:a16="http://schemas.microsoft.com/office/drawing/2014/main" id="{EF6012DF-DA64-43AB-B7EC-66BBEBAACA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4250" y="2737004"/>
            <a:ext cx="51435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48516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85D50-FD5F-4F9F-920E-04816C9A7DC8}"/>
              </a:ext>
            </a:extLst>
          </p:cNvPr>
          <p:cNvSpPr>
            <a:spLocks noGrp="1"/>
          </p:cNvSpPr>
          <p:nvPr>
            <p:ph type="title"/>
          </p:nvPr>
        </p:nvSpPr>
        <p:spPr/>
        <p:txBody>
          <a:bodyPr/>
          <a:lstStyle/>
          <a:p>
            <a:r>
              <a:rPr lang="en-GB" dirty="0">
                <a:latin typeface="Comic Sans MS" panose="030F0702030302020204" pitchFamily="66" charset="0"/>
              </a:rPr>
              <a:t>Activity 1:</a:t>
            </a:r>
          </a:p>
        </p:txBody>
      </p:sp>
      <p:sp>
        <p:nvSpPr>
          <p:cNvPr id="3" name="Content Placeholder 2">
            <a:extLst>
              <a:ext uri="{FF2B5EF4-FFF2-40B4-BE49-F238E27FC236}">
                <a16:creationId xmlns:a16="http://schemas.microsoft.com/office/drawing/2014/main" id="{31CA4FCC-4C93-4555-9ED2-A51618FB1977}"/>
              </a:ext>
            </a:extLst>
          </p:cNvPr>
          <p:cNvSpPr>
            <a:spLocks noGrp="1"/>
          </p:cNvSpPr>
          <p:nvPr>
            <p:ph idx="1"/>
          </p:nvPr>
        </p:nvSpPr>
        <p:spPr/>
        <p:txBody>
          <a:bodyPr>
            <a:normAutofit/>
          </a:bodyPr>
          <a:lstStyle/>
          <a:p>
            <a:r>
              <a:rPr lang="en-GB" sz="2100" dirty="0">
                <a:solidFill>
                  <a:schemeClr val="tx1"/>
                </a:solidFill>
                <a:latin typeface="Comic Sans MS" panose="030F0702030302020204" pitchFamily="66" charset="0"/>
              </a:rPr>
              <a:t>You have 10-15 minutes to write your own conclusions in your books.</a:t>
            </a:r>
          </a:p>
          <a:p>
            <a:endParaRPr lang="en-GB" sz="2100" dirty="0">
              <a:solidFill>
                <a:srgbClr val="FF0000"/>
              </a:solidFill>
              <a:latin typeface="Comic Sans MS" panose="030F0702030302020204" pitchFamily="66" charset="0"/>
            </a:endParaRPr>
          </a:p>
          <a:p>
            <a:r>
              <a:rPr lang="en-GB" sz="2100" dirty="0">
                <a:solidFill>
                  <a:schemeClr val="tx1"/>
                </a:solidFill>
                <a:latin typeface="Comic Sans MS" panose="030F0702030302020204" pitchFamily="66" charset="0"/>
              </a:rPr>
              <a:t>Use the sentence starters below to help you:</a:t>
            </a:r>
          </a:p>
          <a:p>
            <a:endParaRPr lang="en-GB" sz="2100" dirty="0">
              <a:solidFill>
                <a:schemeClr val="tx1"/>
              </a:solidFill>
              <a:latin typeface="Comic Sans MS" panose="030F0702030302020204" pitchFamily="66" charset="0"/>
            </a:endParaRPr>
          </a:p>
          <a:p>
            <a:r>
              <a:rPr lang="en-GB" sz="2100" i="1" dirty="0">
                <a:solidFill>
                  <a:schemeClr val="tx1"/>
                </a:solidFill>
                <a:latin typeface="Comic Sans MS" panose="030F0702030302020204" pitchFamily="66" charset="0"/>
              </a:rPr>
              <a:t>Today…</a:t>
            </a:r>
          </a:p>
          <a:p>
            <a:r>
              <a:rPr lang="en-GB" sz="2100" i="1" dirty="0">
                <a:solidFill>
                  <a:schemeClr val="tx1"/>
                </a:solidFill>
                <a:latin typeface="Comic Sans MS" panose="030F0702030302020204" pitchFamily="66" charset="0"/>
              </a:rPr>
              <a:t>His life example teaches us…</a:t>
            </a:r>
          </a:p>
          <a:p>
            <a:r>
              <a:rPr lang="en-GB" sz="2100" i="1" dirty="0">
                <a:solidFill>
                  <a:schemeClr val="tx1"/>
                </a:solidFill>
                <a:latin typeface="Comic Sans MS" panose="030F0702030302020204" pitchFamily="66" charset="0"/>
              </a:rPr>
              <a:t>David Attenborough will be remembered for…</a:t>
            </a:r>
          </a:p>
        </p:txBody>
      </p:sp>
    </p:spTree>
    <p:extLst>
      <p:ext uri="{BB962C8B-B14F-4D97-AF65-F5344CB8AC3E}">
        <p14:creationId xmlns:p14="http://schemas.microsoft.com/office/powerpoint/2010/main" val="17296014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D7E4EC3-A8B0-4757-A7F5-B356A2346EE5}"/>
              </a:ext>
            </a:extLst>
          </p:cNvPr>
          <p:cNvSpPr>
            <a:spLocks noGrp="1"/>
          </p:cNvSpPr>
          <p:nvPr>
            <p:ph idx="1"/>
          </p:nvPr>
        </p:nvSpPr>
        <p:spPr>
          <a:xfrm>
            <a:off x="1134988" y="337445"/>
            <a:ext cx="10058400" cy="1368807"/>
          </a:xfrm>
        </p:spPr>
        <p:txBody>
          <a:bodyPr>
            <a:normAutofit/>
          </a:bodyPr>
          <a:lstStyle/>
          <a:p>
            <a:r>
              <a:rPr lang="en-GB" sz="1750" dirty="0">
                <a:latin typeface="Comic Sans MS" panose="030F0702030302020204" pitchFamily="66" charset="0"/>
              </a:rPr>
              <a:t>Can you edit and improve this example?</a:t>
            </a:r>
          </a:p>
          <a:p>
            <a:r>
              <a:rPr lang="en-GB" sz="1750" dirty="0">
                <a:latin typeface="Comic Sans MS" panose="030F0702030302020204" pitchFamily="66" charset="0"/>
              </a:rPr>
              <a:t>Can you identify and correct all of the mistakes that have been made?</a:t>
            </a:r>
          </a:p>
          <a:p>
            <a:r>
              <a:rPr lang="en-GB" sz="1750" dirty="0">
                <a:latin typeface="Comic Sans MS" panose="030F0702030302020204" pitchFamily="66" charset="0"/>
              </a:rPr>
              <a:t>Can you add in a sentence or two to tick off another item on the checklist?</a:t>
            </a:r>
          </a:p>
        </p:txBody>
      </p:sp>
      <p:pic>
        <p:nvPicPr>
          <p:cNvPr id="6" name="Picture 5">
            <a:extLst>
              <a:ext uri="{FF2B5EF4-FFF2-40B4-BE49-F238E27FC236}">
                <a16:creationId xmlns:a16="http://schemas.microsoft.com/office/drawing/2014/main" id="{9A04A0C2-D54F-418D-B607-04B69C2418D4}"/>
              </a:ext>
            </a:extLst>
          </p:cNvPr>
          <p:cNvPicPr>
            <a:picLocks noChangeAspect="1"/>
          </p:cNvPicPr>
          <p:nvPr/>
        </p:nvPicPr>
        <p:blipFill rotWithShape="1">
          <a:blip r:embed="rId2"/>
          <a:srcRect l="36572" t="27491" r="7371" b="25773"/>
          <a:stretch/>
        </p:blipFill>
        <p:spPr>
          <a:xfrm>
            <a:off x="1134988" y="1826443"/>
            <a:ext cx="9332015" cy="4376394"/>
          </a:xfrm>
          <a:prstGeom prst="rect">
            <a:avLst/>
          </a:prstGeom>
        </p:spPr>
      </p:pic>
      <p:pic>
        <p:nvPicPr>
          <p:cNvPr id="7" name="Picture 6">
            <a:extLst>
              <a:ext uri="{FF2B5EF4-FFF2-40B4-BE49-F238E27FC236}">
                <a16:creationId xmlns:a16="http://schemas.microsoft.com/office/drawing/2014/main" id="{D9CCA658-C317-4582-8A38-26C8283996F3}"/>
              </a:ext>
            </a:extLst>
          </p:cNvPr>
          <p:cNvPicPr>
            <a:picLocks noChangeAspect="1"/>
          </p:cNvPicPr>
          <p:nvPr/>
        </p:nvPicPr>
        <p:blipFill rotWithShape="1">
          <a:blip r:embed="rId3"/>
          <a:srcRect l="11875" t="35926" r="41250" b="19259"/>
          <a:stretch/>
        </p:blipFill>
        <p:spPr>
          <a:xfrm>
            <a:off x="9096865" y="154759"/>
            <a:ext cx="2893939" cy="1556296"/>
          </a:xfrm>
          <a:prstGeom prst="rect">
            <a:avLst/>
          </a:prstGeom>
        </p:spPr>
      </p:pic>
    </p:spTree>
    <p:extLst>
      <p:ext uri="{BB962C8B-B14F-4D97-AF65-F5344CB8AC3E}">
        <p14:creationId xmlns:p14="http://schemas.microsoft.com/office/powerpoint/2010/main" val="1424196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A4BE8-6769-4D51-B80B-7D92B64D4B6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138B56-A86C-4A70-ADC0-556E8FE87226}"/>
              </a:ext>
            </a:extLst>
          </p:cNvPr>
          <p:cNvSpPr>
            <a:spLocks noGrp="1"/>
          </p:cNvSpPr>
          <p:nvPr>
            <p:ph idx="1"/>
          </p:nvPr>
        </p:nvSpPr>
        <p:spPr>
          <a:xfrm>
            <a:off x="1097280" y="1845734"/>
            <a:ext cx="6293334" cy="4023360"/>
          </a:xfrm>
        </p:spPr>
        <p:txBody>
          <a:bodyPr>
            <a:normAutofit/>
          </a:bodyPr>
          <a:lstStyle/>
          <a:p>
            <a:r>
              <a:rPr lang="en-GB" sz="2100" dirty="0">
                <a:latin typeface="Comic Sans MS" panose="030F0702030302020204" pitchFamily="66" charset="0"/>
              </a:rPr>
              <a:t>Look back at the highlighting and marking comments from your biography. </a:t>
            </a:r>
          </a:p>
          <a:p>
            <a:r>
              <a:rPr lang="en-GB" sz="2100" dirty="0">
                <a:latin typeface="Comic Sans MS" panose="030F0702030302020204" pitchFamily="66" charset="0"/>
              </a:rPr>
              <a:t>What have you done well?</a:t>
            </a:r>
          </a:p>
          <a:p>
            <a:r>
              <a:rPr lang="en-GB" sz="2100" dirty="0">
                <a:latin typeface="Comic Sans MS" panose="030F0702030302020204" pitchFamily="66" charset="0"/>
              </a:rPr>
              <a:t>What do you need to correct or improve?</a:t>
            </a:r>
          </a:p>
          <a:p>
            <a:r>
              <a:rPr lang="en-GB" sz="2100" dirty="0">
                <a:latin typeface="Comic Sans MS" panose="030F0702030302020204" pitchFamily="66" charset="0"/>
              </a:rPr>
              <a:t>Is there anything on the checklist you have missed off? How can you make sure this item gets ticked off today?</a:t>
            </a:r>
          </a:p>
        </p:txBody>
      </p:sp>
      <p:pic>
        <p:nvPicPr>
          <p:cNvPr id="4098" name="Picture 2" descr="What Went Well / Even Better If School Feedback Stickers x 56 - Primary  Teaching Services: Amazon.co.uk: Office Products">
            <a:extLst>
              <a:ext uri="{FF2B5EF4-FFF2-40B4-BE49-F238E27FC236}">
                <a16:creationId xmlns:a16="http://schemas.microsoft.com/office/drawing/2014/main" id="{CEAE776C-0B40-4CF8-BBE4-91481116F18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2850" y="1737360"/>
            <a:ext cx="4629150" cy="4667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9456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65619-AE68-41AB-A5B4-F100CFD988E8}"/>
              </a:ext>
            </a:extLst>
          </p:cNvPr>
          <p:cNvSpPr>
            <a:spLocks noGrp="1"/>
          </p:cNvSpPr>
          <p:nvPr>
            <p:ph type="title"/>
          </p:nvPr>
        </p:nvSpPr>
        <p:spPr/>
        <p:txBody>
          <a:bodyPr/>
          <a:lstStyle/>
          <a:p>
            <a:r>
              <a:rPr lang="en-GB" dirty="0">
                <a:latin typeface="Comic Sans MS" panose="030F0702030302020204" pitchFamily="66" charset="0"/>
              </a:rPr>
              <a:t>Activity 2:</a:t>
            </a:r>
          </a:p>
        </p:txBody>
      </p:sp>
      <p:sp>
        <p:nvSpPr>
          <p:cNvPr id="3" name="Content Placeholder 2">
            <a:extLst>
              <a:ext uri="{FF2B5EF4-FFF2-40B4-BE49-F238E27FC236}">
                <a16:creationId xmlns:a16="http://schemas.microsoft.com/office/drawing/2014/main" id="{F2AEB7D7-6633-4FBC-B0DD-0E45A5B19FAB}"/>
              </a:ext>
            </a:extLst>
          </p:cNvPr>
          <p:cNvSpPr>
            <a:spLocks noGrp="1"/>
          </p:cNvSpPr>
          <p:nvPr>
            <p:ph idx="1"/>
          </p:nvPr>
        </p:nvSpPr>
        <p:spPr/>
        <p:txBody>
          <a:bodyPr>
            <a:normAutofit/>
          </a:bodyPr>
          <a:lstStyle/>
          <a:p>
            <a:r>
              <a:rPr lang="en-GB" sz="2100" dirty="0">
                <a:latin typeface="Comic Sans MS" panose="030F0702030302020204" pitchFamily="66" charset="0"/>
              </a:rPr>
              <a:t>You are going to be using the highlighting and marking comments to edit and improve your work today. </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If someone was to write </a:t>
            </a:r>
            <a:r>
              <a:rPr lang="en-GB" sz="2100" i="1" dirty="0">
                <a:solidFill>
                  <a:srgbClr val="FF0000"/>
                </a:solidFill>
                <a:latin typeface="Comic Sans MS" panose="030F0702030302020204" pitchFamily="66" charset="0"/>
              </a:rPr>
              <a:t>your</a:t>
            </a:r>
            <a:r>
              <a:rPr lang="en-GB" sz="2100" dirty="0">
                <a:solidFill>
                  <a:srgbClr val="FF0000"/>
                </a:solidFill>
                <a:latin typeface="Comic Sans MS" panose="030F0702030302020204" pitchFamily="66" charset="0"/>
              </a:rPr>
              <a:t> biography, what would they include? Write some sentences about your life using the items on the checklist!</a:t>
            </a:r>
          </a:p>
        </p:txBody>
      </p:sp>
      <p:pic>
        <p:nvPicPr>
          <p:cNvPr id="4" name="Picture 3">
            <a:extLst>
              <a:ext uri="{FF2B5EF4-FFF2-40B4-BE49-F238E27FC236}">
                <a16:creationId xmlns:a16="http://schemas.microsoft.com/office/drawing/2014/main" id="{C633887D-E031-4079-BE97-ECD05B7E047A}"/>
              </a:ext>
            </a:extLst>
          </p:cNvPr>
          <p:cNvPicPr>
            <a:picLocks noChangeAspect="1"/>
          </p:cNvPicPr>
          <p:nvPr/>
        </p:nvPicPr>
        <p:blipFill rotWithShape="1">
          <a:blip r:embed="rId2"/>
          <a:srcRect l="11875" t="35926" r="41250" b="19259"/>
          <a:stretch/>
        </p:blipFill>
        <p:spPr>
          <a:xfrm>
            <a:off x="3767111" y="3808073"/>
            <a:ext cx="4657778" cy="2504849"/>
          </a:xfrm>
          <a:prstGeom prst="rect">
            <a:avLst/>
          </a:prstGeom>
        </p:spPr>
      </p:pic>
    </p:spTree>
    <p:extLst>
      <p:ext uri="{BB962C8B-B14F-4D97-AF65-F5344CB8AC3E}">
        <p14:creationId xmlns:p14="http://schemas.microsoft.com/office/powerpoint/2010/main" val="3148770742"/>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1990</TotalTime>
  <Words>1138</Words>
  <Application>Microsoft Office PowerPoint</Application>
  <PresentationFormat>Widescreen</PresentationFormat>
  <Paragraphs>93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Calibri</vt:lpstr>
      <vt:lpstr>Calibri Light</vt:lpstr>
      <vt:lpstr>Comic Sans MS</vt:lpstr>
      <vt:lpstr>Times New Roman</vt:lpstr>
      <vt:lpstr>Retrospect</vt:lpstr>
      <vt:lpstr>Monday 14th June 2021</vt:lpstr>
      <vt:lpstr>Starter</vt:lpstr>
      <vt:lpstr>PowerPoint Presentation</vt:lpstr>
      <vt:lpstr>PowerPoint Presentation</vt:lpstr>
      <vt:lpstr>PowerPoint Presentation</vt:lpstr>
      <vt:lpstr>Tuesday 15th June 2021</vt:lpstr>
      <vt:lpstr>Starter</vt:lpstr>
      <vt:lpstr>Biography  Checklist</vt:lpstr>
      <vt:lpstr>Activity </vt:lpstr>
      <vt:lpstr>Wednesday 16th June 2021</vt:lpstr>
      <vt:lpstr>Starter</vt:lpstr>
      <vt:lpstr>PowerPoint Presentation</vt:lpstr>
      <vt:lpstr>Biography Checklist</vt:lpstr>
      <vt:lpstr>Activity </vt:lpstr>
      <vt:lpstr>Thursday 17th June 2021</vt:lpstr>
      <vt:lpstr>Starter</vt:lpstr>
      <vt:lpstr>PowerPoint Presentation</vt:lpstr>
      <vt:lpstr>Activity 1:</vt:lpstr>
      <vt:lpstr>PowerPoint Presentation</vt:lpstr>
      <vt:lpstr>PowerPoint Presentation</vt:lpstr>
      <vt:lpstr>Activity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14th June 2021</dc:title>
  <dc:creator>Emily Fenner</dc:creator>
  <cp:lastModifiedBy>Emily Fenner</cp:lastModifiedBy>
  <cp:revision>13</cp:revision>
  <dcterms:created xsi:type="dcterms:W3CDTF">2021-06-08T09:37:49Z</dcterms:created>
  <dcterms:modified xsi:type="dcterms:W3CDTF">2021-06-10T12:56:34Z</dcterms:modified>
</cp:coreProperties>
</file>