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63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7366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20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768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700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785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686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863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670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6079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4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1979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E2A7E53-17C4-4464-B9A5-942C1740E118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F432E0A-973A-425D-91F2-836E4656E715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919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57731-968B-452B-9FB8-3CCA94FE92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Am I normal?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254CB5-F189-4E80-9011-0EC6BE7FE0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PSHCE</a:t>
            </a:r>
          </a:p>
        </p:txBody>
      </p:sp>
    </p:spTree>
    <p:extLst>
      <p:ext uri="{BB962C8B-B14F-4D97-AF65-F5344CB8AC3E}">
        <p14:creationId xmlns:p14="http://schemas.microsoft.com/office/powerpoint/2010/main" val="1699063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85F42-4546-4FD7-957E-DC4B404A8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Complete the sentence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92D07-0E32-46F1-BC39-BDCD0B01C8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Being normal is…</a:t>
            </a:r>
          </a:p>
          <a:p>
            <a:endParaRPr lang="en-GB" dirty="0"/>
          </a:p>
          <a:p>
            <a:r>
              <a:rPr lang="en-GB" dirty="0"/>
              <a:t>This is your definition of being ‘normal.’</a:t>
            </a:r>
          </a:p>
        </p:txBody>
      </p:sp>
      <p:pic>
        <p:nvPicPr>
          <p:cNvPr id="16386" name="Picture 2" descr="What&amp;#39;s Normal, a movement of young people challenging the norm">
            <a:extLst>
              <a:ext uri="{FF2B5EF4-FFF2-40B4-BE49-F238E27FC236}">
                <a16:creationId xmlns:a16="http://schemas.microsoft.com/office/drawing/2014/main" id="{55AE1796-810A-4336-9B75-8454420A10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3943252"/>
            <a:ext cx="7581900" cy="264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967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BFA68-6371-4E1F-813C-8790FDD0E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128" y="585216"/>
            <a:ext cx="10533134" cy="1499616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Consider whether you think these statements are ‘normal’ or ‘not normal.’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1BDD8B-D85A-464A-A001-4E46DBB9C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1324" y="2370842"/>
            <a:ext cx="9720073" cy="402336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1. To go to work at the age of 10.</a:t>
            </a:r>
          </a:p>
          <a:p>
            <a:r>
              <a:rPr lang="en-GB" dirty="0"/>
              <a:t>2. To be frightened of the dark.</a:t>
            </a:r>
          </a:p>
          <a:p>
            <a:r>
              <a:rPr lang="en-GB" dirty="0"/>
              <a:t>3. To get at least 50 ‘likes’ for anything posted on the internet.</a:t>
            </a:r>
          </a:p>
          <a:p>
            <a:r>
              <a:rPr lang="en-GB" dirty="0"/>
              <a:t>4. To wear glasses.</a:t>
            </a:r>
          </a:p>
          <a:p>
            <a:r>
              <a:rPr lang="en-GB" dirty="0"/>
              <a:t>5. To have friends.</a:t>
            </a:r>
          </a:p>
          <a:p>
            <a:r>
              <a:rPr lang="en-GB" dirty="0"/>
              <a:t>6. Boys being good at drama and dance.</a:t>
            </a:r>
          </a:p>
          <a:p>
            <a:r>
              <a:rPr lang="en-GB" dirty="0"/>
              <a:t>7. To walk to school.</a:t>
            </a:r>
          </a:p>
          <a:p>
            <a:r>
              <a:rPr lang="en-GB" dirty="0"/>
              <a:t>8. To spend at least 2 hours every day on a mobile phone or social media.</a:t>
            </a:r>
          </a:p>
          <a:p>
            <a:r>
              <a:rPr lang="en-GB" dirty="0"/>
              <a:t>9. To eat dinner with your family around a table.</a:t>
            </a:r>
          </a:p>
          <a:p>
            <a:r>
              <a:rPr lang="en-GB" dirty="0"/>
              <a:t>10. To have two legs.</a:t>
            </a:r>
          </a:p>
        </p:txBody>
      </p:sp>
      <p:pic>
        <p:nvPicPr>
          <p:cNvPr id="17410" name="Picture 2" descr="NORMAL NOT NORMAL Merchandise Store | Represent">
            <a:extLst>
              <a:ext uri="{FF2B5EF4-FFF2-40B4-BE49-F238E27FC236}">
                <a16:creationId xmlns:a16="http://schemas.microsoft.com/office/drawing/2014/main" id="{FE554BC0-42C8-45C5-B255-F71D30A708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5" t="28648" r="24381" b="22581"/>
          <a:stretch/>
        </p:blipFill>
        <p:spPr bwMode="auto">
          <a:xfrm>
            <a:off x="7315200" y="2633782"/>
            <a:ext cx="4763552" cy="159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1612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C343D-7F61-4857-9069-5BD85812B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normal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4F8E87-3E96-4CA5-A48A-D17C19EDB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3195686"/>
            <a:ext cx="9720073" cy="3113673"/>
          </a:xfrm>
        </p:spPr>
        <p:txBody>
          <a:bodyPr/>
          <a:lstStyle/>
          <a:p>
            <a:r>
              <a:rPr lang="en-GB" dirty="0"/>
              <a:t>Normal is what you are used to or what you expect.</a:t>
            </a:r>
          </a:p>
          <a:p>
            <a:r>
              <a:rPr lang="en-GB" dirty="0"/>
              <a:t>Some children abroad in the developing world do work at the age of 10, some children spend less than 2 hours a day on social media (!) etc.</a:t>
            </a:r>
          </a:p>
          <a:p>
            <a:endParaRPr lang="en-GB" dirty="0"/>
          </a:p>
          <a:p>
            <a:r>
              <a:rPr lang="en-GB" dirty="0"/>
              <a:t>Look back at the definition your wrote.</a:t>
            </a:r>
          </a:p>
          <a:p>
            <a:r>
              <a:rPr lang="en-GB" dirty="0"/>
              <a:t>Do you need to change it?</a:t>
            </a:r>
          </a:p>
        </p:txBody>
      </p:sp>
      <p:pic>
        <p:nvPicPr>
          <p:cNvPr id="18434" name="Picture 2" descr="That&amp;#39;s Normal- Entertainment, news, life… That&amp;#39;s Normal!">
            <a:extLst>
              <a:ext uri="{FF2B5EF4-FFF2-40B4-BE49-F238E27FC236}">
                <a16:creationId xmlns:a16="http://schemas.microsoft.com/office/drawing/2014/main" id="{961A9BE9-2328-4186-8F93-D3AD9F62DE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205" y="120841"/>
            <a:ext cx="6262540" cy="2428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7770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21CA4-D0A3-4EDE-ADF4-992D0C928E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3770722"/>
            <a:ext cx="9720073" cy="2538637"/>
          </a:xfrm>
        </p:spPr>
        <p:txBody>
          <a:bodyPr/>
          <a:lstStyle/>
          <a:p>
            <a:r>
              <a:rPr lang="en-GB" dirty="0"/>
              <a:t>Sometimes people’s perceptions about what is normal can cause them to be prejudiced.</a:t>
            </a:r>
          </a:p>
          <a:p>
            <a:endParaRPr lang="en-GB" dirty="0"/>
          </a:p>
          <a:p>
            <a:r>
              <a:rPr lang="en-GB" dirty="0"/>
              <a:t>Do you know what the terms prejudice and discrimination mean?</a:t>
            </a:r>
          </a:p>
        </p:txBody>
      </p:sp>
      <p:pic>
        <p:nvPicPr>
          <p:cNvPr id="19458" name="Picture 2" descr="Prejudice vs discrimination (video) | Khan Academy">
            <a:extLst>
              <a:ext uri="{FF2B5EF4-FFF2-40B4-BE49-F238E27FC236}">
                <a16:creationId xmlns:a16="http://schemas.microsoft.com/office/drawing/2014/main" id="{5FF30077-2E09-4B53-BA03-7B857DE1A5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87" b="28431"/>
          <a:stretch/>
        </p:blipFill>
        <p:spPr bwMode="auto">
          <a:xfrm>
            <a:off x="2927156" y="405266"/>
            <a:ext cx="6337688" cy="282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3660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89F65-BA62-407A-940E-4464ADF38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536771-F0CB-426B-A359-FDA61095F1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Prejudice: </a:t>
            </a:r>
            <a:r>
              <a:rPr lang="en-GB" dirty="0"/>
              <a:t>an opinion that is formed without knowing or considering all the facts.</a:t>
            </a:r>
          </a:p>
          <a:p>
            <a:endParaRPr lang="en-GB" dirty="0"/>
          </a:p>
          <a:p>
            <a:r>
              <a:rPr lang="en-GB" b="1" dirty="0"/>
              <a:t>Discrimination: </a:t>
            </a:r>
            <a:r>
              <a:rPr lang="en-GB" dirty="0"/>
              <a:t>unfair treatment of one particular person or group of people.</a:t>
            </a:r>
          </a:p>
          <a:p>
            <a:endParaRPr lang="en-GB" dirty="0"/>
          </a:p>
          <a:p>
            <a:r>
              <a:rPr lang="en-GB" dirty="0"/>
              <a:t>Can you think of any examples of prejudice and discrimination? </a:t>
            </a:r>
          </a:p>
        </p:txBody>
      </p:sp>
      <p:pic>
        <p:nvPicPr>
          <p:cNvPr id="20482" name="Picture 2" descr="Thinking Brain Cliparts - Cliparts Zone">
            <a:extLst>
              <a:ext uri="{FF2B5EF4-FFF2-40B4-BE49-F238E27FC236}">
                <a16:creationId xmlns:a16="http://schemas.microsoft.com/office/drawing/2014/main" id="{E8E7D645-373B-4A58-A0E6-F8D791CC5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4891" y="3854349"/>
            <a:ext cx="3019965" cy="290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8788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>
            <a:extLst>
              <a:ext uri="{FF2B5EF4-FFF2-40B4-BE49-F238E27FC236}">
                <a16:creationId xmlns:a16="http://schemas.microsoft.com/office/drawing/2014/main" id="{B17A0EEE-9A05-4508-A705-4409AAF75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>
            <a:extLst>
              <a:ext uri="{FF2B5EF4-FFF2-40B4-BE49-F238E27FC236}">
                <a16:creationId xmlns:a16="http://schemas.microsoft.com/office/drawing/2014/main" id="{99EEFCCA-8AF4-4E90-BBE8-D4493032C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>
            <a:extLst>
              <a:ext uri="{FF2B5EF4-FFF2-40B4-BE49-F238E27FC236}">
                <a16:creationId xmlns:a16="http://schemas.microsoft.com/office/drawing/2014/main" id="{8BAEDDCE-3B04-4C9C-BAB6-4F41C9A35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>
            <a:extLst>
              <a:ext uri="{FF2B5EF4-FFF2-40B4-BE49-F238E27FC236}">
                <a16:creationId xmlns:a16="http://schemas.microsoft.com/office/drawing/2014/main" id="{5158D52C-A337-48D1-8ACF-22909D60B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>
            <a:extLst>
              <a:ext uri="{FF2B5EF4-FFF2-40B4-BE49-F238E27FC236}">
                <a16:creationId xmlns:a16="http://schemas.microsoft.com/office/drawing/2014/main" id="{72FFE0E0-3CC9-495C-8B34-49544D7687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>
            <a:extLst>
              <a:ext uri="{FF2B5EF4-FFF2-40B4-BE49-F238E27FC236}">
                <a16:creationId xmlns:a16="http://schemas.microsoft.com/office/drawing/2014/main" id="{92F81463-CCC7-40D5-8559-A2A7AF939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>
            <a:extLst>
              <a:ext uri="{FF2B5EF4-FFF2-40B4-BE49-F238E27FC236}">
                <a16:creationId xmlns:a16="http://schemas.microsoft.com/office/drawing/2014/main" id="{8656D8F6-F5AE-4D71-BE8B-B3BD02CBA8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25" y="-914400"/>
            <a:ext cx="12474575" cy="881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>
            <a:extLst>
              <a:ext uri="{FF2B5EF4-FFF2-40B4-BE49-F238E27FC236}">
                <a16:creationId xmlns:a16="http://schemas.microsoft.com/office/drawing/2014/main" id="{6772DF72-235E-4818-90FC-D9CCC23B9C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-1000125"/>
            <a:ext cx="12368213" cy="874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>
            <a:extLst>
              <a:ext uri="{FF2B5EF4-FFF2-40B4-BE49-F238E27FC236}">
                <a16:creationId xmlns:a16="http://schemas.microsoft.com/office/drawing/2014/main" id="{BEDF5609-9D11-4F59-8BE3-1717720798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>
            <a:extLst>
              <a:ext uri="{FF2B5EF4-FFF2-40B4-BE49-F238E27FC236}">
                <a16:creationId xmlns:a16="http://schemas.microsoft.com/office/drawing/2014/main" id="{C2BBFCE4-B1D2-4463-A925-9221CFBB4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>
            <a:extLst>
              <a:ext uri="{FF2B5EF4-FFF2-40B4-BE49-F238E27FC236}">
                <a16:creationId xmlns:a16="http://schemas.microsoft.com/office/drawing/2014/main" id="{418E46F0-82A9-4731-AEE6-83874990B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5" descr="Text&#10;&#10;Description automatically generated">
            <a:extLst>
              <a:ext uri="{FF2B5EF4-FFF2-40B4-BE49-F238E27FC236}">
                <a16:creationId xmlns:a16="http://schemas.microsoft.com/office/drawing/2014/main" id="{B979F274-6C0F-4EFF-B068-23DCA8748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>
            <a:extLst>
              <a:ext uri="{FF2B5EF4-FFF2-40B4-BE49-F238E27FC236}">
                <a16:creationId xmlns:a16="http://schemas.microsoft.com/office/drawing/2014/main" id="{22E51AD5-A9E6-4A2B-B234-05B92C2D1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>
            <a:extLst>
              <a:ext uri="{FF2B5EF4-FFF2-40B4-BE49-F238E27FC236}">
                <a16:creationId xmlns:a16="http://schemas.microsoft.com/office/drawing/2014/main" id="{686AE893-B70F-42E5-B791-566221916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3F031-F72A-4099-8B55-3992782A8C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4DFCA4-B4B8-405A-ADAE-055608ABAD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you see how perception of ‘normal’ have resulted in prejudice and discrimination?</a:t>
            </a:r>
          </a:p>
          <a:p>
            <a:endParaRPr lang="en-GB" dirty="0"/>
          </a:p>
          <a:p>
            <a:r>
              <a:rPr lang="en-GB" dirty="0"/>
              <a:t>What has this lesson has made you think about?</a:t>
            </a:r>
          </a:p>
          <a:p>
            <a:endParaRPr lang="en-GB" dirty="0"/>
          </a:p>
          <a:p>
            <a:r>
              <a:rPr lang="en-GB"/>
              <a:t>Write </a:t>
            </a:r>
            <a:r>
              <a:rPr lang="en-GB" dirty="0"/>
              <a:t>down what you feel about the word ‘normal.’</a:t>
            </a:r>
          </a:p>
        </p:txBody>
      </p:sp>
      <p:pic>
        <p:nvPicPr>
          <p:cNvPr id="21506" name="Picture 2" descr="Thinking clip art 3 - Cliparting.com">
            <a:extLst>
              <a:ext uri="{FF2B5EF4-FFF2-40B4-BE49-F238E27FC236}">
                <a16:creationId xmlns:a16="http://schemas.microsoft.com/office/drawing/2014/main" id="{91ADBDE3-D54C-432C-B341-814E0A1EF4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907571" y="2139100"/>
            <a:ext cx="2106652" cy="471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6281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22</TotalTime>
  <Words>299</Words>
  <Application>Microsoft Office PowerPoint</Application>
  <PresentationFormat>Widescreen</PresentationFormat>
  <Paragraphs>36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Tw Cen MT</vt:lpstr>
      <vt:lpstr>Tw Cen MT Condensed</vt:lpstr>
      <vt:lpstr>Wingdings 3</vt:lpstr>
      <vt:lpstr>Integral</vt:lpstr>
      <vt:lpstr>Am I normal?</vt:lpstr>
      <vt:lpstr>Complete the sentence  </vt:lpstr>
      <vt:lpstr>Consider whether you think these statements are ‘normal’ or ‘not normal.’</vt:lpstr>
      <vt:lpstr>normal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 I normal?</dc:title>
  <dc:creator>Emily Fenner</dc:creator>
  <cp:lastModifiedBy>Emily Fenner</cp:lastModifiedBy>
  <cp:revision>2</cp:revision>
  <dcterms:created xsi:type="dcterms:W3CDTF">2021-10-18T14:38:26Z</dcterms:created>
  <dcterms:modified xsi:type="dcterms:W3CDTF">2021-10-18T15:00:38Z</dcterms:modified>
</cp:coreProperties>
</file>