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4"/>
  </p:sldMasterIdLst>
  <p:notesMasterIdLst>
    <p:notesMasterId r:id="rId12"/>
  </p:notesMasterIdLst>
  <p:sldIdLst>
    <p:sldId id="258" r:id="rId5"/>
    <p:sldId id="264" r:id="rId6"/>
    <p:sldId id="260" r:id="rId7"/>
    <p:sldId id="256" r:id="rId8"/>
    <p:sldId id="278" r:id="rId9"/>
    <p:sldId id="281" r:id="rId10"/>
    <p:sldId id="280" r:id="rId1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84605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7601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74401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Mon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day 17</a:t>
            </a:r>
            <a:r>
              <a:rPr lang="en-GB" sz="6000" u="sng" baseline="300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th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May 2021</a:t>
            </a:r>
          </a:p>
          <a:p>
            <a:endParaRPr lang="en-GB" sz="60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L.O: To understand texts- 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inference</a:t>
            </a:r>
            <a:r>
              <a:rPr lang="en-GB" sz="60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skills</a:t>
            </a:r>
          </a:p>
          <a:p>
            <a:endParaRPr lang="en-GB" sz="60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HfW cursive" panose="000005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HfW cursive" panose="00000500000000000000" pitchFamily="2" charset="0"/>
              </a:rPr>
              <a:t>Today we are going to learn about </a:t>
            </a:r>
            <a:r>
              <a:rPr lang="en" sz="4400" dirty="0" smtClean="0">
                <a:latin typeface="HfW cursive" panose="00000500000000000000" pitchFamily="2" charset="0"/>
              </a:rPr>
              <a:t>something really exciting that happened at Repton</a:t>
            </a:r>
            <a:r>
              <a:rPr lang="en" sz="4400" dirty="0">
                <a:latin typeface="HfW cursive" panose="00000500000000000000" pitchFamily="2" charset="0"/>
              </a:rPr>
              <a:t>!</a:t>
            </a:r>
            <a:r>
              <a:rPr lang="en" sz="4400" dirty="0">
                <a:solidFill>
                  <a:schemeClr val="accent4"/>
                </a:solidFill>
                <a:latin typeface="HfW cursive" panose="00000500000000000000" pitchFamily="2" charset="0"/>
              </a:rPr>
              <a:t/>
            </a:r>
            <a:br>
              <a:rPr lang="en" sz="4400" dirty="0">
                <a:solidFill>
                  <a:schemeClr val="accent4"/>
                </a:solidFill>
                <a:latin typeface="HfW cursive" panose="00000500000000000000" pitchFamily="2" charset="0"/>
              </a:rPr>
            </a:br>
            <a:r>
              <a:rPr lang="en" sz="4400" dirty="0" smtClean="0">
                <a:solidFill>
                  <a:schemeClr val="accent4"/>
                </a:solidFill>
                <a:latin typeface="HfW cursive" panose="00000500000000000000" pitchFamily="2" charset="0"/>
              </a:rPr>
              <a:t/>
            </a:r>
            <a:br>
              <a:rPr lang="en" sz="4400" dirty="0" smtClean="0">
                <a:solidFill>
                  <a:schemeClr val="accent4"/>
                </a:solidFill>
                <a:latin typeface="HfW cursive" panose="00000500000000000000" pitchFamily="2" charset="0"/>
              </a:rPr>
            </a:br>
            <a:r>
              <a:rPr lang="en" sz="44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We are going to use our </a:t>
            </a:r>
            <a:r>
              <a:rPr lang="en" sz="4400" dirty="0" smtClean="0">
                <a:solidFill>
                  <a:srgbClr val="00B050"/>
                </a:solidFill>
                <a:latin typeface="HfW cursive" panose="00000500000000000000" pitchFamily="2" charset="0"/>
              </a:rPr>
              <a:t>Inference Iggy </a:t>
            </a:r>
            <a:r>
              <a:rPr lang="en" sz="44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skills to infer how he was feeling. </a:t>
            </a:r>
            <a:endParaRPr sz="44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1026" name="Picture 2" descr="Inference Iggy Dog Bloodhound Detective SATs Reading KS1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01" t="-3483" r="35545" b="3483"/>
          <a:stretch/>
        </p:blipFill>
        <p:spPr bwMode="auto">
          <a:xfrm>
            <a:off x="9351826" y="0"/>
            <a:ext cx="2234928" cy="3886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863347" y="576925"/>
            <a:ext cx="6385155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HfW cursive" panose="00000500000000000000" pitchFamily="2" charset="0"/>
              </a:rPr>
              <a:t>Starter</a:t>
            </a:r>
            <a:r>
              <a:rPr lang="en" sz="3600" u="sng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:</a:t>
            </a:r>
            <a:endParaRPr lang="en" sz="3600" u="sng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marL="571500" indent="-571500">
              <a:buFontTx/>
              <a:buChar char="-"/>
            </a:pP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Think </a:t>
            </a:r>
            <a:r>
              <a:rPr lang="en-US" sz="3600" dirty="0">
                <a:solidFill>
                  <a:schemeClr val="tx1"/>
                </a:solidFill>
                <a:latin typeface="HfW cursive" panose="00000500000000000000" pitchFamily="2" charset="0"/>
              </a:rPr>
              <a:t>about your </a:t>
            </a:r>
            <a:r>
              <a:rPr lang="en-US" sz="3600" dirty="0" err="1">
                <a:solidFill>
                  <a:schemeClr val="tx1"/>
                </a:solidFill>
                <a:latin typeface="HfW cursive" panose="00000500000000000000" pitchFamily="2" charset="0"/>
              </a:rPr>
              <a:t>favourite</a:t>
            </a:r>
            <a:r>
              <a:rPr lang="en-US" sz="3600" dirty="0">
                <a:solidFill>
                  <a:schemeClr val="tx1"/>
                </a:solidFill>
                <a:latin typeface="HfW cursive" panose="00000500000000000000" pitchFamily="2" charset="0"/>
              </a:rPr>
              <a:t> chocolate </a:t>
            </a: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bar.</a:t>
            </a:r>
          </a:p>
          <a:p>
            <a:pPr marL="571500" indent="-571500">
              <a:buFontTx/>
              <a:buChar char="-"/>
            </a:pP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What </a:t>
            </a:r>
            <a:r>
              <a:rPr lang="en-US" sz="3600" dirty="0">
                <a:solidFill>
                  <a:schemeClr val="tx1"/>
                </a:solidFill>
                <a:latin typeface="HfW cursive" panose="00000500000000000000" pitchFamily="2" charset="0"/>
              </a:rPr>
              <a:t>do you like most about it? </a:t>
            </a:r>
            <a:endParaRPr lang="en-US" sz="3600" dirty="0" smtClean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marL="571500" indent="-571500">
              <a:buFontTx/>
              <a:buChar char="-"/>
            </a:pP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What </a:t>
            </a:r>
            <a:r>
              <a:rPr lang="en-US" sz="3600" dirty="0">
                <a:solidFill>
                  <a:schemeClr val="tx1"/>
                </a:solidFill>
                <a:latin typeface="HfW cursive" panose="00000500000000000000" pitchFamily="2" charset="0"/>
              </a:rPr>
              <a:t>does it remind you of</a:t>
            </a: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?</a:t>
            </a:r>
          </a:p>
          <a:p>
            <a:pPr marL="571500" indent="-571500">
              <a:buFontTx/>
              <a:buChar char="-"/>
            </a:pP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HfW cursive" panose="00000500000000000000" pitchFamily="2" charset="0"/>
              </a:rPr>
              <a:t>How does it make you feel?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75" y="576925"/>
            <a:ext cx="2253504" cy="24144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2821" y="576925"/>
            <a:ext cx="2253504" cy="241446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153613" y="-227606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Class Read</a:t>
            </a:r>
            <a:r>
              <a:rPr lang="en" dirty="0">
                <a:latin typeface="HfW cursive" panose="00000500000000000000" pitchFamily="2" charset="0"/>
              </a:rPr>
              <a:t/>
            </a:r>
            <a:br>
              <a:rPr lang="en" dirty="0">
                <a:latin typeface="HfW cursive" panose="000005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48112" y="-35837"/>
            <a:ext cx="1967249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HfW cursive" panose="00000500000000000000" pitchFamily="2" charset="0"/>
              </a:rPr>
              <a:t>Class Read </a:t>
            </a:r>
            <a:r>
              <a:rPr lang="en-GB" sz="3200" b="0" i="0" dirty="0" smtClean="0">
                <a:solidFill>
                  <a:schemeClr val="tx1"/>
                </a:solidFill>
                <a:effectLst/>
                <a:latin typeface="HfW cursive" panose="00000500000000000000" pitchFamily="2" charset="0"/>
              </a:rPr>
              <a:t>p.181-184</a:t>
            </a:r>
            <a:endParaRPr lang="en-GB" sz="88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sp>
        <p:nvSpPr>
          <p:cNvPr id="5" name="Google Shape;222;p13">
            <a:extLst>
              <a:ext uri="{FF2B5EF4-FFF2-40B4-BE49-F238E27FC236}">
                <a16:creationId xmlns:a16="http://schemas.microsoft.com/office/drawing/2014/main" id="{AB28411B-CE83-4501-AC48-2C38C2DA9AE4}"/>
              </a:ext>
            </a:extLst>
          </p:cNvPr>
          <p:cNvSpPr txBox="1">
            <a:spLocks/>
          </p:cNvSpPr>
          <p:nvPr/>
        </p:nvSpPr>
        <p:spPr>
          <a:xfrm>
            <a:off x="2834640" y="1762483"/>
            <a:ext cx="6884125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600" dirty="0">
                <a:solidFill>
                  <a:schemeClr val="tx1"/>
                </a:solidFill>
                <a:latin typeface="HfW cursive" panose="00000500000000000000" pitchFamily="2" charset="0"/>
              </a:rPr>
              <a:t>Whilst we are reading, think about </a:t>
            </a:r>
            <a:r>
              <a:rPr lang="en-GB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how much Roald Dahl enjoyed this special opportunity. </a:t>
            </a:r>
            <a:endParaRPr lang="en-GB" sz="9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3300" y="297577"/>
            <a:ext cx="2253504" cy="241446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Our task 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963610" y="1626197"/>
            <a:ext cx="626478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We are going to </a:t>
            </a:r>
            <a:r>
              <a:rPr lang="en-US" sz="3600" dirty="0">
                <a:solidFill>
                  <a:schemeClr val="tx1"/>
                </a:solidFill>
                <a:latin typeface="HfW cursive" panose="00000500000000000000" pitchFamily="2" charset="0"/>
              </a:rPr>
              <a:t>pretend to be Roald Dahl and write a letter home to his family explaining the joy and excitement of the Cadbury testing parcels. 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632555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Our task 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71831" y="951172"/>
            <a:ext cx="6356559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chemeClr val="accent6"/>
                </a:solidFill>
                <a:effectLst/>
                <a:latin typeface="HfW cursive" panose="00000500000000000000" pitchFamily="2" charset="0"/>
              </a:rPr>
              <a:t>Paddlers:  </a:t>
            </a:r>
          </a:p>
          <a:p>
            <a:pPr algn="l" rtl="0" fontAlgn="base"/>
            <a:r>
              <a:rPr lang="en-GB" sz="32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Group write with the teacher</a:t>
            </a:r>
            <a:endParaRPr lang="en-GB" sz="32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algn="l" rtl="0" fontAlgn="base"/>
            <a:r>
              <a:rPr lang="en-GB" sz="3200" b="0" i="0" dirty="0">
                <a:solidFill>
                  <a:schemeClr val="accent1"/>
                </a:solidFill>
                <a:effectLst/>
                <a:latin typeface="HfW cursive" panose="00000500000000000000" pitchFamily="2" charset="0"/>
              </a:rPr>
              <a:t>Snorkellers:  </a:t>
            </a:r>
          </a:p>
          <a:p>
            <a:pPr algn="l" rtl="0" fontAlgn="base"/>
            <a:r>
              <a:rPr lang="en-GB" sz="32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Write your letter whilst thinking about your tone and audience. </a:t>
            </a:r>
            <a:endParaRPr lang="en-GB" sz="5400" b="0" i="0" dirty="0"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rgbClr val="00B050"/>
                </a:solidFill>
                <a:effectLst/>
                <a:latin typeface="HfW cursive" panose="00000500000000000000" pitchFamily="2" charset="0"/>
              </a:rPr>
              <a:t>Divers:  </a:t>
            </a:r>
          </a:p>
          <a:p>
            <a:pPr fontAlgn="base"/>
            <a:r>
              <a:rPr lang="en-GB" sz="3200" dirty="0">
                <a:solidFill>
                  <a:schemeClr val="tx1"/>
                </a:solidFill>
                <a:latin typeface="HfW cursive" panose="00000500000000000000" pitchFamily="2" charset="0"/>
              </a:rPr>
              <a:t>Write your letter whilst thinking about your tone and audience</a:t>
            </a:r>
            <a:r>
              <a:rPr lang="en-GB" sz="32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. Try to use evidence from the text.  </a:t>
            </a:r>
            <a:endParaRPr lang="en-GB" sz="5400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pPr algn="l" rtl="0" fontAlgn="base"/>
            <a:r>
              <a:rPr lang="en-GB" sz="28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    </a:t>
            </a:r>
            <a:endParaRPr lang="en-GB" sz="48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D726D5-6C9A-4356-B17F-5AEA27AE4114}"/>
              </a:ext>
            </a:extLst>
          </p:cNvPr>
          <p:cNvSpPr txBox="1"/>
          <p:nvPr/>
        </p:nvSpPr>
        <p:spPr>
          <a:xfrm>
            <a:off x="80735" y="0"/>
            <a:ext cx="21922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GB" sz="28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    </a:t>
            </a:r>
            <a:endParaRPr lang="en-GB" sz="48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595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HfW cursive" panose="00000500000000000000" pitchFamily="2" charset="0"/>
              </a:rPr>
              <a:t>Red Pen</a:t>
            </a: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/>
            </a: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80085" y="1430254"/>
            <a:ext cx="6264780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 </a:t>
            </a:r>
            <a:endParaRPr lang="en-GB" dirty="0">
              <a:solidFill>
                <a:schemeClr val="tx1"/>
              </a:solidFill>
              <a:latin typeface="HfW cursive" panose="00000500000000000000" pitchFamily="2" charset="0"/>
            </a:endParaRPr>
          </a:p>
          <a:p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Can </a:t>
            </a:r>
            <a:r>
              <a:rPr lang="en-US" sz="3600" dirty="0">
                <a:solidFill>
                  <a:schemeClr val="tx1"/>
                </a:solidFill>
                <a:latin typeface="HfW cursive" panose="00000500000000000000" pitchFamily="2" charset="0"/>
              </a:rPr>
              <a:t>you add an </a:t>
            </a:r>
            <a:r>
              <a:rPr lang="en-US" sz="3600" dirty="0" err="1">
                <a:solidFill>
                  <a:schemeClr val="tx1"/>
                </a:solidFill>
                <a:latin typeface="HfW cursive" panose="00000500000000000000" pitchFamily="2" charset="0"/>
              </a:rPr>
              <a:t>exclaimation</a:t>
            </a:r>
            <a:r>
              <a:rPr lang="en-US" sz="3600" dirty="0">
                <a:solidFill>
                  <a:schemeClr val="tx1"/>
                </a:solidFill>
                <a:latin typeface="HfW cursive" panose="00000500000000000000" pitchFamily="2" charset="0"/>
              </a:rPr>
              <a:t> mark into your writing to show Roald Dahl’s enthusiasm and </a:t>
            </a:r>
            <a:r>
              <a:rPr lang="en-US" sz="36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excitement?</a:t>
            </a:r>
            <a:endParaRPr lang="en-GB" sz="3600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pic>
        <p:nvPicPr>
          <p:cNvPr id="2050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8D616D06-7C02-4CFC-B8C3-DB8CFF8DD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9994006" y="346862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2BF54708-68FB-4113-A14B-CFA4B84F4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237433" y="444919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910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0D5A052-B220-421D-84FE-B76A93A604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709F92-F1AA-443C-9A6E-120044EF1358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C328C49-52E6-4F62-8CFB-658E04114DD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12296</TotalTime>
  <Words>112</Words>
  <Application>Microsoft Office PowerPoint</Application>
  <PresentationFormat>Widescreen</PresentationFormat>
  <Paragraphs>30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HfW cursive</vt:lpstr>
      <vt:lpstr>Nunito</vt:lpstr>
      <vt:lpstr>Twinkl Cursive Looped</vt:lpstr>
      <vt:lpstr>Walter Turncoat</vt:lpstr>
      <vt:lpstr>Theme1</vt:lpstr>
      <vt:lpstr>PowerPoint Presentation</vt:lpstr>
      <vt:lpstr>Today we are going to learn about something really exciting that happened at Repton!  We are going to use our Inference Iggy skills to infer how he was feeling. </vt:lpstr>
      <vt:lpstr>PowerPoint Presentation</vt:lpstr>
      <vt:lpstr> Class Read  </vt:lpstr>
      <vt:lpstr> Our task   </vt:lpstr>
      <vt:lpstr> Our task   </vt:lpstr>
      <vt:lpstr> Red Pen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54</cp:revision>
  <dcterms:created xsi:type="dcterms:W3CDTF">2021-03-01T17:41:49Z</dcterms:created>
  <dcterms:modified xsi:type="dcterms:W3CDTF">2021-05-15T20:11:19Z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