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3"/>
  </p:notesMasterIdLst>
  <p:sldIdLst>
    <p:sldId id="277" r:id="rId13"/>
    <p:sldId id="287" r:id="rId14"/>
    <p:sldId id="286" r:id="rId15"/>
    <p:sldId id="288" r:id="rId16"/>
    <p:sldId id="278" r:id="rId17"/>
    <p:sldId id="279" r:id="rId18"/>
    <p:sldId id="285" r:id="rId19"/>
    <p:sldId id="258" r:id="rId20"/>
    <p:sldId id="273" r:id="rId21"/>
    <p:sldId id="27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3D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6" autoAdjust="0"/>
    <p:restoredTop sz="94694"/>
  </p:normalViewPr>
  <p:slideViewPr>
    <p:cSldViewPr snapToGrid="0" snapToObjects="1">
      <p:cViewPr varScale="1">
        <p:scale>
          <a:sx n="65" d="100"/>
          <a:sy n="65" d="100"/>
        </p:scale>
        <p:origin x="1316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2985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2600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116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1115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9399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4709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07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3568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6908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065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3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17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980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47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693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2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00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6.png"/><Relationship Id="rId5" Type="http://schemas.openxmlformats.org/officeDocument/2006/relationships/image" Target="../media/image10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3" Type="http://schemas.openxmlformats.org/officeDocument/2006/relationships/image" Target="../media/image18.png"/><Relationship Id="rId7" Type="http://schemas.openxmlformats.org/officeDocument/2006/relationships/image" Target="../media/image16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10" Type="http://schemas.openxmlformats.org/officeDocument/2006/relationships/image" Target="../media/image190.png"/><Relationship Id="rId4" Type="http://schemas.openxmlformats.org/officeDocument/2006/relationships/image" Target="../media/image19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22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11" Type="http://schemas.openxmlformats.org/officeDocument/2006/relationships/image" Target="../media/image28.png"/><Relationship Id="rId5" Type="http://schemas.openxmlformats.org/officeDocument/2006/relationships/image" Target="../media/image210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B82545-B2B8-402E-B848-18D4EF2A6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32810"/>
            <a:ext cx="6145301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26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56" y="1308057"/>
            <a:ext cx="6696802" cy="485096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007874" y="139878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sz="2215" dirty="0">
                <a:solidFill>
                  <a:schemeClr val="tx1"/>
                </a:solidFill>
                <a:latin typeface="+mn-lt"/>
              </a:rPr>
              <a:t>Year 3 | Week 8</a:t>
            </a:r>
            <a:r>
              <a:rPr lang="en-GB" sz="2215" dirty="0">
                <a:solidFill>
                  <a:schemeClr val="tx1"/>
                </a:solidFill>
                <a:latin typeface="+mn-lt"/>
              </a:rPr>
              <a:t> </a:t>
            </a:r>
            <a:r>
              <a:rPr lang="en-GB" sz="2215" dirty="0">
                <a:solidFill>
                  <a:schemeClr val="tx1"/>
                </a:solidFill>
                <a:latin typeface="+mn-lt"/>
              </a:rPr>
              <a:t>| Day </a:t>
            </a:r>
            <a:r>
              <a:rPr lang="en-GB" sz="2215" dirty="0">
                <a:latin typeface="+mn-lt"/>
              </a:rPr>
              <a:t>1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987304" y="3865000"/>
            <a:ext cx="1233004" cy="50578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0844" y="1740830"/>
            <a:ext cx="2386087" cy="7934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6020" y="4455913"/>
            <a:ext cx="2802527" cy="7934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3492" y="5365530"/>
            <a:ext cx="4850960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183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33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58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749" y="0"/>
            <a:ext cx="9181749" cy="636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319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292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324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pPr>
                  <a:spcBef>
                    <a:spcPts val="1200"/>
                  </a:spcBef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  <a:r>
                  <a:rPr lang="en-US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1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pPr>
                  <a:spcBef>
                    <a:spcPts val="1200"/>
                  </a:spcBef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3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pPr>
                  <a:spcBef>
                    <a:spcPts val="1200"/>
                  </a:spcBef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______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50 mm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2)	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the difference between 2 and 6</a:t>
                </a:r>
              </a:p>
              <a:p>
                <a:endParaRPr lang="en-GB" sz="16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3) 	 What is the length of the fish?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               ______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24535"/>
              </a:xfrm>
              <a:prstGeom prst="rect">
                <a:avLst/>
              </a:prstGeom>
              <a:blipFill>
                <a:blip r:embed="rId4"/>
                <a:stretch>
                  <a:fillRect l="-1707" t="-12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7468" y="4809672"/>
            <a:ext cx="6005493" cy="11801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4070214" y="4275597"/>
            <a:ext cx="0" cy="76429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83781" y="4291488"/>
            <a:ext cx="0" cy="640079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057" y="3946831"/>
            <a:ext cx="2090398" cy="1301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30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324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pPr>
                  <a:spcBef>
                    <a:spcPts val="1200"/>
                  </a:spcBef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  <a:r>
                  <a:rPr lang="en-US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1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pPr>
                  <a:spcBef>
                    <a:spcPts val="1200"/>
                  </a:spcBef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3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pPr>
                  <a:spcBef>
                    <a:spcPts val="1200"/>
                  </a:spcBef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______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50 mm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2)	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the difference between 2 and 6</a:t>
                </a:r>
              </a:p>
              <a:p>
                <a:endParaRPr lang="en-GB" sz="16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3) 	 What is the length of the fish?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               ______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24535"/>
              </a:xfrm>
              <a:prstGeom prst="rect">
                <a:avLst/>
              </a:prstGeom>
              <a:blipFill>
                <a:blip r:embed="rId5"/>
                <a:stretch>
                  <a:fillRect l="-1707" t="-12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468" y="4809672"/>
            <a:ext cx="6005493" cy="11801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4070214" y="4275597"/>
            <a:ext cx="0" cy="76429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83781" y="4291488"/>
            <a:ext cx="0" cy="640079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057" y="3946831"/>
            <a:ext cx="2090398" cy="13019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83781" y="858984"/>
            <a:ext cx="585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97636" y="1465329"/>
            <a:ext cx="585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  <a:r>
              <a:rPr lang="en-GB" sz="2800" dirty="0" smtClean="0">
                <a:solidFill>
                  <a:schemeClr val="accent1"/>
                </a:solidFill>
              </a:rPr>
              <a:t>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30836" y="2002403"/>
            <a:ext cx="585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95564" y="2912442"/>
            <a:ext cx="585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4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90381" y="4139352"/>
            <a:ext cx="585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40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833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rain,cartoon,transportation,travel,transport - free image from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3" t="31101" r="4537" b="13283"/>
          <a:stretch/>
        </p:blipFill>
        <p:spPr bwMode="auto">
          <a:xfrm>
            <a:off x="766233" y="675289"/>
            <a:ext cx="3004920" cy="106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74" y="1513179"/>
            <a:ext cx="7567897" cy="12472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7" y="3857583"/>
            <a:ext cx="7567897" cy="124723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18092" y="3334363"/>
            <a:ext cx="5232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</a:t>
            </a:r>
            <a:r>
              <a:rPr lang="en-GB" sz="2800" dirty="0" smtClean="0">
                <a:latin typeface="Calibri" panose="020F0502020204030204" pitchFamily="34" charset="0"/>
              </a:rPr>
              <a:t>van </a:t>
            </a:r>
            <a:r>
              <a:rPr lang="en-GB" sz="2800" dirty="0">
                <a:latin typeface="Calibri" panose="020F0502020204030204" pitchFamily="34" charset="0"/>
              </a:rPr>
              <a:t>is ____ mm long.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3962746" y="738018"/>
            <a:ext cx="41588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train is ____ cm long.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5549551" y="3292214"/>
            <a:ext cx="978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770027" y="704493"/>
            <a:ext cx="978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lang="en-GB" sz="2800" dirty="0">
              <a:solidFill>
                <a:schemeClr val="accent1"/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834221" y="3117341"/>
            <a:ext cx="0" cy="1505609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248541" y="3117341"/>
            <a:ext cx="0" cy="1526617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907122" y="466721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691886" y="466721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4777186" y="5197683"/>
                <a:ext cx="2529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3</a:t>
                </a:r>
                <a:r>
                  <a:rPr lang="en-GB" sz="2800" dirty="0" smtClean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30 </a:t>
                </a:r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mm </a:t>
                </a:r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7186" y="5197683"/>
                <a:ext cx="2529970" cy="523220"/>
              </a:xfrm>
              <a:prstGeom prst="rect">
                <a:avLst/>
              </a:prstGeom>
              <a:blipFill>
                <a:blip r:embed="rId7"/>
                <a:stretch>
                  <a:fillRect l="-723" t="-11765" r="-385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1161916" y="5459293"/>
                <a:ext cx="2529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>
                    <a:latin typeface="Calibri" panose="020F0502020204030204" pitchFamily="34" charset="0"/>
                  </a:rPr>
                  <a:t>5</a:t>
                </a:r>
                <a:r>
                  <a:rPr lang="en-US" sz="2800" dirty="0" smtClean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/>
                  <a:t>?</a:t>
                </a:r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1916" y="5459293"/>
                <a:ext cx="2529970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/>
          <p:cNvSpPr/>
          <p:nvPr/>
        </p:nvSpPr>
        <p:spPr>
          <a:xfrm>
            <a:off x="732091" y="5246865"/>
            <a:ext cx="70325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How much longer is the train than the </a:t>
            </a:r>
            <a:r>
              <a:rPr lang="en-GB" sz="2800" dirty="0" smtClean="0">
                <a:latin typeface="Calibri" panose="020F0502020204030204" pitchFamily="34" charset="0"/>
              </a:rPr>
              <a:t>van?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807941" y="5296830"/>
            <a:ext cx="70325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The train is 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 cm/30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mm longer than the 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van.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938" y="3200707"/>
            <a:ext cx="1634091" cy="8440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161916" y="5059740"/>
                <a:ext cx="2529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 smtClean="0">
                    <a:latin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/>
                  <a:t>?</a:t>
                </a:r>
                <a:r>
                  <a:rPr lang="en-GB" sz="2800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/>
                  <a:t>5</a:t>
                </a:r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1916" y="5059740"/>
                <a:ext cx="2529970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2" grpId="0"/>
      <p:bldP spid="22" grpId="1"/>
      <p:bldP spid="23" grpId="0"/>
      <p:bldP spid="23" grpId="1"/>
      <p:bldP spid="25" grpId="0"/>
      <p:bldP spid="25" grpId="1"/>
      <p:bldP spid="26" grpId="0"/>
      <p:bldP spid="24" grpId="0"/>
      <p:bldP spid="2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uv Vehicle Suburban - Free vector graphic on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866" y="161043"/>
            <a:ext cx="2670402" cy="14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Auto Car Fun - Free vector graphic on Pixab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2800"/>
          </a:p>
        </p:txBody>
      </p:sp>
      <p:pic>
        <p:nvPicPr>
          <p:cNvPr id="2054" name="Picture 6" descr="Cartoon sporty car vector image | Free SV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0" t="32057" b="18165"/>
          <a:stretch/>
        </p:blipFill>
        <p:spPr bwMode="auto">
          <a:xfrm flipH="1">
            <a:off x="4430268" y="422456"/>
            <a:ext cx="2018587" cy="117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43775" y="1500237"/>
            <a:ext cx="72380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large car is 145 cm longer than the small car.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The large car is 4 </a:t>
            </a:r>
            <a:r>
              <a:rPr lang="en-GB" sz="2800" dirty="0" smtClean="0">
                <a:latin typeface="Calibri" panose="020F0502020204030204" pitchFamily="34" charset="0"/>
              </a:rPr>
              <a:t>m 50 cm </a:t>
            </a:r>
            <a:r>
              <a:rPr lang="en-GB" sz="2800" dirty="0">
                <a:latin typeface="Calibri" panose="020F0502020204030204" pitchFamily="34" charset="0"/>
              </a:rPr>
              <a:t>long.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How long is the small car?</a:t>
            </a:r>
          </a:p>
          <a:p>
            <a:r>
              <a:rPr lang="en-GB" sz="2800" dirty="0">
                <a:latin typeface="Calibri" panose="020F0502020204030204" pitchFamily="34" charset="0"/>
              </a:rPr>
              <a:t> 									____ m </a:t>
            </a:r>
            <a:r>
              <a:rPr lang="en-GB" sz="2800" dirty="0" smtClean="0">
                <a:latin typeface="Calibri" panose="020F0502020204030204" pitchFamily="34" charset="0"/>
              </a:rPr>
              <a:t>___ </a:t>
            </a:r>
            <a:r>
              <a:rPr lang="en-GB" sz="2800" dirty="0">
                <a:latin typeface="Calibri" panose="020F0502020204030204" pitchFamily="34" charset="0"/>
              </a:rPr>
              <a:t>cm</a:t>
            </a:r>
          </a:p>
        </p:txBody>
      </p:sp>
      <p:sp>
        <p:nvSpPr>
          <p:cNvPr id="8" name="Rectangle 8"/>
          <p:cNvSpPr/>
          <p:nvPr/>
        </p:nvSpPr>
        <p:spPr>
          <a:xfrm>
            <a:off x="1375501" y="3691941"/>
            <a:ext cx="4267295" cy="7844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Rectangle 8"/>
          <p:cNvSpPr/>
          <p:nvPr/>
        </p:nvSpPr>
        <p:spPr>
          <a:xfrm>
            <a:off x="1375501" y="4667398"/>
            <a:ext cx="3158311" cy="784464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Rectangle 4"/>
          <p:cNvSpPr/>
          <p:nvPr/>
        </p:nvSpPr>
        <p:spPr>
          <a:xfrm>
            <a:off x="529719" y="3840199"/>
            <a:ext cx="8607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Large</a:t>
            </a:r>
            <a:endParaRPr lang="en-GB" sz="2400" dirty="0"/>
          </a:p>
        </p:txBody>
      </p:sp>
      <p:sp>
        <p:nvSpPr>
          <p:cNvPr id="11" name="Rectangle 10"/>
          <p:cNvSpPr/>
          <p:nvPr/>
        </p:nvSpPr>
        <p:spPr>
          <a:xfrm>
            <a:off x="530327" y="4840303"/>
            <a:ext cx="859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Small</a:t>
            </a:r>
            <a:endParaRPr lang="en-GB" sz="2400" dirty="0"/>
          </a:p>
        </p:txBody>
      </p:sp>
      <p:sp>
        <p:nvSpPr>
          <p:cNvPr id="6" name="Rectangle 5"/>
          <p:cNvSpPr/>
          <p:nvPr/>
        </p:nvSpPr>
        <p:spPr>
          <a:xfrm>
            <a:off x="2736017" y="3787072"/>
            <a:ext cx="18678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</a:t>
            </a:r>
            <a:r>
              <a:rPr lang="en-GB" sz="2800" dirty="0" smtClean="0">
                <a:latin typeface="Calibri" panose="020F0502020204030204" pitchFamily="34" charset="0"/>
              </a:rPr>
              <a:t>m 50 cm  </a:t>
            </a:r>
            <a:endParaRPr lang="en-GB" sz="2800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558772" y="5126020"/>
            <a:ext cx="1171914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539350" y="4614488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145 cm </a:t>
            </a:r>
            <a:endParaRPr lang="en-GB" sz="2800" dirty="0"/>
          </a:p>
        </p:txBody>
      </p:sp>
      <p:graphicFrame>
        <p:nvGraphicFramePr>
          <p:cNvPr id="17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244586"/>
              </p:ext>
            </p:extLst>
          </p:nvPr>
        </p:nvGraphicFramePr>
        <p:xfrm>
          <a:off x="6440839" y="3307746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31"/>
              <p:cNvSpPr txBox="1"/>
              <p:nvPr/>
            </p:nvSpPr>
            <p:spPr>
              <a:xfrm>
                <a:off x="5874972" y="4667707"/>
                <a:ext cx="53091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8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972" y="4667707"/>
                <a:ext cx="530915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424810" y="4782034"/>
                <a:ext cx="342634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305 </a:t>
                </a:r>
                <a:r>
                  <a:rPr lang="en-GB" sz="2800" dirty="0">
                    <a:latin typeface="Calibri" panose="020F0502020204030204" pitchFamily="34" charset="0"/>
                  </a:rPr>
                  <a:t>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3 </a:t>
                </a:r>
                <a:r>
                  <a:rPr lang="en-GB" sz="2800" dirty="0">
                    <a:latin typeface="Calibri" panose="020F0502020204030204" pitchFamily="34" charset="0"/>
                  </a:rPr>
                  <a:t>m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5 </a:t>
                </a:r>
                <a:r>
                  <a:rPr lang="en-GB" sz="2800" dirty="0">
                    <a:latin typeface="Calibri" panose="020F0502020204030204" pitchFamily="34" charset="0"/>
                  </a:rPr>
                  <a:t>cm </a:t>
                </a:r>
                <a:endParaRPr lang="en-GB" sz="28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4810" y="4782034"/>
                <a:ext cx="3426345" cy="523220"/>
              </a:xfrm>
              <a:prstGeom prst="rect">
                <a:avLst/>
              </a:prstGeom>
              <a:blipFill>
                <a:blip r:embed="rId9"/>
                <a:stretch>
                  <a:fillRect l="-373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5148240" y="278173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99917" y="277712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63619" y="4775669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?</a:t>
            </a:r>
            <a:endParaRPr lang="en-GB" sz="2800" dirty="0"/>
          </a:p>
        </p:txBody>
      </p:sp>
      <p:sp>
        <p:nvSpPr>
          <p:cNvPr id="29" name="Rectangle 28"/>
          <p:cNvSpPr/>
          <p:nvPr/>
        </p:nvSpPr>
        <p:spPr>
          <a:xfrm>
            <a:off x="2839308" y="3789327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450 </a:t>
            </a:r>
            <a:r>
              <a:rPr lang="en-GB" sz="2800" dirty="0">
                <a:latin typeface="Calibri" panose="020F0502020204030204" pitchFamily="34" charset="0"/>
              </a:rPr>
              <a:t>cm </a:t>
            </a:r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7675676" y="5432645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122634" y="5432645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28801" y="5432645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7136062" y="4188206"/>
            <a:ext cx="360218" cy="4113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6887348" y="384478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496280" y="390193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02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5" grpId="0"/>
      <p:bldP spid="11" grpId="0"/>
      <p:bldP spid="6" grpId="0"/>
      <p:bldP spid="6" grpId="1"/>
      <p:bldP spid="14" grpId="0"/>
      <p:bldP spid="18" grpId="0"/>
      <p:bldP spid="24" grpId="0"/>
      <p:bldP spid="26" grpId="0"/>
      <p:bldP spid="27" grpId="0"/>
      <p:bldP spid="28" grpId="0"/>
      <p:bldP spid="28" grpId="1"/>
      <p:bldP spid="29" grpId="0"/>
      <p:bldP spid="32" grpId="0"/>
      <p:bldP spid="33" grpId="0"/>
      <p:bldP spid="34" grpId="0"/>
      <p:bldP spid="30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14091" y="788747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		3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cm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091" y="788747"/>
                <a:ext cx="6116677" cy="523220"/>
              </a:xfrm>
              <a:prstGeom prst="rect">
                <a:avLst/>
              </a:prstGeom>
              <a:blipFill>
                <a:blip r:embed="rId5"/>
                <a:stretch>
                  <a:fillRect l="-199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4529" y="412414"/>
            <a:ext cx="681892" cy="6818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52655" y="539807"/>
            <a:ext cx="1870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714091" y="2161273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2)		9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mm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091" y="2161273"/>
                <a:ext cx="6116677" cy="523220"/>
              </a:xfrm>
              <a:prstGeom prst="rect">
                <a:avLst/>
              </a:prstGeom>
              <a:blipFill>
                <a:blip r:embed="rId7"/>
                <a:stretch>
                  <a:fillRect l="-199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635569" y="124955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3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2 cm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1249552"/>
                <a:ext cx="5888077" cy="523220"/>
              </a:xfrm>
              <a:prstGeom prst="rect">
                <a:avLst/>
              </a:prstGeom>
              <a:blipFill>
                <a:blip r:embed="rId8"/>
                <a:stretch>
                  <a:fillRect l="-207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4447846" y="75193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635569" y="265454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90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80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10 mm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2654542"/>
                <a:ext cx="5888077" cy="523220"/>
              </a:xfrm>
              <a:prstGeom prst="rect">
                <a:avLst/>
              </a:prstGeom>
              <a:blipFill>
                <a:blip r:embed="rId9"/>
                <a:stretch>
                  <a:fillRect l="-207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4339113" y="213748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750343" y="3572370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3)		1 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cm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343" y="3572370"/>
                <a:ext cx="6116677" cy="523220"/>
              </a:xfrm>
              <a:prstGeom prst="rect">
                <a:avLst/>
              </a:prstGeom>
              <a:blipFill>
                <a:blip r:embed="rId10"/>
                <a:stretch>
                  <a:fillRect l="-199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635569" y="407531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100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10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90 cm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4075312"/>
                <a:ext cx="5888077" cy="523220"/>
              </a:xfrm>
              <a:prstGeom prst="rect">
                <a:avLst/>
              </a:prstGeom>
              <a:blipFill>
                <a:blip r:embed="rId11"/>
                <a:stretch>
                  <a:fillRect l="-207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/>
          <p:cNvSpPr/>
          <p:nvPr/>
        </p:nvSpPr>
        <p:spPr>
          <a:xfrm>
            <a:off x="4441177" y="354028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90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382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9" grpId="0"/>
      <p:bldP spid="10" grpId="0"/>
      <p:bldP spid="11" grpId="0"/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5|7.1|8.2|2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0.8|4.4|5.9|2.6|9|3.1|17.6|4.9|2|15.9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7|5.8|5.9|13.8|12.6|17.4|1.4|7.5|6.9|5.3|6.1|4.6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7|18.8|3.5|10.1|23.5|9.3|27.4|11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7711CD-1AE6-475E-827E-CD32B5B2A83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1756C46-BDFD-404B-931E-28145C16A5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6047</TotalTime>
  <Words>176</Words>
  <Application>Microsoft Office PowerPoint</Application>
  <PresentationFormat>On-screen Show (4:3)</PresentationFormat>
  <Paragraphs>73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10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143</cp:revision>
  <dcterms:created xsi:type="dcterms:W3CDTF">2019-07-05T11:02:13Z</dcterms:created>
  <dcterms:modified xsi:type="dcterms:W3CDTF">2021-05-01T18:18:02Z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