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4"/>
  </p:sldMasterIdLst>
  <p:notesMasterIdLst>
    <p:notesMasterId r:id="rId65"/>
  </p:notesMasterIdLst>
  <p:sldIdLst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6" r:id="rId54"/>
    <p:sldId id="307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</p:sldIdLst>
  <p:sldSz cx="9144000" cy="6858000" type="screen4x3"/>
  <p:notesSz cx="6797675" cy="9926638"/>
  <p:embeddedFontLst>
    <p:embeddedFont>
      <p:font typeface="Coming Soon" panose="020B0604020202020204" charset="0"/>
      <p:regular r:id="rId66"/>
    </p:embeddedFont>
    <p:embeddedFont>
      <p:font typeface="Calibri" panose="020F0502020204030204" pitchFamily="34" charset="0"/>
      <p:regular r:id="rId67"/>
      <p:bold r:id="rId68"/>
      <p:italic r:id="rId69"/>
      <p:boldItalic r:id="rId70"/>
    </p:embeddedFont>
    <p:embeddedFont>
      <p:font typeface="Quattrocento Sans" panose="020B0604020202020204" charset="0"/>
      <p:regular r:id="rId71"/>
      <p:bold r:id="rId72"/>
      <p:italic r:id="rId73"/>
      <p:boldItalic r:id="rId7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FEF1F06-C908-4E2F-86BC-109E261A0598}">
  <a:tblStyle styleId="{8FEF1F06-C908-4E2F-86BC-109E261A0598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7471A363-7D3A-4387-818F-5B7B20E4B2C8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CD0AAB7C-1293-449F-95B6-233E3E42B3C7}" styleName="Table_2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45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font" Target="fonts/font3.fntdata"/><Relationship Id="rId76" Type="http://schemas.openxmlformats.org/officeDocument/2006/relationships/viewProps" Target="viewProps.xml"/><Relationship Id="rId7" Type="http://schemas.openxmlformats.org/officeDocument/2006/relationships/slide" Target="slides/slide3.xml"/><Relationship Id="rId71" Type="http://schemas.openxmlformats.org/officeDocument/2006/relationships/font" Target="fonts/font6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font" Target="fonts/font1.fntdata"/><Relationship Id="rId74" Type="http://schemas.openxmlformats.org/officeDocument/2006/relationships/font" Target="fonts/font9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notesMaster" Target="notesMasters/notesMaster1.xml"/><Relationship Id="rId73" Type="http://schemas.openxmlformats.org/officeDocument/2006/relationships/font" Target="fonts/font8.fntdata"/><Relationship Id="rId78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font" Target="fonts/font4.fntdata"/><Relationship Id="rId77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font" Target="fonts/font7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font" Target="fonts/font2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font" Target="fonts/font5.fntdata"/><Relationship Id="rId75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3" y="0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8583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517673c25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600" cy="3722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517673c25e_0_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00" cy="4467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g517673c25e_0_0:notes"/>
          <p:cNvSpPr txBox="1">
            <a:spLocks noGrp="1"/>
          </p:cNvSpPr>
          <p:nvPr>
            <p:ph type="sldNum" idx="12"/>
          </p:nvPr>
        </p:nvSpPr>
        <p:spPr>
          <a:xfrm>
            <a:off x="3850443" y="9428583"/>
            <a:ext cx="2945700" cy="496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6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7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8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1" name="Google Shape;17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9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5a552e620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600" cy="3722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5a552e6208_0_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00" cy="4467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g5a552e6208_0_0:notes"/>
          <p:cNvSpPr txBox="1">
            <a:spLocks noGrp="1"/>
          </p:cNvSpPr>
          <p:nvPr>
            <p:ph type="sldNum" idx="12"/>
          </p:nvPr>
        </p:nvSpPr>
        <p:spPr>
          <a:xfrm>
            <a:off x="3850443" y="9428583"/>
            <a:ext cx="2945700" cy="496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12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5a552e6208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600" cy="3722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5a552e6208_0_1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00" cy="4467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8" name="Google Shape;218;g5a552e6208_0_12:notes"/>
          <p:cNvSpPr txBox="1">
            <a:spLocks noGrp="1"/>
          </p:cNvSpPr>
          <p:nvPr>
            <p:ph type="sldNum" idx="12"/>
          </p:nvPr>
        </p:nvSpPr>
        <p:spPr>
          <a:xfrm>
            <a:off x="3850443" y="9428583"/>
            <a:ext cx="2945700" cy="496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5a552e6208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600" cy="3722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5a552e6208_0_2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00" cy="4467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g5a552e6208_0_22:notes"/>
          <p:cNvSpPr txBox="1">
            <a:spLocks noGrp="1"/>
          </p:cNvSpPr>
          <p:nvPr>
            <p:ph type="sldNum" idx="12"/>
          </p:nvPr>
        </p:nvSpPr>
        <p:spPr>
          <a:xfrm>
            <a:off x="3850443" y="9428583"/>
            <a:ext cx="2945700" cy="496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5a552e6208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600" cy="3722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9" name="Google Shape;239;g5a552e6208_0_3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00" cy="4467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g5a552e6208_0_32:notes"/>
          <p:cNvSpPr txBox="1">
            <a:spLocks noGrp="1"/>
          </p:cNvSpPr>
          <p:nvPr>
            <p:ph type="sldNum" idx="12"/>
          </p:nvPr>
        </p:nvSpPr>
        <p:spPr>
          <a:xfrm>
            <a:off x="3850443" y="9428583"/>
            <a:ext cx="2945700" cy="496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15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g5851ea7db8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600" cy="3722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1" name="Google Shape;251;g5851ea7db8_0_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00" cy="4467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2" name="Google Shape;252;g5851ea7db8_0_0:notes"/>
          <p:cNvSpPr txBox="1">
            <a:spLocks noGrp="1"/>
          </p:cNvSpPr>
          <p:nvPr>
            <p:ph type="sldNum" idx="12"/>
          </p:nvPr>
        </p:nvSpPr>
        <p:spPr>
          <a:xfrm>
            <a:off x="3850443" y="9428583"/>
            <a:ext cx="2945700" cy="496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16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g5851ea7db8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600" cy="3722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8" name="Google Shape;258;g5851ea7db8_0_8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00" cy="4467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g5851ea7db8_0_8:notes"/>
          <p:cNvSpPr txBox="1">
            <a:spLocks noGrp="1"/>
          </p:cNvSpPr>
          <p:nvPr>
            <p:ph type="sldNum" idx="12"/>
          </p:nvPr>
        </p:nvSpPr>
        <p:spPr>
          <a:xfrm>
            <a:off x="3850443" y="9428583"/>
            <a:ext cx="2945700" cy="496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17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5851ea7db8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600" cy="37227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5851ea7db8_0_3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00" cy="44670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g5851ea7db8_0_34:notes"/>
          <p:cNvSpPr txBox="1">
            <a:spLocks noGrp="1"/>
          </p:cNvSpPr>
          <p:nvPr>
            <p:ph type="sldNum" idx="12"/>
          </p:nvPr>
        </p:nvSpPr>
        <p:spPr>
          <a:xfrm>
            <a:off x="3850443" y="9428583"/>
            <a:ext cx="2945700" cy="4962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t>18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1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1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8" name="Google Shape;30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1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15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0" name="Google Shape;370;p16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1" name="Google Shape;371;p16:notes"/>
          <p:cNvSpPr txBox="1">
            <a:spLocks noGrp="1"/>
          </p:cNvSpPr>
          <p:nvPr>
            <p:ph type="sldNum" idx="12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23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1" name="Google Shape;391;p17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2" name="Google Shape;392;p17:notes"/>
          <p:cNvSpPr txBox="1">
            <a:spLocks noGrp="1"/>
          </p:cNvSpPr>
          <p:nvPr>
            <p:ph type="sldNum" idx="12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24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18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2" name="Google Shape;41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19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4" name="Google Shape;424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2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2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1" name="Google Shape;45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2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2" name="Google Shape;462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" name="Google Shape;471;p2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2" name="Google Shape;472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p2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3" name="Google Shape;483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25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2" name="Google Shape;492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26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1" name="Google Shape;501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p27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0" name="Google Shape;510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28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9" name="Google Shape;519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Google Shape;525;p29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6" name="Google Shape;526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" name="Google Shape;532;p3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3" name="Google Shape;533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4" name="Google Shape;544;p3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5" name="Google Shape;545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3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6" name="Google Shape;556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p3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7" name="Google Shape;567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" name="Google Shape;583;p3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4" name="Google Shape;584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p35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8" name="Google Shape;598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6" name="Google Shape;616;p36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7" name="Google Shape;617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Google Shape;630;p37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1" name="Google Shape;631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" name="Google Shape;644;p38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5" name="Google Shape;645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39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2" name="Google Shape;652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" name="Google Shape;657;p4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8" name="Google Shape;658;p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2" name="Google Shape;672;p4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3" name="Google Shape;673;p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7" name="Google Shape;687;p4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8" name="Google Shape;688;p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0" name="Google Shape;700;p4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1" name="Google Shape;701;p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2" name="Google Shape;712;p44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3" name="Google Shape;713;p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p45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0" name="Google Shape;720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9" name="Google Shape;729;p46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0" name="Google Shape;730;p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0" name="Google Shape;740;p47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1" name="Google Shape;741;p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1" name="Google Shape;751;p48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2" name="Google Shape;752;p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6" name="Google Shape;756;p49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7" name="Google Shape;757;p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1" name="Google Shape;761;p50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2" name="Google Shape;762;p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6" name="Google Shape;766;p5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7" name="Google Shape;767;p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Google Shape;771;p52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2" name="Google Shape;772;p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6" name="Google Shape;786;p53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7" name="Google Shape;787;p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6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7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image" Target="../media/image22.png"/><Relationship Id="rId5" Type="http://schemas.openxmlformats.org/officeDocument/2006/relationships/image" Target="../media/image5.png"/><Relationship Id="rId10" Type="http://schemas.openxmlformats.org/officeDocument/2006/relationships/image" Target="../media/image21.png"/><Relationship Id="rId4" Type="http://schemas.openxmlformats.org/officeDocument/2006/relationships/image" Target="../media/image17.png"/><Relationship Id="rId9" Type="http://schemas.openxmlformats.org/officeDocument/2006/relationships/image" Target="../media/image8.png"/><Relationship Id="rId1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7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image" Target="../media/image22.png"/><Relationship Id="rId5" Type="http://schemas.openxmlformats.org/officeDocument/2006/relationships/image" Target="../media/image5.png"/><Relationship Id="rId10" Type="http://schemas.openxmlformats.org/officeDocument/2006/relationships/image" Target="../media/image21.png"/><Relationship Id="rId4" Type="http://schemas.openxmlformats.org/officeDocument/2006/relationships/image" Target="../media/image17.png"/><Relationship Id="rId9" Type="http://schemas.openxmlformats.org/officeDocument/2006/relationships/image" Target="../media/image8.png"/><Relationship Id="rId1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7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image" Target="../media/image22.png"/><Relationship Id="rId5" Type="http://schemas.openxmlformats.org/officeDocument/2006/relationships/image" Target="../media/image5.png"/><Relationship Id="rId10" Type="http://schemas.openxmlformats.org/officeDocument/2006/relationships/image" Target="../media/image21.png"/><Relationship Id="rId4" Type="http://schemas.openxmlformats.org/officeDocument/2006/relationships/image" Target="../media/image17.png"/><Relationship Id="rId9" Type="http://schemas.openxmlformats.org/officeDocument/2006/relationships/image" Target="../media/image8.png"/><Relationship Id="rId1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9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10" Type="http://schemas.openxmlformats.org/officeDocument/2006/relationships/image" Target="../media/image65.png"/><Relationship Id="rId4" Type="http://schemas.openxmlformats.org/officeDocument/2006/relationships/image" Target="../media/image60.png"/><Relationship Id="rId9" Type="http://schemas.openxmlformats.org/officeDocument/2006/relationships/image" Target="../media/image64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9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10" Type="http://schemas.openxmlformats.org/officeDocument/2006/relationships/image" Target="../media/image65.png"/><Relationship Id="rId4" Type="http://schemas.openxmlformats.org/officeDocument/2006/relationships/image" Target="../media/image60.png"/><Relationship Id="rId9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56771" y="539827"/>
            <a:ext cx="7149947" cy="516691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Google Shape;88;p13"/>
          <p:cNvSpPr txBox="1"/>
          <p:nvPr/>
        </p:nvSpPr>
        <p:spPr>
          <a:xfrm>
            <a:off x="6620148" y="667476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0" i="0" u="none" strike="noStrike" cap="none" dirty="0" err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9" name="Google Shape;89;p13" descr="Image result for adverb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71800" y="1916832"/>
            <a:ext cx="4101426" cy="3168352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3"/>
          <p:cNvSpPr txBox="1"/>
          <p:nvPr/>
        </p:nvSpPr>
        <p:spPr>
          <a:xfrm>
            <a:off x="1536853" y="1101686"/>
            <a:ext cx="5833431" cy="6609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959"/>
              <a:buFont typeface="Calibri"/>
              <a:buNone/>
            </a:pPr>
            <a:r>
              <a:rPr lang="en-GB" sz="3959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Adverbs and Fronted Adverbials </a:t>
            </a:r>
            <a:r>
              <a:rPr lang="en-GB" sz="3959" b="1" i="0" u="none" strike="noStrike" cap="none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KS2</a:t>
            </a:r>
            <a:endParaRPr sz="3959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3"/>
          <p:cNvSpPr txBox="1"/>
          <p:nvPr/>
        </p:nvSpPr>
        <p:spPr>
          <a:xfrm>
            <a:off x="1333564" y="4326423"/>
            <a:ext cx="3960440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For KS2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Years 3-6</a:t>
            </a:r>
            <a:endParaRPr sz="4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Diagonal Stripe 5"/>
          <p:cNvSpPr/>
          <p:nvPr/>
        </p:nvSpPr>
        <p:spPr>
          <a:xfrm flipH="1" flipV="1">
            <a:off x="6885540" y="3866920"/>
            <a:ext cx="1388126" cy="1812276"/>
          </a:xfrm>
          <a:prstGeom prst="diagStri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 rot="18459149">
            <a:off x="6766131" y="4715612"/>
            <a:ext cx="192461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18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Full unit with exercises</a:t>
            </a:r>
            <a:endParaRPr lang="en-US" sz="1800" b="0" cap="none" spc="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5"/>
          <p:cNvSpPr txBox="1"/>
          <p:nvPr/>
        </p:nvSpPr>
        <p:spPr>
          <a:xfrm>
            <a:off x="539552" y="5157192"/>
            <a:ext cx="7776864" cy="1446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did he run? What’s the adverb?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5"/>
          <p:cNvSpPr txBox="1"/>
          <p:nvPr/>
        </p:nvSpPr>
        <p:spPr>
          <a:xfrm>
            <a:off x="395536" y="1133128"/>
            <a:ext cx="871296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scared man ran quickly down the hill. 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5" descr="Image result for scared run clipart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6" name="Google Shape;106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14725" y="2347913"/>
            <a:ext cx="2114550" cy="2162175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5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6"/>
          <p:cNvSpPr txBox="1"/>
          <p:nvPr/>
        </p:nvSpPr>
        <p:spPr>
          <a:xfrm>
            <a:off x="539552" y="5157192"/>
            <a:ext cx="7776864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</a:t>
            </a:r>
            <a:r>
              <a:rPr lang="en-GB" sz="40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 </a:t>
            </a:r>
            <a:r>
              <a:rPr lang="en-GB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 </a:t>
            </a:r>
            <a:r>
              <a:rPr lang="en-GB" sz="40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quickly</a:t>
            </a:r>
            <a:r>
              <a:rPr lang="en-GB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It tells us how he ran. </a:t>
            </a:r>
            <a:r>
              <a:rPr lang="en-GB" sz="40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Adverbs</a:t>
            </a:r>
            <a:r>
              <a:rPr lang="en-GB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often end in –ly. </a:t>
            </a:r>
            <a:endParaRPr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16"/>
          <p:cNvSpPr txBox="1"/>
          <p:nvPr/>
        </p:nvSpPr>
        <p:spPr>
          <a:xfrm>
            <a:off x="395536" y="1133128"/>
            <a:ext cx="871296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scared man ran </a:t>
            </a:r>
            <a:r>
              <a:rPr lang="en-GB" sz="36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quickly</a:t>
            </a:r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down the hill. 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6" descr="Image result for scared run clipart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5" name="Google Shape;115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14725" y="2347913"/>
            <a:ext cx="2114550" cy="2162175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16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43525" y="585800"/>
            <a:ext cx="3867225" cy="3041800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17"/>
          <p:cNvSpPr txBox="1"/>
          <p:nvPr/>
        </p:nvSpPr>
        <p:spPr>
          <a:xfrm>
            <a:off x="1368200" y="4453025"/>
            <a:ext cx="6331200" cy="185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latin typeface="Calibri"/>
                <a:ea typeface="Calibri"/>
                <a:cs typeface="Calibri"/>
                <a:sym typeface="Calibri"/>
              </a:rPr>
              <a:t>Find a red, green, orange and purple pencil. </a:t>
            </a:r>
            <a:endParaRPr sz="36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8" descr="Image result for scared run clipart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9" name="Google Shape;129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56668" y="4293096"/>
            <a:ext cx="2114550" cy="2162175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18"/>
          <p:cNvSpPr txBox="1"/>
          <p:nvPr/>
        </p:nvSpPr>
        <p:spPr>
          <a:xfrm>
            <a:off x="307975" y="160338"/>
            <a:ext cx="5632177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Colour nouns in </a:t>
            </a:r>
            <a:r>
              <a:rPr lang="en-GB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Red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Colour verbs in </a:t>
            </a:r>
            <a:r>
              <a:rPr lang="en-GB" sz="18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Green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Colour adjectives in </a:t>
            </a:r>
            <a:r>
              <a:rPr lang="en-GB" sz="1800">
                <a:solidFill>
                  <a:srgbClr val="E36C09"/>
                </a:solidFill>
                <a:latin typeface="Calibri"/>
                <a:ea typeface="Calibri"/>
                <a:cs typeface="Calibri"/>
                <a:sym typeface="Calibri"/>
              </a:rPr>
              <a:t>Orange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Colour adverbs in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Purple</a:t>
            </a:r>
            <a:endParaRPr sz="1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1" name="Google Shape;131;p18"/>
          <p:cNvSpPr/>
          <p:nvPr/>
        </p:nvSpPr>
        <p:spPr>
          <a:xfrm>
            <a:off x="107504" y="2204864"/>
            <a:ext cx="720080" cy="1008112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18"/>
          <p:cNvSpPr/>
          <p:nvPr/>
        </p:nvSpPr>
        <p:spPr>
          <a:xfrm>
            <a:off x="899592" y="2204864"/>
            <a:ext cx="1098082" cy="1008112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scared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3" name="Google Shape;133;p18"/>
          <p:cNvSpPr/>
          <p:nvPr/>
        </p:nvSpPr>
        <p:spPr>
          <a:xfrm>
            <a:off x="2076986" y="2204864"/>
            <a:ext cx="1098082" cy="1008112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man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18"/>
          <p:cNvSpPr/>
          <p:nvPr/>
        </p:nvSpPr>
        <p:spPr>
          <a:xfrm>
            <a:off x="3257894" y="2204864"/>
            <a:ext cx="1098082" cy="1008112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ran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18"/>
          <p:cNvSpPr/>
          <p:nvPr/>
        </p:nvSpPr>
        <p:spPr>
          <a:xfrm>
            <a:off x="4427984" y="2204864"/>
            <a:ext cx="1098082" cy="1008112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quickly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18"/>
          <p:cNvSpPr/>
          <p:nvPr/>
        </p:nvSpPr>
        <p:spPr>
          <a:xfrm>
            <a:off x="5617390" y="2204864"/>
            <a:ext cx="1098082" cy="1008112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down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8"/>
          <p:cNvSpPr/>
          <p:nvPr/>
        </p:nvSpPr>
        <p:spPr>
          <a:xfrm>
            <a:off x="6804248" y="2204864"/>
            <a:ext cx="1098082" cy="1008112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18"/>
          <p:cNvSpPr/>
          <p:nvPr/>
        </p:nvSpPr>
        <p:spPr>
          <a:xfrm>
            <a:off x="7956376" y="2204864"/>
            <a:ext cx="1098082" cy="1008112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hill.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p18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 descr="Image result for scared run clipart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5" name="Google Shape;145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56668" y="4293096"/>
            <a:ext cx="2114550" cy="2162175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19"/>
          <p:cNvSpPr txBox="1"/>
          <p:nvPr/>
        </p:nvSpPr>
        <p:spPr>
          <a:xfrm>
            <a:off x="307975" y="160338"/>
            <a:ext cx="5632177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Colour nouns in </a:t>
            </a:r>
            <a:r>
              <a:rPr lang="en-GB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Red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Colour Verbs in </a:t>
            </a:r>
            <a:r>
              <a:rPr lang="en-GB" sz="18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Green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Colour adjectives in </a:t>
            </a:r>
            <a:r>
              <a:rPr lang="en-GB" sz="1800">
                <a:solidFill>
                  <a:srgbClr val="E36C09"/>
                </a:solidFill>
                <a:latin typeface="Calibri"/>
                <a:ea typeface="Calibri"/>
                <a:cs typeface="Calibri"/>
                <a:sym typeface="Calibri"/>
              </a:rPr>
              <a:t>Orange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Colour adverbs in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Purple</a:t>
            </a:r>
            <a:endParaRPr sz="1800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19"/>
          <p:cNvSpPr/>
          <p:nvPr/>
        </p:nvSpPr>
        <p:spPr>
          <a:xfrm>
            <a:off x="107504" y="2204864"/>
            <a:ext cx="720080" cy="1008112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19"/>
          <p:cNvSpPr/>
          <p:nvPr/>
        </p:nvSpPr>
        <p:spPr>
          <a:xfrm>
            <a:off x="899592" y="2204864"/>
            <a:ext cx="1098082" cy="1008112"/>
          </a:xfrm>
          <a:prstGeom prst="rect">
            <a:avLst/>
          </a:prstGeom>
          <a:solidFill>
            <a:schemeClr val="accent6"/>
          </a:solidFill>
          <a:ln w="25400" cap="flat" cmpd="sng">
            <a:solidFill>
              <a:srgbClr val="B46D3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scared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19"/>
          <p:cNvSpPr/>
          <p:nvPr/>
        </p:nvSpPr>
        <p:spPr>
          <a:xfrm>
            <a:off x="2076986" y="2204864"/>
            <a:ext cx="1098082" cy="10081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man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19"/>
          <p:cNvSpPr/>
          <p:nvPr/>
        </p:nvSpPr>
        <p:spPr>
          <a:xfrm>
            <a:off x="3257894" y="2204864"/>
            <a:ext cx="1098082" cy="1008112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rgbClr val="7188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ran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19"/>
          <p:cNvSpPr/>
          <p:nvPr/>
        </p:nvSpPr>
        <p:spPr>
          <a:xfrm>
            <a:off x="4427984" y="2204864"/>
            <a:ext cx="1098082" cy="1008112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quickly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19"/>
          <p:cNvSpPr/>
          <p:nvPr/>
        </p:nvSpPr>
        <p:spPr>
          <a:xfrm>
            <a:off x="5617390" y="2204864"/>
            <a:ext cx="1098082" cy="1008112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down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19"/>
          <p:cNvSpPr/>
          <p:nvPr/>
        </p:nvSpPr>
        <p:spPr>
          <a:xfrm>
            <a:off x="6804248" y="2204864"/>
            <a:ext cx="1098082" cy="1008112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19"/>
          <p:cNvSpPr/>
          <p:nvPr/>
        </p:nvSpPr>
        <p:spPr>
          <a:xfrm>
            <a:off x="7956376" y="2204864"/>
            <a:ext cx="1098082" cy="10081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hill.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19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0"/>
          <p:cNvSpPr/>
          <p:nvPr/>
        </p:nvSpPr>
        <p:spPr>
          <a:xfrm>
            <a:off x="899592" y="188640"/>
            <a:ext cx="1098082" cy="1008112"/>
          </a:xfrm>
          <a:prstGeom prst="rect">
            <a:avLst/>
          </a:prstGeom>
          <a:solidFill>
            <a:schemeClr val="accent6"/>
          </a:solidFill>
          <a:ln w="25400" cap="flat" cmpd="sng">
            <a:solidFill>
              <a:srgbClr val="B46D3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scared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20"/>
          <p:cNvSpPr/>
          <p:nvPr/>
        </p:nvSpPr>
        <p:spPr>
          <a:xfrm>
            <a:off x="2076986" y="188640"/>
            <a:ext cx="1098082" cy="10081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man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20"/>
          <p:cNvSpPr/>
          <p:nvPr/>
        </p:nvSpPr>
        <p:spPr>
          <a:xfrm>
            <a:off x="899592" y="3501008"/>
            <a:ext cx="1098082" cy="1008112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rgbClr val="7188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ran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20"/>
          <p:cNvSpPr/>
          <p:nvPr/>
        </p:nvSpPr>
        <p:spPr>
          <a:xfrm>
            <a:off x="2069682" y="3501008"/>
            <a:ext cx="1098082" cy="1008112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quickly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20"/>
          <p:cNvSpPr txBox="1"/>
          <p:nvPr/>
        </p:nvSpPr>
        <p:spPr>
          <a:xfrm>
            <a:off x="179512" y="1340768"/>
            <a:ext cx="885698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Adjectives describe or modify nouns. This means that they give more information about them. Here, the adjective “scared” is modifying the noun “man”. 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65" name="Google Shape;165;p20"/>
          <p:cNvGraphicFramePr/>
          <p:nvPr/>
        </p:nvGraphicFramePr>
        <p:xfrm>
          <a:off x="467544" y="2204864"/>
          <a:ext cx="8136900" cy="111255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360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strike="noStrike" cap="none"/>
                        <a:t>What do we use adjectives for?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What do we mean by modify?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What do adjectives modify?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66" name="Google Shape;166;p20"/>
          <p:cNvGraphicFramePr/>
          <p:nvPr/>
        </p:nvGraphicFramePr>
        <p:xfrm>
          <a:off x="395536" y="5517232"/>
          <a:ext cx="8136900" cy="111255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360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What do we use adverbs for?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What do we mean by modify?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What do adverbs modify?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67" name="Google Shape;167;p20"/>
          <p:cNvSpPr txBox="1"/>
          <p:nvPr/>
        </p:nvSpPr>
        <p:spPr>
          <a:xfrm>
            <a:off x="251520" y="4726885"/>
            <a:ext cx="885698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Adverbs describe or modify verbs. This means that they give more information about them.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Here, the adverb “quickly” is modifying the verb “ran”. 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20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1"/>
          <p:cNvSpPr/>
          <p:nvPr/>
        </p:nvSpPr>
        <p:spPr>
          <a:xfrm>
            <a:off x="899592" y="188640"/>
            <a:ext cx="1098082" cy="1008112"/>
          </a:xfrm>
          <a:prstGeom prst="rect">
            <a:avLst/>
          </a:prstGeom>
          <a:solidFill>
            <a:schemeClr val="accent6"/>
          </a:solidFill>
          <a:ln w="25400" cap="flat" cmpd="sng">
            <a:solidFill>
              <a:srgbClr val="B46D3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scared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21"/>
          <p:cNvSpPr/>
          <p:nvPr/>
        </p:nvSpPr>
        <p:spPr>
          <a:xfrm>
            <a:off x="2076986" y="188640"/>
            <a:ext cx="1098082" cy="10081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man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21"/>
          <p:cNvSpPr txBox="1"/>
          <p:nvPr/>
        </p:nvSpPr>
        <p:spPr>
          <a:xfrm>
            <a:off x="179512" y="1268760"/>
            <a:ext cx="8856984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Adjectives describe or modify nouns. This means that they give more information about them.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Here, the adjective “scared” is modifying the noun “man”. 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76" name="Google Shape;176;p21"/>
          <p:cNvGraphicFramePr/>
          <p:nvPr/>
        </p:nvGraphicFramePr>
        <p:xfrm>
          <a:off x="539552" y="2204864"/>
          <a:ext cx="8136900" cy="111255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360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What do we use adjectives for?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To modify nouns</a:t>
                      </a: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What do we mean by modify?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Give more information about</a:t>
                      </a: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What do adjectives modify?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nouns</a:t>
                      </a: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7" name="Google Shape;177;p21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2"/>
          <p:cNvSpPr/>
          <p:nvPr/>
        </p:nvSpPr>
        <p:spPr>
          <a:xfrm>
            <a:off x="899592" y="188640"/>
            <a:ext cx="1098082" cy="1008112"/>
          </a:xfrm>
          <a:prstGeom prst="rect">
            <a:avLst/>
          </a:prstGeom>
          <a:solidFill>
            <a:schemeClr val="accent6"/>
          </a:solidFill>
          <a:ln w="25400" cap="flat" cmpd="sng">
            <a:solidFill>
              <a:srgbClr val="B46D3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scared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22"/>
          <p:cNvSpPr/>
          <p:nvPr/>
        </p:nvSpPr>
        <p:spPr>
          <a:xfrm>
            <a:off x="2076986" y="188640"/>
            <a:ext cx="1098082" cy="10081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man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22"/>
          <p:cNvSpPr/>
          <p:nvPr/>
        </p:nvSpPr>
        <p:spPr>
          <a:xfrm>
            <a:off x="899592" y="3501008"/>
            <a:ext cx="1098082" cy="1008112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rgbClr val="7188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ran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22"/>
          <p:cNvSpPr/>
          <p:nvPr/>
        </p:nvSpPr>
        <p:spPr>
          <a:xfrm>
            <a:off x="2069682" y="3501008"/>
            <a:ext cx="1098082" cy="1008112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quickly</a:t>
            </a:r>
            <a:endParaRPr sz="20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22"/>
          <p:cNvSpPr txBox="1"/>
          <p:nvPr/>
        </p:nvSpPr>
        <p:spPr>
          <a:xfrm>
            <a:off x="179512" y="1268760"/>
            <a:ext cx="8856984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Adjectives describe or modify nouns. This means that they give more information about them.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Here, the adjective “scared” is modifying the noun “man”. 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87" name="Google Shape;187;p22"/>
          <p:cNvGraphicFramePr/>
          <p:nvPr/>
        </p:nvGraphicFramePr>
        <p:xfrm>
          <a:off x="539552" y="2204864"/>
          <a:ext cx="8136900" cy="111255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360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What do we use adjectives for?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To modify nouns</a:t>
                      </a: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What do we mean by modify?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Give more information about</a:t>
                      </a: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What do adjectives modify?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nouns</a:t>
                      </a: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88" name="Google Shape;188;p22"/>
          <p:cNvGraphicFramePr/>
          <p:nvPr/>
        </p:nvGraphicFramePr>
        <p:xfrm>
          <a:off x="395536" y="5517232"/>
          <a:ext cx="8136900" cy="111255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360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What do we use adverbs for?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To modify verbs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What do we mean by modify?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Give more information about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What do adverbs modify?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verbs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89" name="Google Shape;189;p22"/>
          <p:cNvSpPr txBox="1"/>
          <p:nvPr/>
        </p:nvSpPr>
        <p:spPr>
          <a:xfrm>
            <a:off x="251520" y="4726885"/>
            <a:ext cx="885698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Adverbs describe or modify verbs. This means that they give more information about them.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Here, the adverb “quickly” is modifying the verb “ran”. 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22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23"/>
          <p:cNvSpPr txBox="1"/>
          <p:nvPr/>
        </p:nvSpPr>
        <p:spPr>
          <a:xfrm>
            <a:off x="899592" y="107340"/>
            <a:ext cx="691276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can use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adverbs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 describe or modify </a:t>
            </a:r>
            <a:r>
              <a:rPr lang="en-GB" sz="1800" b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verbs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96" name="Google Shape;196;p23"/>
          <p:cNvGraphicFramePr/>
          <p:nvPr/>
        </p:nvGraphicFramePr>
        <p:xfrm>
          <a:off x="251518" y="692696"/>
          <a:ext cx="8640950" cy="5939272"/>
        </p:xfrm>
        <a:graphic>
          <a:graphicData uri="http://schemas.openxmlformats.org/drawingml/2006/table">
            <a:tbl>
              <a:tblPr firstRow="1" firstCol="1" bandRow="1">
                <a:noFill/>
                <a:tableStyleId>{7471A363-7D3A-4387-818F-5B7B20E4B2C8}</a:tableStyleId>
              </a:tblPr>
              <a:tblGrid>
                <a:gridCol w="980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662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7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97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dirty="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Sentence</a:t>
                      </a:r>
                      <a:endParaRPr sz="18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Modified Verb</a:t>
                      </a:r>
                      <a:endParaRPr sz="18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Adverb</a:t>
                      </a:r>
                      <a:endParaRPr sz="18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Example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/>
                        <a:t>He ran quickly. 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ran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quickly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/>
                        <a:t>He slept soundly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2286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2286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dirty="0"/>
                        <a:t>She came in suddenly. 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2286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2286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dirty="0"/>
                        <a:t>He sat uncomfortably. 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2286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2286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3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dirty="0"/>
                        <a:t>She listened carefully. 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2286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2286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dirty="0"/>
                        <a:t>They played happily.</a:t>
                      </a: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2286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2286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/>
                        <a:t>He braked hard to avoid an accident. 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2286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2286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She hid quietly in the wardrobe. 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2286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2286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dog barked angrily. 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2286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2286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6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Carefully, he picked up the pieces of the broken glass. 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2286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2286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6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10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baby lambs slept peacefully. 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2286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22860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97" name="Google Shape;197;p23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2" name="Google Shape;202;p24"/>
          <p:cNvGraphicFramePr/>
          <p:nvPr/>
        </p:nvGraphicFramePr>
        <p:xfrm>
          <a:off x="251518" y="692696"/>
          <a:ext cx="8568975" cy="5939272"/>
        </p:xfrm>
        <a:graphic>
          <a:graphicData uri="http://schemas.openxmlformats.org/drawingml/2006/table">
            <a:tbl>
              <a:tblPr firstRow="1" firstCol="1" bandRow="1">
                <a:noFill/>
                <a:tableStyleId>{7471A363-7D3A-4387-818F-5B7B20E4B2C8}</a:tableStyleId>
              </a:tblPr>
              <a:tblGrid>
                <a:gridCol w="1008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3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3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3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endParaRPr sz="1800" dirty="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Sentence</a:t>
                      </a:r>
                      <a:endParaRPr sz="18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Modified Verb</a:t>
                      </a:r>
                      <a:endParaRPr sz="18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b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Adverb</a:t>
                      </a:r>
                      <a:endParaRPr sz="1800" b="1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Example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/>
                        <a:t>He ran quickly. 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ran</a:t>
                      </a: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quickly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/>
                        <a:t>He slept soundly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slept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soundly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/>
                        <a:t>She came in suddenly. 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came</a:t>
                      </a: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suddenly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/>
                        <a:t>He sat uncomfortably. 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sat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uncomfortably</a:t>
                      </a: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33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/>
                        <a:t>She listened carefully. 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listened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carefully</a:t>
                      </a: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/>
                        <a:t>They played happily.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played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happily</a:t>
                      </a: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/>
                        <a:t>He braked hard to avoid an accident. 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braked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hard</a:t>
                      </a: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6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She hid quietly in the wardrobe. 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hid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quietly</a:t>
                      </a: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6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dog barked angrily. 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barked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angrily</a:t>
                      </a: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6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Carefully, he picked up the pieces of the broken glass. 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picked up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carefully</a:t>
                      </a: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649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10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baby lambs slept peacefully. </a:t>
                      </a:r>
                      <a:endParaRPr sz="18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slept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peacefully</a:t>
                      </a: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203" name="Google Shape;203;p24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9" name="Google Shape;209;p25"/>
          <p:cNvGraphicFramePr/>
          <p:nvPr/>
        </p:nvGraphicFramePr>
        <p:xfrm>
          <a:off x="77200" y="58675"/>
          <a:ext cx="8873750" cy="6684500"/>
        </p:xfrm>
        <a:graphic>
          <a:graphicData uri="http://schemas.openxmlformats.org/drawingml/2006/table">
            <a:tbl>
              <a:tblPr>
                <a:noFill/>
                <a:tableStyleId>{CD0AAB7C-1293-449F-95B6-233E3E42B3C7}</a:tableStyleId>
              </a:tblPr>
              <a:tblGrid>
                <a:gridCol w="471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8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5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494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51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366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046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856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1433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 gridSpan="3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What does he do?</a:t>
                      </a:r>
                      <a:endParaRPr sz="2400"/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rgbClr val="00FF00"/>
                          </a:solidFill>
                        </a:rPr>
                        <a:t>VERB</a:t>
                      </a:r>
                      <a:endParaRPr sz="2400">
                        <a:solidFill>
                          <a:srgbClr val="00FF00"/>
                        </a:solidFill>
                      </a:endParaRPr>
                    </a:p>
                  </a:txBody>
                  <a:tcPr marL="91425" marR="91425" marT="91425" marB="914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How does he do it?</a:t>
                      </a:r>
                      <a:endParaRPr sz="2400"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rgbClr val="9900FF"/>
                          </a:solidFill>
                        </a:rPr>
                        <a:t>ADVERB</a:t>
                      </a:r>
                      <a:endParaRPr sz="2400">
                        <a:solidFill>
                          <a:srgbClr val="9900FF"/>
                        </a:solidFill>
                      </a:endParaRPr>
                    </a:p>
                  </a:txBody>
                  <a:tcPr marL="91425" marR="91425" marT="91425" marB="914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433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walk</a:t>
                      </a:r>
                      <a:endParaRPr sz="1800" b="1"/>
                    </a:p>
                  </a:txBody>
                  <a:tcPr marL="91425" marR="91425" marT="91425" marB="91425" anchor="ctr">
                    <a:solidFill>
                      <a:srgbClr val="00FF00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run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swim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quietly</a:t>
                      </a:r>
                      <a:endParaRPr sz="1800" b="1"/>
                    </a:p>
                  </a:txBody>
                  <a:tcPr marL="91425" marR="91425" marT="91425" marB="91425" anchor="ctr">
                    <a:solidFill>
                      <a:srgbClr val="9900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quickly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loudly</a:t>
                      </a:r>
                      <a:endParaRPr sz="1800"/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99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2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play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cry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eat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loudly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carefully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secretly</a:t>
                      </a:r>
                      <a:endParaRPr sz="1800"/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99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3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sit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run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jump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happily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sadly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carefully</a:t>
                      </a:r>
                      <a:endParaRPr sz="1800"/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99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4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fall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walk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talk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slowly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fast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tearfully</a:t>
                      </a:r>
                      <a:endParaRPr sz="1800"/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99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5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talk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run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ski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strangely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unusually</a:t>
                      </a:r>
                      <a:endParaRPr sz="180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quickly</a:t>
                      </a:r>
                      <a:endParaRPr sz="1800"/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210" name="Google Shape;210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70225" y="1282475"/>
            <a:ext cx="977875" cy="977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70227" y="2485749"/>
            <a:ext cx="854725" cy="854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25"/>
          <p:cNvPicPr preferRelativeResize="0"/>
          <p:nvPr/>
        </p:nvPicPr>
        <p:blipFill rotWithShape="1">
          <a:blip r:embed="rId5">
            <a:alphaModFix/>
          </a:blip>
          <a:srcRect b="9222"/>
          <a:stretch/>
        </p:blipFill>
        <p:spPr>
          <a:xfrm>
            <a:off x="994588" y="3523900"/>
            <a:ext cx="1006008" cy="977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2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11627" y="4752867"/>
            <a:ext cx="1336481" cy="705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2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59249" y="5765318"/>
            <a:ext cx="1188846" cy="89048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0" name="Google Shape;220;p26"/>
          <p:cNvGraphicFramePr/>
          <p:nvPr/>
        </p:nvGraphicFramePr>
        <p:xfrm>
          <a:off x="77200" y="58675"/>
          <a:ext cx="8873750" cy="6821280"/>
        </p:xfrm>
        <a:graphic>
          <a:graphicData uri="http://schemas.openxmlformats.org/drawingml/2006/table">
            <a:tbl>
              <a:tblPr>
                <a:noFill/>
                <a:tableStyleId>{CD0AAB7C-1293-449F-95B6-233E3E42B3C7}</a:tableStyleId>
              </a:tblPr>
              <a:tblGrid>
                <a:gridCol w="419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8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58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5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481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127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733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6732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11433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Who?</a:t>
                      </a:r>
                      <a:endParaRPr sz="2400"/>
                    </a:p>
                  </a:txBody>
                  <a:tcPr marL="91425" marR="91425" marT="91425" marB="91425" anchor="ctr"/>
                </a:tc>
                <a:tc gridSpan="3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What does he do?</a:t>
                      </a:r>
                      <a:endParaRPr sz="2400"/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rgbClr val="00FF00"/>
                          </a:solidFill>
                        </a:rPr>
                        <a:t>VERB</a:t>
                      </a:r>
                      <a:endParaRPr sz="2400">
                        <a:solidFill>
                          <a:srgbClr val="00FF00"/>
                        </a:solidFill>
                      </a:endParaRPr>
                    </a:p>
                  </a:txBody>
                  <a:tcPr marL="91425" marR="91425" marT="91425" marB="914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chemeClr val="dk1"/>
                          </a:solidFill>
                        </a:rPr>
                        <a:t>How does he do it?</a:t>
                      </a:r>
                      <a:endParaRPr sz="2400">
                        <a:solidFill>
                          <a:schemeClr val="dk1"/>
                        </a:solidFill>
                      </a:endParaRPr>
                    </a:p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solidFill>
                            <a:srgbClr val="9900FF"/>
                          </a:solidFill>
                        </a:rPr>
                        <a:t>ADVERB</a:t>
                      </a:r>
                      <a:endParaRPr sz="2400">
                        <a:solidFill>
                          <a:srgbClr val="9900FF"/>
                        </a:solidFill>
                      </a:endParaRPr>
                    </a:p>
                  </a:txBody>
                  <a:tcPr marL="91425" marR="91425" marT="91425" marB="914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433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walk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quietly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The man</a:t>
                      </a:r>
                      <a:endParaRPr sz="1800" b="1"/>
                    </a:p>
                  </a:txBody>
                  <a:tcPr marL="91425" marR="91425" marT="91425" marB="91425" anchor="ctr"/>
                </a:tc>
                <a:tc gridSpan="3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u="sng"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walks</a:t>
                      </a:r>
                      <a:endParaRPr sz="1800" u="sng"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91425" marR="91425" marT="91425" marB="914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u="sng"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quietly</a:t>
                      </a:r>
                      <a:r>
                        <a:rPr lang="en-GB" sz="1800" b="1"/>
                        <a:t>.</a:t>
                      </a:r>
                      <a:endParaRPr sz="1800"/>
                    </a:p>
                  </a:txBody>
                  <a:tcPr marL="91425" marR="91425" marT="91425" marB="914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99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2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cry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loudly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The baby</a:t>
                      </a:r>
                      <a:endParaRPr sz="1800"/>
                    </a:p>
                  </a:txBody>
                  <a:tcPr marL="91425" marR="91425" marT="91425" marB="91425" anchor="ctr"/>
                </a:tc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_______________________</a:t>
                      </a:r>
                      <a:endParaRPr/>
                    </a:p>
                  </a:txBody>
                  <a:tcPr marL="91425" marR="91425" marT="91425" marB="914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_______________________</a:t>
                      </a:r>
                      <a:endParaRPr/>
                    </a:p>
                  </a:txBody>
                  <a:tcPr marL="91425" marR="91425" marT="91425" marB="914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99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3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jump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happily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The boy</a:t>
                      </a:r>
                      <a:endParaRPr sz="1800"/>
                    </a:p>
                  </a:txBody>
                  <a:tcPr marL="91425" marR="91425" marT="91425" marB="91425" anchor="ctr"/>
                </a:tc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_______________________</a:t>
                      </a:r>
                      <a:endParaRPr/>
                    </a:p>
                  </a:txBody>
                  <a:tcPr marL="91425" marR="91425" marT="91425" marB="914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_______________________</a:t>
                      </a:r>
                      <a:endParaRPr/>
                    </a:p>
                  </a:txBody>
                  <a:tcPr marL="91425" marR="91425" marT="91425" marB="914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99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4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walk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slowly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The tortoise</a:t>
                      </a:r>
                      <a:endParaRPr sz="1800"/>
                    </a:p>
                  </a:txBody>
                  <a:tcPr marL="91425" marR="91425" marT="91425" marB="91425" anchor="ctr"/>
                </a:tc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_______________________</a:t>
                      </a:r>
                      <a:endParaRPr/>
                    </a:p>
                  </a:txBody>
                  <a:tcPr marL="91425" marR="91425" marT="91425" marB="914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_______________________</a:t>
                      </a:r>
                      <a:endParaRPr/>
                    </a:p>
                  </a:txBody>
                  <a:tcPr marL="91425" marR="91425" marT="91425" marB="914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99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5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run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quickly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The boy</a:t>
                      </a:r>
                      <a:endParaRPr sz="1800"/>
                    </a:p>
                  </a:txBody>
                  <a:tcPr marL="91425" marR="91425" marT="91425" marB="91425" anchor="ctr"/>
                </a:tc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_______________________</a:t>
                      </a:r>
                      <a:endParaRPr/>
                    </a:p>
                  </a:txBody>
                  <a:tcPr marL="91425" marR="91425" marT="91425" marB="914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_______________________</a:t>
                      </a:r>
                      <a:endParaRPr/>
                    </a:p>
                  </a:txBody>
                  <a:tcPr marL="91425" marR="91425" marT="91425" marB="914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221" name="Google Shape;221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40200" y="1405625"/>
            <a:ext cx="854725" cy="854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40202" y="2651712"/>
            <a:ext cx="854725" cy="854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26"/>
          <p:cNvPicPr preferRelativeResize="0"/>
          <p:nvPr/>
        </p:nvPicPr>
        <p:blipFill rotWithShape="1">
          <a:blip r:embed="rId5">
            <a:alphaModFix/>
          </a:blip>
          <a:srcRect b="9222"/>
          <a:stretch/>
        </p:blipFill>
        <p:spPr>
          <a:xfrm>
            <a:off x="1270535" y="3812775"/>
            <a:ext cx="794049" cy="77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2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240201" y="5182818"/>
            <a:ext cx="854725" cy="450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2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173675" y="5970599"/>
            <a:ext cx="965275" cy="7230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1" name="Google Shape;231;p27"/>
          <p:cNvGraphicFramePr/>
          <p:nvPr/>
        </p:nvGraphicFramePr>
        <p:xfrm>
          <a:off x="77200" y="515875"/>
          <a:ext cx="8873750" cy="5541150"/>
        </p:xfrm>
        <a:graphic>
          <a:graphicData uri="http://schemas.openxmlformats.org/drawingml/2006/table">
            <a:tbl>
              <a:tblPr>
                <a:noFill/>
                <a:tableStyleId>{CD0AAB7C-1293-449F-95B6-233E3E42B3C7}</a:tableStyleId>
              </a:tblPr>
              <a:tblGrid>
                <a:gridCol w="419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2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8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58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50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481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127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7332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6732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11433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walk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quietly</a:t>
                      </a:r>
                      <a:endParaRPr/>
                    </a:p>
                  </a:txBody>
                  <a:tcPr marL="91425" marR="91425" marT="91425" marB="91425"/>
                </a:tc>
                <a:tc gridSpan="7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The man </a:t>
                      </a:r>
                      <a:r>
                        <a:rPr lang="en-GB" sz="1800" b="1">
                          <a:solidFill>
                            <a:schemeClr val="dk1"/>
                          </a:solidFill>
                        </a:rPr>
                        <a:t>walks quietly.</a:t>
                      </a:r>
                      <a:endParaRPr sz="1800" b="1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25" marR="91425" marT="91425" marB="914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9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2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cry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loudly</a:t>
                      </a:r>
                      <a:endParaRPr/>
                    </a:p>
                  </a:txBody>
                  <a:tcPr marL="91425" marR="91425" marT="91425" marB="91425"/>
                </a:tc>
                <a:tc gridSpan="7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The baby cries ______________________________________</a:t>
                      </a:r>
                      <a:endParaRPr sz="18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99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3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jump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happily</a:t>
                      </a:r>
                      <a:endParaRPr/>
                    </a:p>
                  </a:txBody>
                  <a:tcPr marL="91425" marR="91425" marT="91425" marB="91425"/>
                </a:tc>
                <a:tc gridSpan="7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The boy ____________________________________________</a:t>
                      </a:r>
                      <a:endParaRPr sz="18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99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4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tortoise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walk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slowly</a:t>
                      </a:r>
                      <a:endParaRPr/>
                    </a:p>
                  </a:txBody>
                  <a:tcPr marL="91425" marR="91425" marT="91425" marB="91425"/>
                </a:tc>
                <a:tc gridSpan="7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____________________________________________</a:t>
                      </a:r>
                      <a:endParaRPr/>
                    </a:p>
                  </a:txBody>
                  <a:tcPr marL="91425" marR="91425" marT="91425" marB="914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994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5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boy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run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quickly</a:t>
                      </a:r>
                      <a:endParaRPr/>
                    </a:p>
                  </a:txBody>
                  <a:tcPr marL="91425" marR="91425" marT="91425" marB="91425"/>
                </a:tc>
                <a:tc gridSpan="7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</a:rPr>
                        <a:t>____________________________________________</a:t>
                      </a:r>
                      <a:endParaRPr/>
                    </a:p>
                  </a:txBody>
                  <a:tcPr marL="91425" marR="91425" marT="91425" marB="91425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32" name="Google Shape;232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40200" y="719825"/>
            <a:ext cx="854725" cy="854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240202" y="1778537"/>
            <a:ext cx="854725" cy="854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4" name="Google Shape;234;p27"/>
          <p:cNvPicPr preferRelativeResize="0"/>
          <p:nvPr/>
        </p:nvPicPr>
        <p:blipFill rotWithShape="1">
          <a:blip r:embed="rId5">
            <a:alphaModFix/>
          </a:blip>
          <a:srcRect b="9222"/>
          <a:stretch/>
        </p:blipFill>
        <p:spPr>
          <a:xfrm>
            <a:off x="1270547" y="2954600"/>
            <a:ext cx="794049" cy="77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5" name="Google Shape;235;p2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270551" y="4174718"/>
            <a:ext cx="854725" cy="450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36" name="Google Shape;236;p2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184925" y="5106499"/>
            <a:ext cx="965275" cy="7230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2" name="Google Shape;242;p28"/>
          <p:cNvGraphicFramePr/>
          <p:nvPr/>
        </p:nvGraphicFramePr>
        <p:xfrm>
          <a:off x="306625" y="1885850"/>
          <a:ext cx="8297025" cy="4595750"/>
        </p:xfrm>
        <a:graphic>
          <a:graphicData uri="http://schemas.openxmlformats.org/drawingml/2006/table">
            <a:tbl>
              <a:tblPr>
                <a:noFill/>
                <a:tableStyleId>{CD0AAB7C-1293-449F-95B6-233E3E42B3C7}</a:tableStyleId>
              </a:tblPr>
              <a:tblGrid>
                <a:gridCol w="8297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191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91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2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91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3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91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4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191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5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243" name="Google Shape;243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12150" y="581300"/>
            <a:ext cx="854725" cy="854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14352" y="892587"/>
            <a:ext cx="854725" cy="854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28"/>
          <p:cNvPicPr preferRelativeResize="0"/>
          <p:nvPr/>
        </p:nvPicPr>
        <p:blipFill rotWithShape="1">
          <a:blip r:embed="rId5">
            <a:alphaModFix/>
          </a:blip>
          <a:srcRect b="9222"/>
          <a:stretch/>
        </p:blipFill>
        <p:spPr>
          <a:xfrm>
            <a:off x="4174985" y="540975"/>
            <a:ext cx="794049" cy="771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2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374926" y="1205693"/>
            <a:ext cx="854725" cy="4508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2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850425" y="647149"/>
            <a:ext cx="965275" cy="723016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p28"/>
          <p:cNvSpPr txBox="1"/>
          <p:nvPr/>
        </p:nvSpPr>
        <p:spPr>
          <a:xfrm>
            <a:off x="127475" y="89900"/>
            <a:ext cx="3832500" cy="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Calibri"/>
                <a:ea typeface="Calibri"/>
                <a:cs typeface="Calibri"/>
                <a:sym typeface="Calibri"/>
              </a:rPr>
              <a:t>Write sentences about the pictures. Use adverbs. </a:t>
            </a:r>
            <a:endParaRPr b="1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4" name="Google Shape;254;p29"/>
          <p:cNvGraphicFramePr/>
          <p:nvPr/>
        </p:nvGraphicFramePr>
        <p:xfrm>
          <a:off x="306625" y="1885850"/>
          <a:ext cx="8642300" cy="4689425"/>
        </p:xfrm>
        <a:graphic>
          <a:graphicData uri="http://schemas.openxmlformats.org/drawingml/2006/table">
            <a:tbl>
              <a:tblPr>
                <a:noFill/>
                <a:tableStyleId>{CD0AAB7C-1293-449F-95B6-233E3E42B3C7}</a:tableStyleId>
              </a:tblPr>
              <a:tblGrid>
                <a:gridCol w="394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61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1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61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61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04075"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1</a:t>
                      </a:r>
                      <a:endParaRPr/>
                    </a:p>
                  </a:txBody>
                  <a:tcPr marL="91425" marR="91425" marT="91425" marB="91425" anchor="ctr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The naughty man walks quietly. 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2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Noun: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Verb: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Adjective: 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Adverb: 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8075"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2</a:t>
                      </a:r>
                      <a:endParaRPr/>
                    </a:p>
                  </a:txBody>
                  <a:tcPr marL="91425" marR="91425" marT="91425" marB="91425" anchor="ctr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The angry baby cries loudly. 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62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Noun: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Verb: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Adjective: 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Adverb: 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8075"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3</a:t>
                      </a:r>
                      <a:endParaRPr/>
                    </a:p>
                  </a:txBody>
                  <a:tcPr marL="91425" marR="91425" marT="91425" marB="91425" anchor="ctr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The small boy jumps happily. 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2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Noun: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Verb: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Adjective: 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Adverb: 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4075"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4</a:t>
                      </a:r>
                      <a:endParaRPr/>
                    </a:p>
                  </a:txBody>
                  <a:tcPr marL="91425" marR="91425" marT="91425" marB="91425" anchor="ctr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The green tortoise walks slowly. 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62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Noun: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Verb: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Adjective: 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Adverb: 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04075">
                <a:tc rowSpan="2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5</a:t>
                      </a:r>
                      <a:endParaRPr/>
                    </a:p>
                  </a:txBody>
                  <a:tcPr marL="91425" marR="91425" marT="91425" marB="91425" anchor="ctr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</a:tcPr>
                </a:tc>
                <a:tc gridSpan="4"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The late boy runs quickly. 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62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Noun: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Verb: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Adjective: 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Adverb: 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aphicFrame>
        <p:nvGraphicFramePr>
          <p:cNvPr id="255" name="Google Shape;255;p29"/>
          <p:cNvGraphicFramePr/>
          <p:nvPr/>
        </p:nvGraphicFramePr>
        <p:xfrm>
          <a:off x="153675" y="260600"/>
          <a:ext cx="8925900" cy="1188630"/>
        </p:xfrm>
        <a:graphic>
          <a:graphicData uri="http://schemas.openxmlformats.org/drawingml/2006/table">
            <a:tbl>
              <a:tblPr>
                <a:noFill/>
                <a:tableStyleId>{CD0AAB7C-1293-449F-95B6-233E3E42B3C7}</a:tableStyleId>
              </a:tblPr>
              <a:tblGrid>
                <a:gridCol w="2231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1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314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314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solidFill>
                            <a:srgbClr val="FF0000"/>
                          </a:solidFill>
                        </a:rPr>
                        <a:t>Noun</a:t>
                      </a:r>
                      <a:endParaRPr b="1">
                        <a:solidFill>
                          <a:srgbClr val="FF0000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solidFill>
                            <a:srgbClr val="00FF00"/>
                          </a:solidFill>
                        </a:rPr>
                        <a:t>Verb</a:t>
                      </a:r>
                      <a:endParaRPr b="1">
                        <a:solidFill>
                          <a:srgbClr val="00FF00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solidFill>
                            <a:srgbClr val="FF9900"/>
                          </a:solidFill>
                        </a:rPr>
                        <a:t>Adjective</a:t>
                      </a:r>
                      <a:endParaRPr b="1">
                        <a:solidFill>
                          <a:srgbClr val="FF9900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>
                          <a:solidFill>
                            <a:srgbClr val="9900FF"/>
                          </a:solidFill>
                        </a:rPr>
                        <a:t>Adverb</a:t>
                      </a:r>
                      <a:endParaRPr b="1">
                        <a:solidFill>
                          <a:srgbClr val="9900FF"/>
                        </a:solidFill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Person, place, thing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Action, doing word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Describes a noun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Describes a verb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man, baby, car, school</a:t>
                      </a:r>
                      <a:endParaRPr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do, eat, play, have</a:t>
                      </a:r>
                      <a:endParaRPr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big, small, clever</a:t>
                      </a:r>
                      <a:endParaRPr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quickly, slowly, loudly</a:t>
                      </a:r>
                      <a:endParaRPr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1" name="Google Shape;261;p30"/>
          <p:cNvGraphicFramePr/>
          <p:nvPr/>
        </p:nvGraphicFramePr>
        <p:xfrm>
          <a:off x="6102400" y="128875"/>
          <a:ext cx="2909200" cy="6574600"/>
        </p:xfrm>
        <a:graphic>
          <a:graphicData uri="http://schemas.openxmlformats.org/drawingml/2006/table">
            <a:tbl>
              <a:tblPr>
                <a:noFill/>
                <a:tableStyleId>{CD0AAB7C-1293-449F-95B6-233E3E42B3C7}</a:tableStyleId>
              </a:tblPr>
              <a:tblGrid>
                <a:gridCol w="1454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4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218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angrily</a:t>
                      </a:r>
                      <a:endParaRPr sz="2400"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18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elegantly</a:t>
                      </a:r>
                      <a:endParaRPr sz="2400"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18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gently</a:t>
                      </a:r>
                      <a:endParaRPr sz="2400"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18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happily</a:t>
                      </a:r>
                      <a:endParaRPr sz="2400"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218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hungrily</a:t>
                      </a:r>
                      <a:endParaRPr sz="2400"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18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loudly</a:t>
                      </a:r>
                      <a:endParaRPr sz="2400"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218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wildly</a:t>
                      </a:r>
                      <a:endParaRPr sz="2400"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218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sadly</a:t>
                      </a:r>
                      <a:endParaRPr sz="2400"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262" name="Google Shape;262;p30"/>
          <p:cNvGraphicFramePr/>
          <p:nvPr/>
        </p:nvGraphicFramePr>
        <p:xfrm>
          <a:off x="153675" y="128875"/>
          <a:ext cx="5828800" cy="6579120"/>
        </p:xfrm>
        <a:graphic>
          <a:graphicData uri="http://schemas.openxmlformats.org/drawingml/2006/table">
            <a:tbl>
              <a:tblPr>
                <a:noFill/>
                <a:tableStyleId>{CD0AAB7C-1293-449F-95B6-233E3E42B3C7}</a:tableStyleId>
              </a:tblPr>
              <a:tblGrid>
                <a:gridCol w="382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86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9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218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1</a:t>
                      </a:r>
                      <a:endParaRPr b="1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The teacher shouted ____________at the children. </a:t>
                      </a:r>
                      <a:endParaRPr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18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2</a:t>
                      </a:r>
                      <a:endParaRPr b="1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The ice skater glided ____________ across the ice. </a:t>
                      </a:r>
                      <a:endParaRPr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18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3</a:t>
                      </a:r>
                      <a:endParaRPr b="1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The nurse rocked the baby _____________.</a:t>
                      </a:r>
                      <a:endParaRPr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18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4</a:t>
                      </a:r>
                      <a:endParaRPr b="1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The boy jumped ____________ on the trampoline. </a:t>
                      </a:r>
                      <a:endParaRPr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218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5</a:t>
                      </a:r>
                      <a:endParaRPr b="1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What did the dog do?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_________________________________________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18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6</a:t>
                      </a:r>
                      <a:endParaRPr b="1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What did the baby do?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_________________________________________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218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7</a:t>
                      </a:r>
                      <a:endParaRPr b="1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What did the girl do?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_________________________________________ 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218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8</a:t>
                      </a:r>
                      <a:endParaRPr b="1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What did the boy do?</a:t>
                      </a: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_________________________________________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263" name="Google Shape;263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53366" y="197775"/>
            <a:ext cx="489400" cy="624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59713" y="1024525"/>
            <a:ext cx="676736" cy="624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5" name="Google Shape;265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23025" y="992975"/>
            <a:ext cx="745075" cy="687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08191" y="197775"/>
            <a:ext cx="489400" cy="624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153374" y="1826189"/>
            <a:ext cx="676725" cy="650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8" name="Google Shape;268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902655" y="1772583"/>
            <a:ext cx="785800" cy="7549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69" name="Google Shape;269;p3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050866" y="2653316"/>
            <a:ext cx="489400" cy="6703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0" name="Google Shape;270;p3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153366" y="2653316"/>
            <a:ext cx="489400" cy="67039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3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909592" y="3480067"/>
            <a:ext cx="976964" cy="650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3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807092" y="3530492"/>
            <a:ext cx="976964" cy="650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3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957210" y="4296277"/>
            <a:ext cx="676725" cy="67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30"/>
          <p:cNvPicPr preferRelativeResize="0"/>
          <p:nvPr/>
        </p:nvPicPr>
        <p:blipFill rotWithShape="1">
          <a:blip r:embed="rId9">
            <a:alphaModFix/>
          </a:blip>
          <a:srcRect l="20597"/>
          <a:stretch/>
        </p:blipFill>
        <p:spPr>
          <a:xfrm>
            <a:off x="7760375" y="5088650"/>
            <a:ext cx="1070407" cy="754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30"/>
          <p:cNvPicPr preferRelativeResize="0"/>
          <p:nvPr/>
        </p:nvPicPr>
        <p:blipFill rotWithShape="1">
          <a:blip r:embed="rId9">
            <a:alphaModFix/>
          </a:blip>
          <a:srcRect l="20597"/>
          <a:stretch/>
        </p:blipFill>
        <p:spPr>
          <a:xfrm>
            <a:off x="4862875" y="5088650"/>
            <a:ext cx="1070407" cy="754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3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059735" y="4271065"/>
            <a:ext cx="676725" cy="67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7" name="Google Shape;277;p30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4968324" y="5984425"/>
            <a:ext cx="918226" cy="687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30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793786" y="5959225"/>
            <a:ext cx="918226" cy="687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4" name="Google Shape;284;p31"/>
          <p:cNvGraphicFramePr/>
          <p:nvPr/>
        </p:nvGraphicFramePr>
        <p:xfrm>
          <a:off x="113075" y="467800"/>
          <a:ext cx="8873475" cy="4369500"/>
        </p:xfrm>
        <a:graphic>
          <a:graphicData uri="http://schemas.openxmlformats.org/drawingml/2006/table">
            <a:tbl>
              <a:tblPr>
                <a:noFill/>
                <a:tableStyleId>{CD0AAB7C-1293-449F-95B6-233E3E42B3C7}</a:tableStyleId>
              </a:tblPr>
              <a:tblGrid>
                <a:gridCol w="2957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7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78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282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Which word tells us more about the noun?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Which word tells us more about the verb?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82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The sleepy baby cried loudly. 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sleepy</a:t>
                      </a:r>
                      <a:endParaRPr dirty="0"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loudly</a:t>
                      </a:r>
                      <a:endParaRPr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82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The young boy jumped happily on the trampoline. 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82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solidFill>
                            <a:schemeClr val="dk1"/>
                          </a:solidFill>
                        </a:rPr>
                        <a:t>The nasty dog barked loudly at the girls. 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82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Quickly, the blonde girl stood up. 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82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/>
                        <a:t>The hungry lion crawled carefully behind the zebra. </a:t>
                      </a:r>
                      <a:endParaRPr/>
                    </a:p>
                  </a:txBody>
                  <a:tcPr marL="91425" marR="91425" marT="91425" marB="91425"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285" name="Google Shape;285;p31"/>
          <p:cNvGraphicFramePr/>
          <p:nvPr/>
        </p:nvGraphicFramePr>
        <p:xfrm>
          <a:off x="113075" y="5116625"/>
          <a:ext cx="8873500" cy="1433375"/>
        </p:xfrm>
        <a:graphic>
          <a:graphicData uri="http://schemas.openxmlformats.org/drawingml/2006/table">
            <a:tbl>
              <a:tblPr>
                <a:noFill/>
                <a:tableStyleId>{CD0AAB7C-1293-449F-95B6-233E3E42B3C7}</a:tableStyleId>
              </a:tblPr>
              <a:tblGrid>
                <a:gridCol w="4436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36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6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 dirty="0"/>
                        <a:t>Adjectives</a:t>
                      </a:r>
                      <a:endParaRPr b="1" dirty="0"/>
                    </a:p>
                  </a:txBody>
                  <a:tcPr marL="91425" marR="91425" marT="91425" marB="91425" anchor="ctr"/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b="1"/>
                        <a:t>Adverbs</a:t>
                      </a:r>
                      <a:endParaRPr b="1"/>
                    </a:p>
                  </a:txBody>
                  <a:tcPr marL="91425" marR="91425" marT="91425" marB="914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7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sleepy</a:t>
                      </a:r>
                      <a:endParaRPr dirty="0"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>
                          <a:latin typeface="Coming Soon"/>
                          <a:ea typeface="Coming Soon"/>
                          <a:cs typeface="Coming Soon"/>
                          <a:sym typeface="Coming Soon"/>
                        </a:rPr>
                        <a:t>loudly</a:t>
                      </a:r>
                      <a:endParaRPr dirty="0">
                        <a:latin typeface="Coming Soon"/>
                        <a:ea typeface="Coming Soon"/>
                        <a:cs typeface="Coming Soon"/>
                        <a:sym typeface="Coming Soon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0" name="Google Shape;290;p32"/>
          <p:cNvGraphicFramePr/>
          <p:nvPr/>
        </p:nvGraphicFramePr>
        <p:xfrm>
          <a:off x="179512" y="260648"/>
          <a:ext cx="6696700" cy="6336675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1674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4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4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4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122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1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2. 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3. 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4.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122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5.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6.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7.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8.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122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9.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10.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11.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12.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91" name="Google Shape;291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7544" y="764704"/>
            <a:ext cx="976312" cy="11715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Google Shape;292;p3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95736" y="945334"/>
            <a:ext cx="922213" cy="8103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3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883871" y="814709"/>
            <a:ext cx="1071563" cy="1071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3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440775" y="770083"/>
            <a:ext cx="1287016" cy="1126139"/>
          </a:xfrm>
          <a:prstGeom prst="rect">
            <a:avLst/>
          </a:prstGeom>
          <a:noFill/>
          <a:ln>
            <a:noFill/>
          </a:ln>
        </p:spPr>
      </p:pic>
      <p:pic>
        <p:nvPicPr>
          <p:cNvPr id="295" name="Google Shape;295;p3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195736" y="2977729"/>
            <a:ext cx="1042100" cy="1296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3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36273" y="2780927"/>
            <a:ext cx="1174293" cy="1492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7" name="Google Shape;297;p32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729327" y="3082155"/>
            <a:ext cx="1188846" cy="8904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Google Shape;298;p32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5440775" y="3082155"/>
            <a:ext cx="1293596" cy="10974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32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589095" y="4941168"/>
            <a:ext cx="1152813" cy="16285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0" name="Google Shape;300;p32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2119247" y="5157917"/>
            <a:ext cx="1195077" cy="1195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01" name="Google Shape;301;p32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3729327" y="5373217"/>
            <a:ext cx="1336481" cy="705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32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5358713" y="5096891"/>
            <a:ext cx="1369078" cy="1230437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32"/>
          <p:cNvSpPr txBox="1"/>
          <p:nvPr/>
        </p:nvSpPr>
        <p:spPr>
          <a:xfrm>
            <a:off x="6948264" y="622429"/>
            <a:ext cx="194421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Match the adverb to the picture.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304" name="Google Shape;304;p32"/>
          <p:cNvGraphicFramePr/>
          <p:nvPr/>
        </p:nvGraphicFramePr>
        <p:xfrm>
          <a:off x="7006417" y="1333148"/>
          <a:ext cx="2088250" cy="5236500"/>
        </p:xfrm>
        <a:graphic>
          <a:graphicData uri="http://schemas.openxmlformats.org/drawingml/2006/table">
            <a:tbl>
              <a:tblPr firstRow="1" firstCol="1" bandRow="1">
                <a:noFill/>
                <a:tableStyleId>{7471A363-7D3A-4387-818F-5B7B20E4B2C8}</a:tableStyleId>
              </a:tblPr>
              <a:tblGrid>
                <a:gridCol w="1512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6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6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a. dangerously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6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b. happily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6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c. tearfully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6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d. carefully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6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e. tiredly 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6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f. slowly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6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g. silently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6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h. angrily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6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i. quickly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6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j. loudly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6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k. shyly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363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l. secretly 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05" name="Google Shape;305;p32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0" name="Google Shape;310;p33"/>
          <p:cNvGraphicFramePr/>
          <p:nvPr/>
        </p:nvGraphicFramePr>
        <p:xfrm>
          <a:off x="179512" y="260648"/>
          <a:ext cx="6696700" cy="6336675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1674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741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41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41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1122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1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2. 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3. 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4.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122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5.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6.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7.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8.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122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9.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10.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11.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12.</a:t>
                      </a:r>
                      <a:endParaRPr sz="1800" b="1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11" name="Google Shape;311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7544" y="764704"/>
            <a:ext cx="976312" cy="11715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12" name="Google Shape;312;p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95736" y="945334"/>
            <a:ext cx="922213" cy="8103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13" name="Google Shape;313;p3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883871" y="814709"/>
            <a:ext cx="1071563" cy="1071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" name="Google Shape;314;p3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440775" y="770083"/>
            <a:ext cx="1287016" cy="1126139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3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195736" y="2977729"/>
            <a:ext cx="1042100" cy="1296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3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36273" y="2780927"/>
            <a:ext cx="1174293" cy="1492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3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729327" y="3082155"/>
            <a:ext cx="1188846" cy="8904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3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5440775" y="3082155"/>
            <a:ext cx="1293596" cy="10974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9" name="Google Shape;319;p3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589095" y="4941168"/>
            <a:ext cx="1152813" cy="16285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20" name="Google Shape;320;p33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2119247" y="5157917"/>
            <a:ext cx="1195077" cy="1195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21" name="Google Shape;321;p33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3729327" y="5373217"/>
            <a:ext cx="1336481" cy="705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22" name="Google Shape;322;p33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5358713" y="5096891"/>
            <a:ext cx="1369078" cy="1230437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323" name="Google Shape;323;p33"/>
          <p:cNvGraphicFramePr/>
          <p:nvPr/>
        </p:nvGraphicFramePr>
        <p:xfrm>
          <a:off x="7006417" y="1484780"/>
          <a:ext cx="2088250" cy="5085000"/>
        </p:xfrm>
        <a:graphic>
          <a:graphicData uri="http://schemas.openxmlformats.org/drawingml/2006/table">
            <a:tbl>
              <a:tblPr firstRow="1" firstCol="1" bandRow="1">
                <a:noFill/>
                <a:tableStyleId>{7471A363-7D3A-4387-818F-5B7B20E4B2C8}</a:tableStyleId>
              </a:tblPr>
              <a:tblGrid>
                <a:gridCol w="1512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6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3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a. dangerously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6</a:t>
                      </a: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3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b. happily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4</a:t>
                      </a: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3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c. tearfully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3</a:t>
                      </a: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3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d. carefully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2</a:t>
                      </a: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3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e. tiredly 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12</a:t>
                      </a: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3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f. slowly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11</a:t>
                      </a: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3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g. silently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1</a:t>
                      </a: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3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h. angrily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5</a:t>
                      </a: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3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i. quickly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7</a:t>
                      </a: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3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j. loudly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8</a:t>
                      </a: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3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k. shyly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9</a:t>
                      </a: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3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/>
                        <a:t>l. secretly </a:t>
                      </a:r>
                      <a:endParaRPr sz="16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68575" marR="68575" marT="0" marB="0" anchor="ctr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10</a:t>
                      </a:r>
                      <a:endParaRPr sz="16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68575" marR="68575" marT="0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24" name="Google Shape;324;p33"/>
          <p:cNvSpPr txBox="1"/>
          <p:nvPr/>
        </p:nvSpPr>
        <p:spPr>
          <a:xfrm>
            <a:off x="6948264" y="766445"/>
            <a:ext cx="194421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Match the adverb to the picture.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5" name="Google Shape;325;p33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3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Extension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WALT: Write using adverbs</a:t>
            </a:r>
            <a:endParaRPr/>
          </a:p>
        </p:txBody>
      </p:sp>
      <p:sp>
        <p:nvSpPr>
          <p:cNvPr id="331" name="Google Shape;331;p3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GB"/>
              <a:t>Use the pictures to make 3 sentences with adverbs. </a:t>
            </a:r>
            <a:endParaRPr/>
          </a:p>
        </p:txBody>
      </p:sp>
      <p:pic>
        <p:nvPicPr>
          <p:cNvPr id="332" name="Google Shape;332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36069" y="2673526"/>
            <a:ext cx="976312" cy="11715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3" name="Google Shape;333;p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067944" y="2673526"/>
            <a:ext cx="922213" cy="8103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4" name="Google Shape;334;p3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56079" y="2542901"/>
            <a:ext cx="1071563" cy="1071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3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312983" y="2498275"/>
            <a:ext cx="1287016" cy="112613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3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2338333" y="3966617"/>
            <a:ext cx="1042100" cy="12961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34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578870" y="3769815"/>
            <a:ext cx="1174293" cy="149294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8" name="Google Shape;338;p34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871924" y="4071043"/>
            <a:ext cx="1188846" cy="890487"/>
          </a:xfrm>
          <a:prstGeom prst="rect">
            <a:avLst/>
          </a:prstGeom>
          <a:noFill/>
          <a:ln>
            <a:noFill/>
          </a:ln>
        </p:spPr>
      </p:pic>
      <p:pic>
        <p:nvPicPr>
          <p:cNvPr id="339" name="Google Shape;339;p34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5583372" y="4071043"/>
            <a:ext cx="1293596" cy="1097436"/>
          </a:xfrm>
          <a:prstGeom prst="rect">
            <a:avLst/>
          </a:prstGeom>
          <a:noFill/>
          <a:ln>
            <a:noFill/>
          </a:ln>
        </p:spPr>
      </p:pic>
      <p:pic>
        <p:nvPicPr>
          <p:cNvPr id="340" name="Google Shape;340;p34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1386558" y="5183585"/>
            <a:ext cx="1152813" cy="16285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41" name="Google Shape;341;p34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2916710" y="5400334"/>
            <a:ext cx="1195077" cy="1195077"/>
          </a:xfrm>
          <a:prstGeom prst="rect">
            <a:avLst/>
          </a:prstGeom>
          <a:noFill/>
          <a:ln>
            <a:noFill/>
          </a:ln>
        </p:spPr>
      </p:pic>
      <p:pic>
        <p:nvPicPr>
          <p:cNvPr id="342" name="Google Shape;342;p34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4526790" y="5615634"/>
            <a:ext cx="1336481" cy="705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43" name="Google Shape;343;p34"/>
          <p:cNvPicPr preferRelativeResize="0"/>
          <p:nvPr/>
        </p:nvPicPr>
        <p:blipFill rotWithShape="1">
          <a:blip r:embed="rId14">
            <a:alphaModFix/>
          </a:blip>
          <a:srcRect/>
          <a:stretch/>
        </p:blipFill>
        <p:spPr>
          <a:xfrm>
            <a:off x="6156176" y="5339308"/>
            <a:ext cx="1369078" cy="1230437"/>
          </a:xfrm>
          <a:prstGeom prst="rect">
            <a:avLst/>
          </a:prstGeom>
          <a:noFill/>
          <a:ln>
            <a:noFill/>
          </a:ln>
        </p:spPr>
      </p:pic>
      <p:sp>
        <p:nvSpPr>
          <p:cNvPr id="344" name="Google Shape;344;p34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9" name="Google Shape;349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43856" y="1052736"/>
            <a:ext cx="976312" cy="11715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50" name="Google Shape;350;p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851920" y="932563"/>
            <a:ext cx="904875" cy="126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3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868144" y="952649"/>
            <a:ext cx="2431529" cy="1246739"/>
          </a:xfrm>
          <a:prstGeom prst="rect">
            <a:avLst/>
          </a:prstGeom>
          <a:noFill/>
          <a:ln>
            <a:noFill/>
          </a:ln>
        </p:spPr>
      </p:pic>
      <p:sp>
        <p:nvSpPr>
          <p:cNvPr id="352" name="Google Shape;352;p35"/>
          <p:cNvSpPr/>
          <p:nvPr/>
        </p:nvSpPr>
        <p:spPr>
          <a:xfrm>
            <a:off x="755576" y="2420888"/>
            <a:ext cx="2304256" cy="1008112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Silently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3" name="Google Shape;353;p35"/>
          <p:cNvSpPr/>
          <p:nvPr/>
        </p:nvSpPr>
        <p:spPr>
          <a:xfrm>
            <a:off x="3347864" y="2420888"/>
            <a:ext cx="783704" cy="10081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Paul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4" name="Google Shape;354;p35"/>
          <p:cNvSpPr/>
          <p:nvPr/>
        </p:nvSpPr>
        <p:spPr>
          <a:xfrm>
            <a:off x="4272241" y="2420888"/>
            <a:ext cx="1503784" cy="1008112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rgbClr val="7188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walked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5" name="Google Shape;355;p35"/>
          <p:cNvSpPr/>
          <p:nvPr/>
        </p:nvSpPr>
        <p:spPr>
          <a:xfrm>
            <a:off x="6444208" y="2420888"/>
            <a:ext cx="504056" cy="1008112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p35"/>
          <p:cNvSpPr/>
          <p:nvPr/>
        </p:nvSpPr>
        <p:spPr>
          <a:xfrm>
            <a:off x="7092280" y="2420888"/>
            <a:ext cx="1503784" cy="10081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school.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7" name="Google Shape;357;p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443856" y="3645024"/>
            <a:ext cx="904875" cy="126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8" name="Google Shape;358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52735" y="3915515"/>
            <a:ext cx="976312" cy="11715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59" name="Google Shape;359;p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96256" y="3797424"/>
            <a:ext cx="904875" cy="126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60" name="Google Shape;360;p3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84168" y="3797424"/>
            <a:ext cx="2431529" cy="1246739"/>
          </a:xfrm>
          <a:prstGeom prst="rect">
            <a:avLst/>
          </a:prstGeom>
          <a:noFill/>
          <a:ln>
            <a:noFill/>
          </a:ln>
        </p:spPr>
      </p:pic>
      <p:sp>
        <p:nvSpPr>
          <p:cNvPr id="361" name="Google Shape;361;p35"/>
          <p:cNvSpPr/>
          <p:nvPr/>
        </p:nvSpPr>
        <p:spPr>
          <a:xfrm>
            <a:off x="3739716" y="5221382"/>
            <a:ext cx="2304256" cy="1008112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silently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35"/>
          <p:cNvSpPr/>
          <p:nvPr/>
        </p:nvSpPr>
        <p:spPr>
          <a:xfrm>
            <a:off x="742256" y="5229200"/>
            <a:ext cx="783704" cy="10081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Paul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35"/>
          <p:cNvSpPr/>
          <p:nvPr/>
        </p:nvSpPr>
        <p:spPr>
          <a:xfrm>
            <a:off x="1666633" y="5229200"/>
            <a:ext cx="1503784" cy="1008112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rgbClr val="7188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walked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35"/>
          <p:cNvSpPr/>
          <p:nvPr/>
        </p:nvSpPr>
        <p:spPr>
          <a:xfrm>
            <a:off x="6444208" y="5229200"/>
            <a:ext cx="504056" cy="1008112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5" name="Google Shape;365;p35"/>
          <p:cNvSpPr/>
          <p:nvPr/>
        </p:nvSpPr>
        <p:spPr>
          <a:xfrm>
            <a:off x="7092280" y="5229200"/>
            <a:ext cx="1503784" cy="10081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school.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6" name="Google Shape;366;p35"/>
          <p:cNvSpPr txBox="1"/>
          <p:nvPr/>
        </p:nvSpPr>
        <p:spPr>
          <a:xfrm>
            <a:off x="395536" y="116632"/>
            <a:ext cx="324036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Look at these two sentences.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do you notice?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7" name="Google Shape;367;p35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36"/>
          <p:cNvSpPr txBox="1"/>
          <p:nvPr/>
        </p:nvSpPr>
        <p:spPr>
          <a:xfrm>
            <a:off x="467544" y="116632"/>
            <a:ext cx="66247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Adverbs can be used at the beginning of a sentence.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36"/>
          <p:cNvSpPr/>
          <p:nvPr/>
        </p:nvSpPr>
        <p:spPr>
          <a:xfrm>
            <a:off x="611560" y="836712"/>
            <a:ext cx="2304256" cy="1008112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Silently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36"/>
          <p:cNvSpPr/>
          <p:nvPr/>
        </p:nvSpPr>
        <p:spPr>
          <a:xfrm>
            <a:off x="3203848" y="836712"/>
            <a:ext cx="783704" cy="10081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Paul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6" name="Google Shape;376;p36"/>
          <p:cNvSpPr/>
          <p:nvPr/>
        </p:nvSpPr>
        <p:spPr>
          <a:xfrm>
            <a:off x="4128225" y="836712"/>
            <a:ext cx="1503784" cy="1008112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rgbClr val="7188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walked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36"/>
          <p:cNvSpPr/>
          <p:nvPr/>
        </p:nvSpPr>
        <p:spPr>
          <a:xfrm>
            <a:off x="6300192" y="836712"/>
            <a:ext cx="504056" cy="1008112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" name="Google Shape;378;p36"/>
          <p:cNvSpPr/>
          <p:nvPr/>
        </p:nvSpPr>
        <p:spPr>
          <a:xfrm>
            <a:off x="6948264" y="836712"/>
            <a:ext cx="1503784" cy="10081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school.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36"/>
          <p:cNvSpPr txBox="1"/>
          <p:nvPr/>
        </p:nvSpPr>
        <p:spPr>
          <a:xfrm>
            <a:off x="491386" y="2132856"/>
            <a:ext cx="777686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 adverbs can be used directly after the verb that they are modifying.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" name="Google Shape;380;p36"/>
          <p:cNvSpPr/>
          <p:nvPr/>
        </p:nvSpPr>
        <p:spPr>
          <a:xfrm>
            <a:off x="3581416" y="2708920"/>
            <a:ext cx="2304256" cy="1008112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silently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" name="Google Shape;381;p36"/>
          <p:cNvSpPr/>
          <p:nvPr/>
        </p:nvSpPr>
        <p:spPr>
          <a:xfrm>
            <a:off x="583956" y="2716738"/>
            <a:ext cx="783704" cy="10081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Paul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36"/>
          <p:cNvSpPr/>
          <p:nvPr/>
        </p:nvSpPr>
        <p:spPr>
          <a:xfrm>
            <a:off x="1508333" y="2716738"/>
            <a:ext cx="1503784" cy="1008112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rgbClr val="7188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walked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" name="Google Shape;383;p36"/>
          <p:cNvSpPr/>
          <p:nvPr/>
        </p:nvSpPr>
        <p:spPr>
          <a:xfrm>
            <a:off x="6285908" y="2716738"/>
            <a:ext cx="504056" cy="1008112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36"/>
          <p:cNvSpPr/>
          <p:nvPr/>
        </p:nvSpPr>
        <p:spPr>
          <a:xfrm>
            <a:off x="6933980" y="2716738"/>
            <a:ext cx="1503784" cy="10081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school.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385" name="Google Shape;385;p36"/>
          <p:cNvGraphicFramePr/>
          <p:nvPr/>
        </p:nvGraphicFramePr>
        <p:xfrm>
          <a:off x="611560" y="4581128"/>
          <a:ext cx="8136900" cy="165103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360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Adverbs modify verbs.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Adverbs cannot go at the beginning of a sentence.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Adverbs always go straight after the verb.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86" name="Google Shape;386;p36"/>
          <p:cNvSpPr txBox="1"/>
          <p:nvPr/>
        </p:nvSpPr>
        <p:spPr>
          <a:xfrm>
            <a:off x="395536" y="4077072"/>
            <a:ext cx="151216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True or False?</a:t>
            </a:r>
            <a:endParaRPr sz="1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7" name="Google Shape;387;p36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8" name="Google Shape;388;p36"/>
          <p:cNvSpPr txBox="1"/>
          <p:nvPr/>
        </p:nvSpPr>
        <p:spPr>
          <a:xfrm>
            <a:off x="467544" y="6381328"/>
            <a:ext cx="828092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Sometimes we can even put the adverb before the verb: Paul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silently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walked to school.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37"/>
          <p:cNvSpPr txBox="1"/>
          <p:nvPr/>
        </p:nvSpPr>
        <p:spPr>
          <a:xfrm>
            <a:off x="467544" y="116632"/>
            <a:ext cx="66247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Adverbs can be used at the beginning of a sentence.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37"/>
          <p:cNvSpPr/>
          <p:nvPr/>
        </p:nvSpPr>
        <p:spPr>
          <a:xfrm>
            <a:off x="611560" y="836712"/>
            <a:ext cx="2304256" cy="1008112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Silently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37"/>
          <p:cNvSpPr/>
          <p:nvPr/>
        </p:nvSpPr>
        <p:spPr>
          <a:xfrm>
            <a:off x="3203848" y="836712"/>
            <a:ext cx="783704" cy="10081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Paul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7" name="Google Shape;397;p37"/>
          <p:cNvSpPr/>
          <p:nvPr/>
        </p:nvSpPr>
        <p:spPr>
          <a:xfrm>
            <a:off x="4128225" y="836712"/>
            <a:ext cx="1503784" cy="1008112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rgbClr val="7188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walked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Google Shape;398;p37"/>
          <p:cNvSpPr/>
          <p:nvPr/>
        </p:nvSpPr>
        <p:spPr>
          <a:xfrm>
            <a:off x="6300192" y="836712"/>
            <a:ext cx="504056" cy="1008112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9" name="Google Shape;399;p37"/>
          <p:cNvSpPr/>
          <p:nvPr/>
        </p:nvSpPr>
        <p:spPr>
          <a:xfrm>
            <a:off x="6948264" y="836712"/>
            <a:ext cx="1503784" cy="10081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school.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0" name="Google Shape;400;p37"/>
          <p:cNvSpPr txBox="1"/>
          <p:nvPr/>
        </p:nvSpPr>
        <p:spPr>
          <a:xfrm>
            <a:off x="491386" y="2132856"/>
            <a:ext cx="777686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 adverbs can be used directly after the verb that they are modifying.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" name="Google Shape;401;p37"/>
          <p:cNvSpPr/>
          <p:nvPr/>
        </p:nvSpPr>
        <p:spPr>
          <a:xfrm>
            <a:off x="3581416" y="2708920"/>
            <a:ext cx="2304256" cy="1008112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silently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2" name="Google Shape;402;p37"/>
          <p:cNvSpPr/>
          <p:nvPr/>
        </p:nvSpPr>
        <p:spPr>
          <a:xfrm>
            <a:off x="583956" y="2716738"/>
            <a:ext cx="783704" cy="10081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Paul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" name="Google Shape;403;p37"/>
          <p:cNvSpPr/>
          <p:nvPr/>
        </p:nvSpPr>
        <p:spPr>
          <a:xfrm>
            <a:off x="1508333" y="2716738"/>
            <a:ext cx="1503784" cy="1008112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rgbClr val="7188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walked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" name="Google Shape;404;p37"/>
          <p:cNvSpPr/>
          <p:nvPr/>
        </p:nvSpPr>
        <p:spPr>
          <a:xfrm>
            <a:off x="6285908" y="2716738"/>
            <a:ext cx="504056" cy="1008112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" name="Google Shape;405;p37"/>
          <p:cNvSpPr/>
          <p:nvPr/>
        </p:nvSpPr>
        <p:spPr>
          <a:xfrm>
            <a:off x="6933980" y="2716738"/>
            <a:ext cx="1503784" cy="10081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school.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406" name="Google Shape;406;p37"/>
          <p:cNvGraphicFramePr/>
          <p:nvPr/>
        </p:nvGraphicFramePr>
        <p:xfrm>
          <a:off x="611560" y="4509120"/>
          <a:ext cx="8136900" cy="165103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360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35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Adverbs modify verbs.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True</a:t>
                      </a: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Adverbs cannot go at the beginning of a sentence.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False</a:t>
                      </a: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Adverbs always go straight after the verb.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False</a:t>
                      </a: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07" name="Google Shape;407;p37"/>
          <p:cNvSpPr txBox="1"/>
          <p:nvPr/>
        </p:nvSpPr>
        <p:spPr>
          <a:xfrm>
            <a:off x="395536" y="4077072"/>
            <a:ext cx="151216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True or False?</a:t>
            </a:r>
            <a:endParaRPr sz="1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" name="Google Shape;408;p37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9" name="Google Shape;409;p37"/>
          <p:cNvSpPr txBox="1"/>
          <p:nvPr/>
        </p:nvSpPr>
        <p:spPr>
          <a:xfrm>
            <a:off x="467544" y="6381328"/>
            <a:ext cx="828092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Sometimes we can even put the adverb before the verb: Paul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silently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walked to school.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38"/>
          <p:cNvSpPr/>
          <p:nvPr/>
        </p:nvSpPr>
        <p:spPr>
          <a:xfrm>
            <a:off x="611560" y="836712"/>
            <a:ext cx="2304256" cy="1008112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Silently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5" name="Google Shape;415;p38"/>
          <p:cNvSpPr/>
          <p:nvPr/>
        </p:nvSpPr>
        <p:spPr>
          <a:xfrm>
            <a:off x="3203848" y="836712"/>
            <a:ext cx="783704" cy="10081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Paul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6" name="Google Shape;416;p38"/>
          <p:cNvSpPr/>
          <p:nvPr/>
        </p:nvSpPr>
        <p:spPr>
          <a:xfrm>
            <a:off x="4128225" y="836712"/>
            <a:ext cx="1503784" cy="1008112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rgbClr val="7188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walked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" name="Google Shape;417;p38"/>
          <p:cNvSpPr/>
          <p:nvPr/>
        </p:nvSpPr>
        <p:spPr>
          <a:xfrm>
            <a:off x="6300192" y="836712"/>
            <a:ext cx="504056" cy="1008112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8" name="Google Shape;418;p38"/>
          <p:cNvSpPr/>
          <p:nvPr/>
        </p:nvSpPr>
        <p:spPr>
          <a:xfrm>
            <a:off x="6948264" y="836712"/>
            <a:ext cx="1503784" cy="100811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school.</a:t>
            </a:r>
            <a:endParaRPr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" name="Google Shape;419;p38"/>
          <p:cNvSpPr txBox="1"/>
          <p:nvPr/>
        </p:nvSpPr>
        <p:spPr>
          <a:xfrm>
            <a:off x="1043608" y="2348880"/>
            <a:ext cx="6264696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When we use adverbs at the beginning of a sentence, we can call them FRONTED. This is because they come at the beginning or “front” of the sentence.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0" name="Google Shape;420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76464" y="3573016"/>
            <a:ext cx="1847850" cy="2476500"/>
          </a:xfrm>
          <a:prstGeom prst="rect">
            <a:avLst/>
          </a:prstGeom>
          <a:noFill/>
          <a:ln>
            <a:noFill/>
          </a:ln>
        </p:spPr>
      </p:pic>
      <p:sp>
        <p:nvSpPr>
          <p:cNvPr id="421" name="Google Shape;421;p38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26" name="Google Shape;426;p39"/>
          <p:cNvGraphicFramePr/>
          <p:nvPr/>
        </p:nvGraphicFramePr>
        <p:xfrm>
          <a:off x="179512" y="1412776"/>
          <a:ext cx="8712975" cy="518460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2904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4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04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92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 slide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 skip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3 growl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2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4 look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5 creep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6 swim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27" name="Google Shape;427;p39"/>
          <p:cNvSpPr txBox="1"/>
          <p:nvPr/>
        </p:nvSpPr>
        <p:spPr>
          <a:xfrm>
            <a:off x="395536" y="539388"/>
            <a:ext cx="777686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Write sentences using adverbs to describe the following pictures. Try the adverb in different positions and see what sounds best to you.  </a:t>
            </a:r>
            <a:endParaRPr sz="1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8" name="Google Shape;428;p3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23289" y="1675913"/>
            <a:ext cx="1349256" cy="2137587"/>
          </a:xfrm>
          <a:prstGeom prst="rect">
            <a:avLst/>
          </a:prstGeom>
          <a:noFill/>
          <a:ln>
            <a:noFill/>
          </a:ln>
        </p:spPr>
      </p:pic>
      <p:pic>
        <p:nvPicPr>
          <p:cNvPr id="429" name="Google Shape;429;p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00192" y="2122008"/>
            <a:ext cx="2309648" cy="1245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30" name="Google Shape;430;p3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29551" y="4545973"/>
            <a:ext cx="1687875" cy="2017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1" name="Google Shape;431;p3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95536" y="1930880"/>
            <a:ext cx="2490788" cy="1245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432" name="Google Shape;432;p3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274702" y="4581128"/>
            <a:ext cx="2592287" cy="1296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433" name="Google Shape;433;p3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444208" y="4581128"/>
            <a:ext cx="2046984" cy="1728192"/>
          </a:xfrm>
          <a:prstGeom prst="rect">
            <a:avLst/>
          </a:prstGeom>
          <a:noFill/>
          <a:ln>
            <a:noFill/>
          </a:ln>
        </p:spPr>
      </p:pic>
      <p:sp>
        <p:nvSpPr>
          <p:cNvPr id="434" name="Google Shape;434;p39"/>
          <p:cNvSpPr txBox="1"/>
          <p:nvPr/>
        </p:nvSpPr>
        <p:spPr>
          <a:xfrm>
            <a:off x="323528" y="107340"/>
            <a:ext cx="882047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LO/ WALT:Use adverbs to modify verbs.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" name="Google Shape;435;p39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40" name="Google Shape;440;p40"/>
          <p:cNvGraphicFramePr/>
          <p:nvPr/>
        </p:nvGraphicFramePr>
        <p:xfrm>
          <a:off x="179512" y="980728"/>
          <a:ext cx="8712975" cy="561660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2904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04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04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08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 The snails slid slowly. 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 The girl skipped happily. 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3 The tiger growled dangerously. 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8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4 Timidly the rabbit looked through her fingers. 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5 Tiredly the leopard crept home. 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6 The whale swam angrily. 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41" name="Google Shape;441;p40"/>
          <p:cNvSpPr txBox="1"/>
          <p:nvPr/>
        </p:nvSpPr>
        <p:spPr>
          <a:xfrm>
            <a:off x="395536" y="188640"/>
            <a:ext cx="777686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Write sentence using adverbs to describe the following pictures. </a:t>
            </a:r>
            <a:endParaRPr sz="1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2" name="Google Shape;442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023289" y="1412776"/>
            <a:ext cx="1440160" cy="2281603"/>
          </a:xfrm>
          <a:prstGeom prst="rect">
            <a:avLst/>
          </a:prstGeom>
          <a:noFill/>
          <a:ln>
            <a:noFill/>
          </a:ln>
        </p:spPr>
      </p:pic>
      <p:pic>
        <p:nvPicPr>
          <p:cNvPr id="443" name="Google Shape;443;p4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00192" y="2122008"/>
            <a:ext cx="2309648" cy="1245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44" name="Google Shape;444;p4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27584" y="4581128"/>
            <a:ext cx="1651367" cy="1973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445" name="Google Shape;445;p4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95536" y="1930880"/>
            <a:ext cx="2490788" cy="1245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446" name="Google Shape;446;p4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274702" y="4581128"/>
            <a:ext cx="2592287" cy="1296144"/>
          </a:xfrm>
          <a:prstGeom prst="rect">
            <a:avLst/>
          </a:prstGeom>
          <a:noFill/>
          <a:ln>
            <a:noFill/>
          </a:ln>
        </p:spPr>
      </p:pic>
      <p:pic>
        <p:nvPicPr>
          <p:cNvPr id="447" name="Google Shape;447;p4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444208" y="4581128"/>
            <a:ext cx="2046984" cy="1728192"/>
          </a:xfrm>
          <a:prstGeom prst="rect">
            <a:avLst/>
          </a:prstGeom>
          <a:noFill/>
          <a:ln>
            <a:noFill/>
          </a:ln>
        </p:spPr>
      </p:pic>
      <p:sp>
        <p:nvSpPr>
          <p:cNvPr id="448" name="Google Shape;448;p40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53" name="Google Shape;453;p41"/>
          <p:cNvGraphicFramePr/>
          <p:nvPr/>
        </p:nvGraphicFramePr>
        <p:xfrm>
          <a:off x="467544" y="980728"/>
          <a:ext cx="7488825" cy="3096375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7488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0321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The snail slid slowly along the wall. </a:t>
                      </a:r>
                      <a:endParaRPr sz="24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21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Quickly the bee collected the honey. </a:t>
                      </a:r>
                      <a:endParaRPr sz="24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21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The boy shouted loudly to his friend. </a:t>
                      </a:r>
                      <a:endParaRPr sz="24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54" name="Google Shape;454;p41"/>
          <p:cNvSpPr txBox="1"/>
          <p:nvPr/>
        </p:nvSpPr>
        <p:spPr>
          <a:xfrm>
            <a:off x="323528" y="188640"/>
            <a:ext cx="6933294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Adverbs 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describe, modify or tell us more information about the verb in a sentence.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55" name="Google Shape;455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0192" y="1196752"/>
            <a:ext cx="956630" cy="698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456" name="Google Shape;456;p4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35352" y="2058739"/>
            <a:ext cx="1214438" cy="9382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57" name="Google Shape;457;p4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940288" y="3128570"/>
            <a:ext cx="1252538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458" name="Google Shape;458;p41"/>
          <p:cNvSpPr txBox="1"/>
          <p:nvPr/>
        </p:nvSpPr>
        <p:spPr>
          <a:xfrm>
            <a:off x="1187624" y="4797152"/>
            <a:ext cx="4608512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Colour the adverbs in </a:t>
            </a:r>
            <a:r>
              <a:rPr lang="en-GB" sz="36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purple</a:t>
            </a:r>
            <a:r>
              <a:rPr lang="en-GB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9" name="Google Shape;459;p41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4" name="Google Shape;464;p42"/>
          <p:cNvGraphicFramePr/>
          <p:nvPr/>
        </p:nvGraphicFramePr>
        <p:xfrm>
          <a:off x="539552" y="1700807"/>
          <a:ext cx="7488825" cy="3096375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7488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0321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The snail slid </a:t>
                      </a:r>
                      <a:r>
                        <a:rPr lang="en-GB" sz="2400" b="1">
                          <a:solidFill>
                            <a:srgbClr val="7030A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slowly </a:t>
                      </a:r>
                      <a:r>
                        <a:rPr lang="en-GB" sz="2400"/>
                        <a:t>along the wall. </a:t>
                      </a:r>
                      <a:endParaRPr sz="24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21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solidFill>
                            <a:srgbClr val="7030A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Quickly</a:t>
                      </a:r>
                      <a:r>
                        <a:rPr lang="en-GB" sz="2400"/>
                        <a:t> the bee collected the honey. </a:t>
                      </a:r>
                      <a:endParaRPr sz="24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21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The boy shouted </a:t>
                      </a:r>
                      <a:r>
                        <a:rPr lang="en-GB" sz="2400" b="1">
                          <a:solidFill>
                            <a:srgbClr val="7030A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loudly</a:t>
                      </a:r>
                      <a:r>
                        <a:rPr lang="en-GB" sz="2400"/>
                        <a:t> to his friend. </a:t>
                      </a:r>
                      <a:endParaRPr sz="24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65" name="Google Shape;465;p42"/>
          <p:cNvSpPr txBox="1"/>
          <p:nvPr/>
        </p:nvSpPr>
        <p:spPr>
          <a:xfrm>
            <a:off x="323528" y="260648"/>
            <a:ext cx="6454979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Adverbs 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describe, modify or tell us more information about the verb in a sentence.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66" name="Google Shape;466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72200" y="1916831"/>
            <a:ext cx="956630" cy="698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467" name="Google Shape;467;p4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07360" y="2778818"/>
            <a:ext cx="1214438" cy="9382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68" name="Google Shape;468;p4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12296" y="3848649"/>
            <a:ext cx="1252538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469" name="Google Shape;469;p42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74" name="Google Shape;474;p43"/>
          <p:cNvGraphicFramePr/>
          <p:nvPr/>
        </p:nvGraphicFramePr>
        <p:xfrm>
          <a:off x="467544" y="980728"/>
          <a:ext cx="7488825" cy="356619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7488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0321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The snail slid </a:t>
                      </a:r>
                      <a:r>
                        <a:rPr lang="en-GB" sz="2400" b="1">
                          <a:solidFill>
                            <a:srgbClr val="7030A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slowly </a:t>
                      </a:r>
                      <a:r>
                        <a:rPr lang="en-GB" sz="2400"/>
                        <a:t>along the wall. 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/>
                        <a:t>How</a:t>
                      </a:r>
                      <a:r>
                        <a:rPr lang="en-GB" sz="2400"/>
                        <a:t> did the snail slide?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He slid </a:t>
                      </a:r>
                      <a:r>
                        <a:rPr lang="en-GB" sz="2400" b="1">
                          <a:solidFill>
                            <a:srgbClr val="7030A0"/>
                          </a:solidFill>
                        </a:rPr>
                        <a:t>slowly</a:t>
                      </a:r>
                      <a:r>
                        <a:rPr lang="en-GB" sz="2400"/>
                        <a:t>. </a:t>
                      </a:r>
                      <a:endParaRPr sz="24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321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>
                          <a:solidFill>
                            <a:srgbClr val="7030A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Quickly</a:t>
                      </a:r>
                      <a:r>
                        <a:rPr lang="en-GB" sz="2400"/>
                        <a:t> the bee collected the honey. 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/>
                        <a:t>How </a:t>
                      </a:r>
                      <a:r>
                        <a:rPr lang="en-GB" sz="2400"/>
                        <a:t>the bee collect the honey. 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He collected it </a:t>
                      </a:r>
                      <a:r>
                        <a:rPr lang="en-GB" sz="2400" b="1">
                          <a:solidFill>
                            <a:srgbClr val="7030A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quickly</a:t>
                      </a:r>
                      <a:r>
                        <a:rPr lang="en-GB" sz="2400"/>
                        <a:t>. </a:t>
                      </a:r>
                      <a:endParaRPr sz="24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21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The boy shouted </a:t>
                      </a:r>
                      <a:r>
                        <a:rPr lang="en-GB" sz="2400" b="1">
                          <a:solidFill>
                            <a:srgbClr val="7030A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loudly</a:t>
                      </a:r>
                      <a:r>
                        <a:rPr lang="en-GB" sz="2400"/>
                        <a:t> to his friend. 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/>
                        <a:t>How</a:t>
                      </a:r>
                      <a:r>
                        <a:rPr lang="en-GB" sz="2400"/>
                        <a:t> did the boy shout to his friend. 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He shouted </a:t>
                      </a:r>
                      <a:r>
                        <a:rPr lang="en-GB" sz="2400" b="1">
                          <a:solidFill>
                            <a:srgbClr val="7030A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loudly</a:t>
                      </a:r>
                      <a:r>
                        <a:rPr lang="en-GB" sz="2400"/>
                        <a:t>. </a:t>
                      </a:r>
                      <a:endParaRPr sz="24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75" name="Google Shape;475;p43"/>
          <p:cNvSpPr txBox="1"/>
          <p:nvPr/>
        </p:nvSpPr>
        <p:spPr>
          <a:xfrm>
            <a:off x="323528" y="260648"/>
            <a:ext cx="806489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each of these sentences, the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 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tells us how the action was done. </a:t>
            </a:r>
            <a:endParaRPr/>
          </a:p>
        </p:txBody>
      </p:sp>
      <p:pic>
        <p:nvPicPr>
          <p:cNvPr id="476" name="Google Shape;476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00192" y="1196752"/>
            <a:ext cx="956630" cy="698376"/>
          </a:xfrm>
          <a:prstGeom prst="rect">
            <a:avLst/>
          </a:prstGeom>
          <a:noFill/>
          <a:ln>
            <a:noFill/>
          </a:ln>
        </p:spPr>
      </p:pic>
      <p:pic>
        <p:nvPicPr>
          <p:cNvPr id="477" name="Google Shape;477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35352" y="2274763"/>
            <a:ext cx="1214438" cy="9382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78" name="Google Shape;478;p4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940288" y="3450704"/>
            <a:ext cx="1252538" cy="914400"/>
          </a:xfrm>
          <a:prstGeom prst="rect">
            <a:avLst/>
          </a:prstGeom>
          <a:noFill/>
          <a:ln>
            <a:noFill/>
          </a:ln>
        </p:spPr>
      </p:pic>
      <p:sp>
        <p:nvSpPr>
          <p:cNvPr id="479" name="Google Shape;479;p43"/>
          <p:cNvSpPr txBox="1"/>
          <p:nvPr/>
        </p:nvSpPr>
        <p:spPr>
          <a:xfrm>
            <a:off x="683568" y="5013176"/>
            <a:ext cx="6336704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Adverbs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can tell us how an action happened or was done. 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" name="Google Shape;480;p43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5" name="Google Shape;485;p44"/>
          <p:cNvGraphicFramePr/>
          <p:nvPr/>
        </p:nvGraphicFramePr>
        <p:xfrm>
          <a:off x="467544" y="1412776"/>
          <a:ext cx="7560850" cy="403245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7560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882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The bus stops </a:t>
                      </a:r>
                      <a:r>
                        <a:rPr lang="en-GB" sz="2400" b="1">
                          <a:solidFill>
                            <a:srgbClr val="7030A0"/>
                          </a:solidFill>
                        </a:rPr>
                        <a:t>here</a:t>
                      </a:r>
                      <a:r>
                        <a:rPr lang="en-GB" sz="2400"/>
                        <a:t>. </a:t>
                      </a:r>
                      <a:endParaRPr sz="24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442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boy arrived </a:t>
                      </a:r>
                      <a:r>
                        <a:rPr lang="en-GB" sz="2400" b="1">
                          <a:solidFill>
                            <a:srgbClr val="7030A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early. </a:t>
                      </a:r>
                      <a:endParaRPr sz="24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86" name="Google Shape;486;p44"/>
          <p:cNvSpPr txBox="1"/>
          <p:nvPr/>
        </p:nvSpPr>
        <p:spPr>
          <a:xfrm>
            <a:off x="323528" y="260648"/>
            <a:ext cx="806489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Now look at these sentences. What is the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adverb?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is the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modifying the verb? What does the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 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tell us?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87" name="Google Shape;487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004048" y="1628800"/>
            <a:ext cx="1213322" cy="18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88" name="Google Shape;488;p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73191" y="3651595"/>
            <a:ext cx="1475035" cy="1549124"/>
          </a:xfrm>
          <a:prstGeom prst="rect">
            <a:avLst/>
          </a:prstGeom>
          <a:noFill/>
          <a:ln>
            <a:noFill/>
          </a:ln>
        </p:spPr>
      </p:pic>
      <p:sp>
        <p:nvSpPr>
          <p:cNvPr id="489" name="Google Shape;489;p44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94" name="Google Shape;494;p45"/>
          <p:cNvGraphicFramePr/>
          <p:nvPr/>
        </p:nvGraphicFramePr>
        <p:xfrm>
          <a:off x="467544" y="1412776"/>
          <a:ext cx="7560850" cy="457202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7560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882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The bus stops </a:t>
                      </a:r>
                      <a:r>
                        <a:rPr lang="en-GB" sz="2400" b="1">
                          <a:solidFill>
                            <a:srgbClr val="7030A0"/>
                          </a:solidFill>
                        </a:rPr>
                        <a:t>here</a:t>
                      </a:r>
                      <a:r>
                        <a:rPr lang="en-GB" sz="2400"/>
                        <a:t>. 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4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Where does the bus stop?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______________________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What does the adverb “here” tell us?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______________________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442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boy arrived </a:t>
                      </a:r>
                      <a:r>
                        <a:rPr lang="en-GB" sz="2400" b="1">
                          <a:solidFill>
                            <a:srgbClr val="7030A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early. 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400" b="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When did the boy arrive?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______________________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does the adverb “early” tell us?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______________________</a:t>
                      </a:r>
                      <a:endParaRPr sz="2400" b="1">
                        <a:solidFill>
                          <a:srgbClr val="7030A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95" name="Google Shape;495;p45"/>
          <p:cNvSpPr txBox="1"/>
          <p:nvPr/>
        </p:nvSpPr>
        <p:spPr>
          <a:xfrm>
            <a:off x="323528" y="260648"/>
            <a:ext cx="806489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Now look at these sentences. What is the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adverb?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is the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modifying the verb? What does the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 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tell us?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6" name="Google Shape;496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48226" y="1628800"/>
            <a:ext cx="1213322" cy="18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7" name="Google Shape;497;p4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86513" y="4005064"/>
            <a:ext cx="1475035" cy="1549124"/>
          </a:xfrm>
          <a:prstGeom prst="rect">
            <a:avLst/>
          </a:prstGeom>
          <a:noFill/>
          <a:ln>
            <a:noFill/>
          </a:ln>
        </p:spPr>
      </p:pic>
      <p:sp>
        <p:nvSpPr>
          <p:cNvPr id="498" name="Google Shape;498;p45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3" name="Google Shape;503;p46"/>
          <p:cNvGraphicFramePr/>
          <p:nvPr/>
        </p:nvGraphicFramePr>
        <p:xfrm>
          <a:off x="467544" y="1412776"/>
          <a:ext cx="7560850" cy="457202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7560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882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The bus stops </a:t>
                      </a:r>
                      <a:r>
                        <a:rPr lang="en-GB" sz="2400" b="1">
                          <a:solidFill>
                            <a:srgbClr val="7030A0"/>
                          </a:solidFill>
                        </a:rPr>
                        <a:t>here</a:t>
                      </a:r>
                      <a:r>
                        <a:rPr lang="en-GB" sz="2400"/>
                        <a:t>. 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40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Where does the bus stop?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u="sng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here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/>
                        <a:t>What does the adverb “here” tell us?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u="sng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where</a:t>
                      </a:r>
                      <a:r>
                        <a:rPr lang="en-GB" sz="2400" u="sng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 the bus stops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442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boy arrived </a:t>
                      </a:r>
                      <a:r>
                        <a:rPr lang="en-GB" sz="2400" b="1">
                          <a:solidFill>
                            <a:srgbClr val="7030A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early. 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400" b="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When did the boy arrive?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u="sng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early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does the adverb “early” tell us?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400" b="1" u="sng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when</a:t>
                      </a:r>
                      <a:r>
                        <a:rPr lang="en-GB" sz="2400" b="0" u="sng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 the boy arrived</a:t>
                      </a:r>
                      <a:r>
                        <a:rPr lang="en-GB" sz="2400" b="1" u="sng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 </a:t>
                      </a:r>
                      <a:endParaRPr sz="2400" b="1" u="sng">
                        <a:solidFill>
                          <a:srgbClr val="7030A0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04" name="Google Shape;504;p46"/>
          <p:cNvSpPr txBox="1"/>
          <p:nvPr/>
        </p:nvSpPr>
        <p:spPr>
          <a:xfrm>
            <a:off x="323528" y="260648"/>
            <a:ext cx="806489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Now look at these sentences. What is the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adverb?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is the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modifying the verb? What does the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 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tell us?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05" name="Google Shape;505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348226" y="1628800"/>
            <a:ext cx="1213322" cy="1800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6" name="Google Shape;506;p4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68144" y="4149080"/>
            <a:ext cx="1475035" cy="1549124"/>
          </a:xfrm>
          <a:prstGeom prst="rect">
            <a:avLst/>
          </a:prstGeom>
          <a:noFill/>
          <a:ln>
            <a:noFill/>
          </a:ln>
        </p:spPr>
      </p:pic>
      <p:sp>
        <p:nvSpPr>
          <p:cNvPr id="507" name="Google Shape;507;p46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47"/>
          <p:cNvSpPr txBox="1"/>
          <p:nvPr/>
        </p:nvSpPr>
        <p:spPr>
          <a:xfrm>
            <a:off x="332803" y="476672"/>
            <a:ext cx="8064896" cy="48320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1. Adverbs can tell us </a:t>
            </a:r>
            <a:r>
              <a:rPr lang="en-GB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an action happened.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Quickly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the bees collected the honey.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2. Adverbs can tell us </a:t>
            </a:r>
            <a:r>
              <a:rPr lang="en-GB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where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an action happened.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bus stops </a:t>
            </a:r>
            <a:r>
              <a:rPr lang="en-GB" sz="2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here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3. Adverbs can tell us </a:t>
            </a:r>
            <a:r>
              <a:rPr lang="en-GB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when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an action happened.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boy arrived </a:t>
            </a:r>
            <a:r>
              <a:rPr lang="en-GB" sz="2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early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/>
          </a:p>
        </p:txBody>
      </p:sp>
      <p:pic>
        <p:nvPicPr>
          <p:cNvPr id="513" name="Google Shape;513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88224" y="1124744"/>
            <a:ext cx="1586483" cy="79324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4" name="Google Shape;514;p4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805657" y="2780928"/>
            <a:ext cx="1119187" cy="1019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5" name="Google Shape;515;p4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067944" y="4869160"/>
            <a:ext cx="1287586" cy="1287586"/>
          </a:xfrm>
          <a:prstGeom prst="rect">
            <a:avLst/>
          </a:prstGeom>
          <a:noFill/>
          <a:ln>
            <a:noFill/>
          </a:ln>
        </p:spPr>
      </p:pic>
      <p:sp>
        <p:nvSpPr>
          <p:cNvPr id="516" name="Google Shape;516;p47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48"/>
          <p:cNvSpPr txBox="1"/>
          <p:nvPr/>
        </p:nvSpPr>
        <p:spPr>
          <a:xfrm>
            <a:off x="1115616" y="188640"/>
            <a:ext cx="626469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Identify the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 the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telling us how, where or when the action happened/ is completed?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522" name="Google Shape;522;p48"/>
          <p:cNvGraphicFramePr/>
          <p:nvPr/>
        </p:nvGraphicFramePr>
        <p:xfrm>
          <a:off x="179512" y="1268760"/>
          <a:ext cx="8712975" cy="5256625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508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65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2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176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13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/>
                        <a:t>Sentence</a:t>
                      </a:r>
                      <a:endParaRPr sz="1800" b="1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Adverb</a:t>
                      </a:r>
                      <a:endParaRPr sz="1800" b="1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How, where or when</a:t>
                      </a:r>
                      <a:endParaRPr sz="1800" b="1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/>
                        <a:t>He shouted angrily. </a:t>
                      </a: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angrily</a:t>
                      </a: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how</a:t>
                      </a: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/>
                        <a:t>She swims weekly. </a:t>
                      </a: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3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He put his bag there.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4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He plays football nearby.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23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5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Tomorrow he will eat at his Grandma’s house.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6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He scored unexpectedly.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7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She stared at him icily.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423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8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Yesterday we did a maths project.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9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He climbed up.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10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Can you walk backwards?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23" name="Google Shape;523;p48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28" name="Google Shape;528;p49"/>
          <p:cNvGraphicFramePr/>
          <p:nvPr/>
        </p:nvGraphicFramePr>
        <p:xfrm>
          <a:off x="179512" y="1268760"/>
          <a:ext cx="8712975" cy="545539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508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65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63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6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13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Sentence</a:t>
                      </a:r>
                      <a:endParaRPr sz="1800" b="1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Adverb</a:t>
                      </a:r>
                      <a:endParaRPr sz="1800" b="1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How, where or when</a:t>
                      </a:r>
                      <a:endParaRPr sz="1800" b="1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He shouted angrily.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angrily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how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She swims weekly.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weekly</a:t>
                      </a: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when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3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He put his bag there.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there</a:t>
                      </a: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where</a:t>
                      </a: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4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He plays football nearby.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nearby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where</a:t>
                      </a: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23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5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Tomorrow he will eat at his Grandma’s house.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tomorrow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when</a:t>
                      </a: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6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He scored unexpectedly.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unexpectedly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how</a:t>
                      </a: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7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She stared at him icily.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icily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how</a:t>
                      </a: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423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8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Yesterday we did a maths project.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yesterday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when</a:t>
                      </a: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9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He climbed up.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up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where</a:t>
                      </a: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413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10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Can you walk backwards?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backwards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where</a:t>
                      </a: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529" name="Google Shape;529;p49"/>
          <p:cNvSpPr txBox="1"/>
          <p:nvPr/>
        </p:nvSpPr>
        <p:spPr>
          <a:xfrm>
            <a:off x="1115616" y="188640"/>
            <a:ext cx="626469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Identify the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 the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telling us how, where or when the action happened/ is completed?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0" name="Google Shape;530;p49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5" name="Google Shape;535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849150" y="2568848"/>
            <a:ext cx="3056963" cy="1800697"/>
          </a:xfrm>
          <a:prstGeom prst="rect">
            <a:avLst/>
          </a:prstGeom>
          <a:noFill/>
          <a:ln>
            <a:noFill/>
          </a:ln>
        </p:spPr>
      </p:pic>
      <p:pic>
        <p:nvPicPr>
          <p:cNvPr id="536" name="Google Shape;536;p5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228184" y="793933"/>
            <a:ext cx="1566499" cy="1566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37" name="Google Shape;537;p5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678212" y="4797152"/>
            <a:ext cx="3227901" cy="181569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38" name="Google Shape;538;p50"/>
          <p:cNvGraphicFramePr/>
          <p:nvPr/>
        </p:nvGraphicFramePr>
        <p:xfrm>
          <a:off x="179512" y="1988840"/>
          <a:ext cx="5282700" cy="221110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1760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0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60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How</a:t>
                      </a:r>
                      <a:endParaRPr sz="1800" b="1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Where</a:t>
                      </a:r>
                      <a:endParaRPr sz="1800" b="1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When</a:t>
                      </a:r>
                      <a:endParaRPr sz="1800" b="1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40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happily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fast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slowly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excitedly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perfectly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cautiously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here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outside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inside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somewhere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nearby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downstairs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tomorrow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yesterday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now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soon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still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monthly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39" name="Google Shape;539;p50"/>
          <p:cNvSpPr txBox="1"/>
          <p:nvPr/>
        </p:nvSpPr>
        <p:spPr>
          <a:xfrm>
            <a:off x="755576" y="332656"/>
            <a:ext cx="8150537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the pictures as inspiration to write a short story.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Use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adverbs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as much as you can.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0" name="Google Shape;540;p50"/>
          <p:cNvSpPr txBox="1"/>
          <p:nvPr/>
        </p:nvSpPr>
        <p:spPr>
          <a:xfrm>
            <a:off x="755576" y="4778393"/>
            <a:ext cx="324036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You can use any of your own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adverbs 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too.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1" name="Google Shape;541;p50"/>
          <p:cNvSpPr txBox="1"/>
          <p:nvPr/>
        </p:nvSpPr>
        <p:spPr>
          <a:xfrm>
            <a:off x="251520" y="5877272"/>
            <a:ext cx="396044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Write between 140 and 190 words.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50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51"/>
          <p:cNvSpPr txBox="1"/>
          <p:nvPr/>
        </p:nvSpPr>
        <p:spPr>
          <a:xfrm>
            <a:off x="755576" y="908720"/>
            <a:ext cx="6048672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Where did Bob and Sandra meet?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8" name="Google Shape;548;p51"/>
          <p:cNvSpPr/>
          <p:nvPr/>
        </p:nvSpPr>
        <p:spPr>
          <a:xfrm>
            <a:off x="755576" y="1832050"/>
            <a:ext cx="1872208" cy="116490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Bob and Sandra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9" name="Google Shape;549;p51"/>
          <p:cNvSpPr/>
          <p:nvPr/>
        </p:nvSpPr>
        <p:spPr>
          <a:xfrm>
            <a:off x="2890486" y="1840592"/>
            <a:ext cx="1584176" cy="1164902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rgbClr val="7188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met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0" name="Google Shape;550;p51"/>
          <p:cNvSpPr/>
          <p:nvPr/>
        </p:nvSpPr>
        <p:spPr>
          <a:xfrm>
            <a:off x="4644008" y="1832050"/>
            <a:ext cx="1584176" cy="1164902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here.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51" name="Google Shape;551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44208" y="1052736"/>
            <a:ext cx="2524125" cy="180975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52" name="Google Shape;552;p51"/>
          <p:cNvGraphicFramePr/>
          <p:nvPr/>
        </p:nvGraphicFramePr>
        <p:xfrm>
          <a:off x="708248" y="3933056"/>
          <a:ext cx="6600050" cy="216025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2235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2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7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33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100">
                <a:tc grid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Where did Bob and Sandra meet?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8950">
                <a:tc grid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Which word modifies (or gives more information about) the verb “met”?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100">
                <a:tc gridSpan="4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What type of word is here?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1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how adverb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where adverb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when adverb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53" name="Google Shape;553;p51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8" name="Google Shape;558;p52"/>
          <p:cNvSpPr txBox="1"/>
          <p:nvPr/>
        </p:nvSpPr>
        <p:spPr>
          <a:xfrm>
            <a:off x="755576" y="908720"/>
            <a:ext cx="6048672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Where did Bob and Sandra meet?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9" name="Google Shape;559;p52"/>
          <p:cNvSpPr/>
          <p:nvPr/>
        </p:nvSpPr>
        <p:spPr>
          <a:xfrm>
            <a:off x="755576" y="1832050"/>
            <a:ext cx="1872208" cy="116490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Bob and Sandra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0" name="Google Shape;560;p52"/>
          <p:cNvSpPr/>
          <p:nvPr/>
        </p:nvSpPr>
        <p:spPr>
          <a:xfrm>
            <a:off x="2890486" y="1840592"/>
            <a:ext cx="1584176" cy="1164902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rgbClr val="7188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met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1" name="Google Shape;561;p52"/>
          <p:cNvSpPr/>
          <p:nvPr/>
        </p:nvSpPr>
        <p:spPr>
          <a:xfrm>
            <a:off x="4644008" y="1832050"/>
            <a:ext cx="1584176" cy="1164902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here.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2" name="Google Shape;562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44208" y="1052736"/>
            <a:ext cx="2524125" cy="180975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63" name="Google Shape;563;p52"/>
          <p:cNvGraphicFramePr/>
          <p:nvPr/>
        </p:nvGraphicFramePr>
        <p:xfrm>
          <a:off x="708248" y="3933056"/>
          <a:ext cx="6600050" cy="216025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2235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2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7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33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100">
                <a:tc grid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Where did Bob and Sandra meet?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here</a:t>
                      </a: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88950">
                <a:tc grid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Which word modifies (or gives more information about) the verb “met”?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here</a:t>
                      </a: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100">
                <a:tc gridSpan="4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What type of word is here?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1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where adverb</a:t>
                      </a: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64" name="Google Shape;564;p52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53"/>
          <p:cNvSpPr/>
          <p:nvPr/>
        </p:nvSpPr>
        <p:spPr>
          <a:xfrm>
            <a:off x="755576" y="1484784"/>
            <a:ext cx="1872208" cy="116490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Bob and Sandra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0" name="Google Shape;570;p53"/>
          <p:cNvSpPr/>
          <p:nvPr/>
        </p:nvSpPr>
        <p:spPr>
          <a:xfrm>
            <a:off x="2890486" y="1493326"/>
            <a:ext cx="1584176" cy="1164902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rgbClr val="7188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met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1" name="Google Shape;571;p53"/>
          <p:cNvSpPr/>
          <p:nvPr/>
        </p:nvSpPr>
        <p:spPr>
          <a:xfrm>
            <a:off x="4644008" y="1484784"/>
            <a:ext cx="1584176" cy="1164902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here.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72" name="Google Shape;572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55925" y="701407"/>
            <a:ext cx="2524125" cy="1809750"/>
          </a:xfrm>
          <a:prstGeom prst="rect">
            <a:avLst/>
          </a:prstGeom>
          <a:noFill/>
          <a:ln>
            <a:noFill/>
          </a:ln>
        </p:spPr>
      </p:pic>
      <p:sp>
        <p:nvSpPr>
          <p:cNvPr id="573" name="Google Shape;573;p53"/>
          <p:cNvSpPr/>
          <p:nvPr/>
        </p:nvSpPr>
        <p:spPr>
          <a:xfrm>
            <a:off x="755576" y="3081734"/>
            <a:ext cx="1872208" cy="116490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Bob and Sandra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4" name="Google Shape;574;p53"/>
          <p:cNvSpPr/>
          <p:nvPr/>
        </p:nvSpPr>
        <p:spPr>
          <a:xfrm>
            <a:off x="2890486" y="3090276"/>
            <a:ext cx="1584176" cy="1164902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rgbClr val="7188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met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5" name="Google Shape;575;p53"/>
          <p:cNvSpPr/>
          <p:nvPr/>
        </p:nvSpPr>
        <p:spPr>
          <a:xfrm>
            <a:off x="4644008" y="3081734"/>
            <a:ext cx="1584176" cy="1164902"/>
          </a:xfrm>
          <a:prstGeom prst="rect">
            <a:avLst/>
          </a:prstGeom>
          <a:solidFill>
            <a:schemeClr val="accent1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at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6" name="Google Shape;576;p53"/>
          <p:cNvSpPr/>
          <p:nvPr/>
        </p:nvSpPr>
        <p:spPr>
          <a:xfrm>
            <a:off x="6444208" y="3081734"/>
            <a:ext cx="1584176" cy="116490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school.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7" name="Google Shape;577;p53"/>
          <p:cNvSpPr txBox="1"/>
          <p:nvPr/>
        </p:nvSpPr>
        <p:spPr>
          <a:xfrm>
            <a:off x="971600" y="332656"/>
            <a:ext cx="338437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Now compare these two sentences.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8" name="Google Shape;578;p53"/>
          <p:cNvSpPr/>
          <p:nvPr/>
        </p:nvSpPr>
        <p:spPr>
          <a:xfrm>
            <a:off x="4644008" y="4399036"/>
            <a:ext cx="1584176" cy="410890"/>
          </a:xfrm>
          <a:prstGeom prst="rect">
            <a:avLst/>
          </a:prstGeom>
          <a:solidFill>
            <a:schemeClr val="accent1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preposition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9" name="Google Shape;579;p53"/>
          <p:cNvSpPr txBox="1"/>
          <p:nvPr/>
        </p:nvSpPr>
        <p:spPr>
          <a:xfrm>
            <a:off x="323528" y="5085184"/>
            <a:ext cx="5472608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Which words tell us where Bob and Sandra met in each of the sentences?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0" name="Google Shape;580;p53"/>
          <p:cNvSpPr/>
          <p:nvPr/>
        </p:nvSpPr>
        <p:spPr>
          <a:xfrm>
            <a:off x="6455925" y="4403808"/>
            <a:ext cx="1584176" cy="410890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noun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1" name="Google Shape;581;p53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Google Shape;586;p54"/>
          <p:cNvSpPr/>
          <p:nvPr/>
        </p:nvSpPr>
        <p:spPr>
          <a:xfrm>
            <a:off x="1278003" y="1484784"/>
            <a:ext cx="1584176" cy="1164902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here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7" name="Google Shape;587;p54"/>
          <p:cNvSpPr/>
          <p:nvPr/>
        </p:nvSpPr>
        <p:spPr>
          <a:xfrm>
            <a:off x="1278003" y="3081734"/>
            <a:ext cx="1584176" cy="1164902"/>
          </a:xfrm>
          <a:prstGeom prst="rect">
            <a:avLst/>
          </a:prstGeom>
          <a:solidFill>
            <a:schemeClr val="accent1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at</a:t>
            </a:r>
            <a:endParaRPr/>
          </a:p>
        </p:txBody>
      </p:sp>
      <p:sp>
        <p:nvSpPr>
          <p:cNvPr id="588" name="Google Shape;588;p54"/>
          <p:cNvSpPr/>
          <p:nvPr/>
        </p:nvSpPr>
        <p:spPr>
          <a:xfrm>
            <a:off x="3078203" y="3081734"/>
            <a:ext cx="1584176" cy="116490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school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9" name="Google Shape;589;p54"/>
          <p:cNvSpPr/>
          <p:nvPr/>
        </p:nvSpPr>
        <p:spPr>
          <a:xfrm>
            <a:off x="1278003" y="4399036"/>
            <a:ext cx="1584176" cy="410890"/>
          </a:xfrm>
          <a:prstGeom prst="rect">
            <a:avLst/>
          </a:prstGeom>
          <a:solidFill>
            <a:schemeClr val="accent1"/>
          </a:solidFill>
          <a:ln w="25400" cap="flat" cmpd="sng">
            <a:solidFill>
              <a:srgbClr val="395E8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preposition</a:t>
            </a:r>
            <a:endParaRPr/>
          </a:p>
        </p:txBody>
      </p:sp>
      <p:sp>
        <p:nvSpPr>
          <p:cNvPr id="590" name="Google Shape;590;p54"/>
          <p:cNvSpPr/>
          <p:nvPr/>
        </p:nvSpPr>
        <p:spPr>
          <a:xfrm>
            <a:off x="3089920" y="4403808"/>
            <a:ext cx="1584176" cy="410890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noun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1" name="Google Shape;591;p54"/>
          <p:cNvSpPr txBox="1"/>
          <p:nvPr/>
        </p:nvSpPr>
        <p:spPr>
          <a:xfrm>
            <a:off x="755576" y="332656"/>
            <a:ext cx="56886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know that “here” is an adverb of place.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It tells us where the verb “met” happened.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2" name="Google Shape;592;p54"/>
          <p:cNvSpPr txBox="1"/>
          <p:nvPr/>
        </p:nvSpPr>
        <p:spPr>
          <a:xfrm>
            <a:off x="5436096" y="3212976"/>
            <a:ext cx="302433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phrase “at school” is telling us the same thing. It tells us where the verb “met” happened.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3" name="Google Shape;593;p54"/>
          <p:cNvSpPr txBox="1"/>
          <p:nvPr/>
        </p:nvSpPr>
        <p:spPr>
          <a:xfrm>
            <a:off x="323528" y="5157192"/>
            <a:ext cx="4176464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“At” is a preposition.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“School” is a noun.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Put them together and you have a </a:t>
            </a: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phrase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which is acting like an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4" name="Google Shape;594;p54"/>
          <p:cNvSpPr/>
          <p:nvPr/>
        </p:nvSpPr>
        <p:spPr>
          <a:xfrm>
            <a:off x="5436096" y="5013176"/>
            <a:ext cx="3168352" cy="1440160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What do you think we call this type of phrase?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5" name="Google Shape;595;p54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p55"/>
          <p:cNvSpPr txBox="1"/>
          <p:nvPr/>
        </p:nvSpPr>
        <p:spPr>
          <a:xfrm>
            <a:off x="899592" y="116632"/>
            <a:ext cx="5112568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Adverbial phrases 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do the same things as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adverbs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They tell us how, when or where an action happened.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rgbClr val="7030A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Adverbs 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are just one word.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Adverbial phrases 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are more than one word.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1" name="Google Shape;601;p55"/>
          <p:cNvSpPr/>
          <p:nvPr/>
        </p:nvSpPr>
        <p:spPr>
          <a:xfrm>
            <a:off x="1043608" y="2835390"/>
            <a:ext cx="1872208" cy="1164902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Silently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2" name="Google Shape;602;p55"/>
          <p:cNvSpPr/>
          <p:nvPr/>
        </p:nvSpPr>
        <p:spPr>
          <a:xfrm>
            <a:off x="3178518" y="2843932"/>
            <a:ext cx="1584176" cy="116490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Chris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3" name="Google Shape;603;p55"/>
          <p:cNvSpPr/>
          <p:nvPr/>
        </p:nvSpPr>
        <p:spPr>
          <a:xfrm>
            <a:off x="4932040" y="2835390"/>
            <a:ext cx="1584176" cy="1164902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rgbClr val="7188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locked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4" name="Google Shape;604;p55"/>
          <p:cNvSpPr/>
          <p:nvPr/>
        </p:nvSpPr>
        <p:spPr>
          <a:xfrm>
            <a:off x="1043608" y="4432340"/>
            <a:ext cx="1872208" cy="1164902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Without making a sound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5" name="Google Shape;605;p55"/>
          <p:cNvSpPr/>
          <p:nvPr/>
        </p:nvSpPr>
        <p:spPr>
          <a:xfrm>
            <a:off x="3178518" y="4440882"/>
            <a:ext cx="1584176" cy="116490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Chris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6" name="Google Shape;606;p55"/>
          <p:cNvSpPr/>
          <p:nvPr/>
        </p:nvSpPr>
        <p:spPr>
          <a:xfrm>
            <a:off x="4932040" y="4432340"/>
            <a:ext cx="1584176" cy="1164902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rgbClr val="7188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locked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7" name="Google Shape;607;p55"/>
          <p:cNvSpPr/>
          <p:nvPr/>
        </p:nvSpPr>
        <p:spPr>
          <a:xfrm>
            <a:off x="6732240" y="4432340"/>
            <a:ext cx="1584176" cy="116490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the door.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8" name="Google Shape;608;p55"/>
          <p:cNvSpPr/>
          <p:nvPr/>
        </p:nvSpPr>
        <p:spPr>
          <a:xfrm>
            <a:off x="6668616" y="2835390"/>
            <a:ext cx="1584176" cy="116490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the door. 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9" name="Google Shape;609;p5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93211" y="928688"/>
            <a:ext cx="2743200" cy="1666875"/>
          </a:xfrm>
          <a:prstGeom prst="rect">
            <a:avLst/>
          </a:prstGeom>
          <a:noFill/>
          <a:ln>
            <a:noFill/>
          </a:ln>
        </p:spPr>
      </p:pic>
      <p:sp>
        <p:nvSpPr>
          <p:cNvPr id="610" name="Google Shape;610;p55"/>
          <p:cNvSpPr txBox="1"/>
          <p:nvPr/>
        </p:nvSpPr>
        <p:spPr>
          <a:xfrm>
            <a:off x="683568" y="1907540"/>
            <a:ext cx="187220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55"/>
          <p:cNvSpPr txBox="1"/>
          <p:nvPr/>
        </p:nvSpPr>
        <p:spPr>
          <a:xfrm>
            <a:off x="289039" y="6174596"/>
            <a:ext cx="187220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Adverbial phrase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12" name="Google Shape;612;p55"/>
          <p:cNvCxnSpPr/>
          <p:nvPr/>
        </p:nvCxnSpPr>
        <p:spPr>
          <a:xfrm>
            <a:off x="1043608" y="2235307"/>
            <a:ext cx="432048" cy="558518"/>
          </a:xfrm>
          <a:prstGeom prst="straightConnector1">
            <a:avLst/>
          </a:prstGeom>
          <a:noFill/>
          <a:ln w="57150" cap="flat" cmpd="sng">
            <a:solidFill>
              <a:srgbClr val="4A7DBA"/>
            </a:solidFill>
            <a:prstDash val="solid"/>
            <a:round/>
            <a:headEnd type="none" w="sm" len="sm"/>
            <a:tailEnd type="stealth" w="med" len="med"/>
          </a:ln>
        </p:spPr>
      </p:cxnSp>
      <p:cxnSp>
        <p:nvCxnSpPr>
          <p:cNvPr id="613" name="Google Shape;613;p55"/>
          <p:cNvCxnSpPr/>
          <p:nvPr/>
        </p:nvCxnSpPr>
        <p:spPr>
          <a:xfrm rot="10800000" flipH="1">
            <a:off x="1115616" y="5691085"/>
            <a:ext cx="432048" cy="474219"/>
          </a:xfrm>
          <a:prstGeom prst="straightConnector1">
            <a:avLst/>
          </a:prstGeom>
          <a:noFill/>
          <a:ln w="57150" cap="flat" cmpd="sng">
            <a:solidFill>
              <a:srgbClr val="4A7DBA"/>
            </a:solidFill>
            <a:prstDash val="solid"/>
            <a:round/>
            <a:headEnd type="none" w="sm" len="sm"/>
            <a:tailEnd type="stealth" w="med" len="med"/>
          </a:ln>
        </p:spPr>
      </p:cxnSp>
      <p:sp>
        <p:nvSpPr>
          <p:cNvPr id="614" name="Google Shape;614;p55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56"/>
          <p:cNvSpPr/>
          <p:nvPr/>
        </p:nvSpPr>
        <p:spPr>
          <a:xfrm>
            <a:off x="1225143" y="2204864"/>
            <a:ext cx="1872208" cy="1164902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Without making a sound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0" name="Google Shape;620;p56"/>
          <p:cNvSpPr/>
          <p:nvPr/>
        </p:nvSpPr>
        <p:spPr>
          <a:xfrm>
            <a:off x="3360053" y="2213406"/>
            <a:ext cx="1584176" cy="116490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Chris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1" name="Google Shape;621;p56"/>
          <p:cNvSpPr/>
          <p:nvPr/>
        </p:nvSpPr>
        <p:spPr>
          <a:xfrm>
            <a:off x="5113575" y="2204864"/>
            <a:ext cx="1584176" cy="1164902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rgbClr val="7188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locked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2" name="Google Shape;622;p56"/>
          <p:cNvSpPr/>
          <p:nvPr/>
        </p:nvSpPr>
        <p:spPr>
          <a:xfrm>
            <a:off x="6913775" y="2204864"/>
            <a:ext cx="1584176" cy="116490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the door.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" name="Google Shape;623;p56"/>
          <p:cNvSpPr txBox="1"/>
          <p:nvPr/>
        </p:nvSpPr>
        <p:spPr>
          <a:xfrm>
            <a:off x="289039" y="980728"/>
            <a:ext cx="187220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Fronted adverbial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24" name="Google Shape;624;p56"/>
          <p:cNvCxnSpPr/>
          <p:nvPr/>
        </p:nvCxnSpPr>
        <p:spPr>
          <a:xfrm>
            <a:off x="1028917" y="1455186"/>
            <a:ext cx="590755" cy="533654"/>
          </a:xfrm>
          <a:prstGeom prst="straightConnector1">
            <a:avLst/>
          </a:prstGeom>
          <a:noFill/>
          <a:ln w="57150" cap="flat" cmpd="sng">
            <a:solidFill>
              <a:srgbClr val="4A7DBA"/>
            </a:solidFill>
            <a:prstDash val="solid"/>
            <a:round/>
            <a:headEnd type="none" w="sm" len="sm"/>
            <a:tailEnd type="stealth" w="med" len="med"/>
          </a:ln>
        </p:spPr>
      </p:cxnSp>
      <p:sp>
        <p:nvSpPr>
          <p:cNvPr id="625" name="Google Shape;625;p56"/>
          <p:cNvSpPr txBox="1"/>
          <p:nvPr/>
        </p:nvSpPr>
        <p:spPr>
          <a:xfrm>
            <a:off x="683568" y="188640"/>
            <a:ext cx="554461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When the adverbial phrase comes at the beginning or “front” of a sentence, we call it a “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fronted adverbial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”. </a:t>
            </a:r>
            <a:endParaRPr/>
          </a:p>
        </p:txBody>
      </p:sp>
      <p:graphicFrame>
        <p:nvGraphicFramePr>
          <p:cNvPr id="626" name="Google Shape;626;p56"/>
          <p:cNvGraphicFramePr/>
          <p:nvPr/>
        </p:nvGraphicFramePr>
        <p:xfrm>
          <a:off x="683568" y="3861048"/>
          <a:ext cx="6600050" cy="219438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2235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2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1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7100">
                <a:tc grid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What does “without making a sound” tell us in the sentence 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how the action happened</a:t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where the action happened</a:t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when the action happened</a:t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100">
                <a:tc grid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is the function of “without making a sound”?</a:t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1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It is acting as a verb</a:t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It is acting as an adjective</a:t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It is acting as an adverb</a:t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627" name="Google Shape;627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37501" y="834971"/>
            <a:ext cx="1587153" cy="964416"/>
          </a:xfrm>
          <a:prstGeom prst="rect">
            <a:avLst/>
          </a:prstGeom>
          <a:noFill/>
          <a:ln>
            <a:noFill/>
          </a:ln>
        </p:spPr>
      </p:pic>
      <p:sp>
        <p:nvSpPr>
          <p:cNvPr id="628" name="Google Shape;628;p56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3" name="Google Shape;633;p57"/>
          <p:cNvSpPr/>
          <p:nvPr/>
        </p:nvSpPr>
        <p:spPr>
          <a:xfrm>
            <a:off x="1225143" y="2204864"/>
            <a:ext cx="1872208" cy="1164902"/>
          </a:xfrm>
          <a:prstGeom prst="rect">
            <a:avLst/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Without making a sound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4" name="Google Shape;634;p57"/>
          <p:cNvSpPr/>
          <p:nvPr/>
        </p:nvSpPr>
        <p:spPr>
          <a:xfrm>
            <a:off x="3360053" y="2213406"/>
            <a:ext cx="1584176" cy="116490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Chris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7"/>
          <p:cNvSpPr/>
          <p:nvPr/>
        </p:nvSpPr>
        <p:spPr>
          <a:xfrm>
            <a:off x="5113575" y="2204864"/>
            <a:ext cx="1584176" cy="1164902"/>
          </a:xfrm>
          <a:prstGeom prst="rect">
            <a:avLst/>
          </a:prstGeom>
          <a:solidFill>
            <a:schemeClr val="accent3"/>
          </a:solidFill>
          <a:ln w="25400" cap="flat" cmpd="sng">
            <a:solidFill>
              <a:srgbClr val="7188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locked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6" name="Google Shape;636;p57"/>
          <p:cNvSpPr/>
          <p:nvPr/>
        </p:nvSpPr>
        <p:spPr>
          <a:xfrm>
            <a:off x="6913775" y="2204864"/>
            <a:ext cx="1584176" cy="1164902"/>
          </a:xfrm>
          <a:prstGeom prst="rect">
            <a:avLst/>
          </a:prstGeom>
          <a:solidFill>
            <a:schemeClr val="accent2"/>
          </a:solidFill>
          <a:ln w="25400" cap="flat" cmpd="sng">
            <a:solidFill>
              <a:srgbClr val="8C3A3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the door.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7" name="Google Shape;637;p57"/>
          <p:cNvSpPr txBox="1"/>
          <p:nvPr/>
        </p:nvSpPr>
        <p:spPr>
          <a:xfrm>
            <a:off x="289039" y="980728"/>
            <a:ext cx="187220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Fronted adverbial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8" name="Google Shape;638;p57"/>
          <p:cNvCxnSpPr/>
          <p:nvPr/>
        </p:nvCxnSpPr>
        <p:spPr>
          <a:xfrm>
            <a:off x="1028917" y="1455186"/>
            <a:ext cx="590755" cy="533654"/>
          </a:xfrm>
          <a:prstGeom prst="straightConnector1">
            <a:avLst/>
          </a:prstGeom>
          <a:noFill/>
          <a:ln w="57150" cap="flat" cmpd="sng">
            <a:solidFill>
              <a:srgbClr val="4A7DBA"/>
            </a:solidFill>
            <a:prstDash val="solid"/>
            <a:round/>
            <a:headEnd type="none" w="sm" len="sm"/>
            <a:tailEnd type="stealth" w="med" len="med"/>
          </a:ln>
        </p:spPr>
      </p:cxnSp>
      <p:sp>
        <p:nvSpPr>
          <p:cNvPr id="639" name="Google Shape;639;p57"/>
          <p:cNvSpPr txBox="1"/>
          <p:nvPr/>
        </p:nvSpPr>
        <p:spPr>
          <a:xfrm>
            <a:off x="683568" y="188640"/>
            <a:ext cx="554461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When the adverbial phrase comes at the beginning or “front” of a sentence, we call it a “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fronted adverbial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”. </a:t>
            </a:r>
            <a:endParaRPr/>
          </a:p>
        </p:txBody>
      </p:sp>
      <p:graphicFrame>
        <p:nvGraphicFramePr>
          <p:cNvPr id="640" name="Google Shape;640;p57"/>
          <p:cNvGraphicFramePr/>
          <p:nvPr/>
        </p:nvGraphicFramePr>
        <p:xfrm>
          <a:off x="683568" y="3861048"/>
          <a:ext cx="6600050" cy="219438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2235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2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1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7100">
                <a:tc grid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What does “without” making a sound tell us in the sentence 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1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how the action happened</a:t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100">
                <a:tc grid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What is the function of “without making a sound”?</a:t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1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It is acting as an adverb</a:t>
                      </a: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641" name="Google Shape;641;p5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93211" y="834971"/>
            <a:ext cx="1915381" cy="1163860"/>
          </a:xfrm>
          <a:prstGeom prst="rect">
            <a:avLst/>
          </a:prstGeom>
          <a:noFill/>
          <a:ln>
            <a:noFill/>
          </a:ln>
        </p:spPr>
      </p:pic>
      <p:sp>
        <p:nvSpPr>
          <p:cNvPr id="642" name="Google Shape;642;p57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7" name="Google Shape;647;p58"/>
          <p:cNvGraphicFramePr/>
          <p:nvPr/>
        </p:nvGraphicFramePr>
        <p:xfrm>
          <a:off x="179513" y="1268760"/>
          <a:ext cx="8857000" cy="529220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516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110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2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965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737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/>
                        <a:t>Sentence</a:t>
                      </a:r>
                      <a:endParaRPr sz="1800" b="1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Fronted adverb or adverbial</a:t>
                      </a:r>
                      <a:endParaRPr sz="1800" b="1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What does it tell us?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(how, when, where)</a:t>
                      </a:r>
                      <a:endParaRPr sz="1800" b="1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34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/>
                        <a:t>At night the owl hooted. </a:t>
                      </a:r>
                      <a:endParaRPr sz="14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at night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when</a:t>
                      </a: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34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/>
                        <a:t>On the boat the sailors sang. </a:t>
                      </a:r>
                      <a:endParaRPr sz="14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34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3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/>
                        <a:t>On Tuesdays I play football. </a:t>
                      </a:r>
                      <a:endParaRPr sz="14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16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4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/>
                        <a:t>Without thinking he wrote the wrong answer. </a:t>
                      </a:r>
                      <a:endParaRPr sz="14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5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/>
                        <a:t>At the weekend my team lost the game. </a:t>
                      </a:r>
                      <a:endParaRPr sz="14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16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6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/>
                        <a:t>Before eating his breakfast, my brother had a shower. </a:t>
                      </a:r>
                      <a:endParaRPr sz="14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34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7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/>
                        <a:t>Suddenly the witch swooped in and put a spell on the boys. </a:t>
                      </a:r>
                      <a:endParaRPr sz="14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435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8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/>
                        <a:t>Under the table the mice played happily. </a:t>
                      </a:r>
                      <a:endParaRPr sz="14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34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9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/>
                        <a:t>Crying loudly, the baby wouldn’t eat his food. </a:t>
                      </a:r>
                      <a:endParaRPr sz="14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34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10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/>
                        <a:t>As soon as possible, I handed in my work. </a:t>
                      </a:r>
                      <a:endParaRPr sz="14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648" name="Google Shape;648;p58"/>
          <p:cNvSpPr txBox="1"/>
          <p:nvPr/>
        </p:nvSpPr>
        <p:spPr>
          <a:xfrm>
            <a:off x="1115616" y="188640"/>
            <a:ext cx="6336704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Identify the fronted </a:t>
            </a:r>
            <a:r>
              <a:rPr lang="en-GB" sz="1800" b="1" dirty="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 </a:t>
            </a:r>
            <a: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 </a:t>
            </a:r>
            <a:r>
              <a:rPr lang="en-GB" sz="1800" b="1" dirty="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adverbial phrase.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 the </a:t>
            </a:r>
            <a:r>
              <a:rPr lang="en-GB" sz="1800" b="1" dirty="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fronted</a:t>
            </a:r>
            <a: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 b="1" dirty="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or </a:t>
            </a:r>
            <a:r>
              <a:rPr lang="en-GB" sz="1800" b="1" dirty="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adverbial </a:t>
            </a:r>
            <a: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telling us how, where or when the action happened/ is completed? 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9" name="Google Shape;649;p58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" name="Google Shape;654;p59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655" name="Google Shape;655;p59"/>
          <p:cNvGraphicFramePr/>
          <p:nvPr/>
        </p:nvGraphicFramePr>
        <p:xfrm>
          <a:off x="251520" y="146640"/>
          <a:ext cx="8755700" cy="649235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510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13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8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348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716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/>
                        <a:t>Sentence</a:t>
                      </a:r>
                      <a:endParaRPr sz="1800" b="1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Fronted adverb or adverbial</a:t>
                      </a:r>
                      <a:endParaRPr sz="1800" b="1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What does it tell us?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(how, when, where)</a:t>
                      </a:r>
                      <a:endParaRPr sz="1800" b="1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At night the owl hooted.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at night</a:t>
                      </a:r>
                      <a:endParaRPr sz="16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when</a:t>
                      </a:r>
                      <a:endParaRPr sz="16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8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/>
                        <a:t>On the boat the sailors sang. </a:t>
                      </a: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on the boat</a:t>
                      </a:r>
                      <a:endParaRPr sz="16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where</a:t>
                      </a:r>
                      <a:endParaRPr sz="16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8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3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/>
                        <a:t>On Tuesdays I play football. </a:t>
                      </a: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on Tuesdays</a:t>
                      </a:r>
                      <a:endParaRPr sz="16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when</a:t>
                      </a:r>
                      <a:endParaRPr sz="16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99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4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Without thinking he wrote the wrong answer.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without thinking</a:t>
                      </a:r>
                      <a:endParaRPr sz="16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how</a:t>
                      </a:r>
                      <a:endParaRPr sz="16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99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5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At the weekend my team lost the game.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at the weekend</a:t>
                      </a:r>
                      <a:endParaRPr sz="16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when</a:t>
                      </a:r>
                      <a:endParaRPr sz="16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99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6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Before eating his breakfast, my brother had a shower.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before eating his breakfast</a:t>
                      </a:r>
                      <a:endParaRPr sz="16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when</a:t>
                      </a:r>
                      <a:endParaRPr sz="16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99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7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Suddenly the witch swooped in and put a spell on the boys.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suddenly</a:t>
                      </a:r>
                      <a:endParaRPr sz="16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how</a:t>
                      </a:r>
                      <a:endParaRPr sz="16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099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8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Under the table the mice played happily.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under the table</a:t>
                      </a:r>
                      <a:endParaRPr sz="16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where</a:t>
                      </a:r>
                      <a:endParaRPr sz="16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099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9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Crying loudly, the baby wouldn’t eat his food.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crying loudly</a:t>
                      </a:r>
                      <a:endParaRPr sz="16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how</a:t>
                      </a:r>
                      <a:endParaRPr sz="16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099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10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As soon as possible, I handed in my work.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as soon as possible</a:t>
                      </a:r>
                      <a:endParaRPr sz="16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when</a:t>
                      </a:r>
                      <a:endParaRPr sz="16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0" name="Google Shape;660;p60"/>
          <p:cNvGraphicFramePr/>
          <p:nvPr/>
        </p:nvGraphicFramePr>
        <p:xfrm>
          <a:off x="323528" y="476672"/>
          <a:ext cx="7655025" cy="597670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457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9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9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73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12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4941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</a:t>
                      </a:r>
                      <a:endParaRPr sz="1800"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Night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Wolf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howl</a:t>
                      </a:r>
                      <a:endParaRPr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941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</a:t>
                      </a:r>
                      <a:endParaRPr sz="1800"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Mondays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Volleyball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941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3</a:t>
                      </a:r>
                      <a:endParaRPr sz="1800"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Without thinking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Get on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Wrong bus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941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4</a:t>
                      </a:r>
                      <a:endParaRPr sz="1800"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Hurry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Run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School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661" name="Google Shape;661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5616" y="757394"/>
            <a:ext cx="1377503" cy="1031798"/>
          </a:xfrm>
          <a:prstGeom prst="rect">
            <a:avLst/>
          </a:prstGeom>
          <a:noFill/>
          <a:ln>
            <a:noFill/>
          </a:ln>
        </p:spPr>
      </p:pic>
      <p:sp>
        <p:nvSpPr>
          <p:cNvPr id="662" name="Google Shape;662;p60"/>
          <p:cNvSpPr txBox="1"/>
          <p:nvPr/>
        </p:nvSpPr>
        <p:spPr>
          <a:xfrm>
            <a:off x="539552" y="44624"/>
            <a:ext cx="828092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WALT/ LO Use Fronted Adverbials to write sentences about the pictures.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63" name="Google Shape;663;p6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29954" y="669010"/>
            <a:ext cx="939595" cy="1031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664" name="Google Shape;664;p6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095536" y="801594"/>
            <a:ext cx="1417699" cy="943414"/>
          </a:xfrm>
          <a:prstGeom prst="rect">
            <a:avLst/>
          </a:prstGeom>
          <a:noFill/>
          <a:ln>
            <a:noFill/>
          </a:ln>
        </p:spPr>
      </p:pic>
      <p:pic>
        <p:nvPicPr>
          <p:cNvPr id="665" name="Google Shape;665;p6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115616" y="2204863"/>
            <a:ext cx="1341499" cy="1004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6" name="Google Shape;666;p6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152188" y="2271508"/>
            <a:ext cx="1309688" cy="8715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67" name="Google Shape;667;p6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115616" y="3540745"/>
            <a:ext cx="960179" cy="1298481"/>
          </a:xfrm>
          <a:prstGeom prst="rect">
            <a:avLst/>
          </a:prstGeom>
          <a:noFill/>
          <a:ln>
            <a:noFill/>
          </a:ln>
        </p:spPr>
      </p:pic>
      <p:pic>
        <p:nvPicPr>
          <p:cNvPr id="668" name="Google Shape;668;p60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185067" y="3664847"/>
            <a:ext cx="1276809" cy="1050278"/>
          </a:xfrm>
          <a:prstGeom prst="rect">
            <a:avLst/>
          </a:prstGeom>
          <a:noFill/>
          <a:ln>
            <a:noFill/>
          </a:ln>
        </p:spPr>
      </p:pic>
      <p:pic>
        <p:nvPicPr>
          <p:cNvPr id="669" name="Google Shape;669;p60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141837" y="5013176"/>
            <a:ext cx="1341499" cy="1341499"/>
          </a:xfrm>
          <a:prstGeom prst="rect">
            <a:avLst/>
          </a:prstGeom>
          <a:noFill/>
          <a:ln>
            <a:noFill/>
          </a:ln>
        </p:spPr>
      </p:pic>
      <p:sp>
        <p:nvSpPr>
          <p:cNvPr id="670" name="Google Shape;670;p60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5" name="Google Shape;675;p61"/>
          <p:cNvGraphicFramePr/>
          <p:nvPr/>
        </p:nvGraphicFramePr>
        <p:xfrm>
          <a:off x="323528" y="476672"/>
          <a:ext cx="7632900" cy="597670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438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4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4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29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121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4941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</a:t>
                      </a:r>
                      <a:endParaRPr sz="1800"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At night the wolf howled. </a:t>
                      </a: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941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</a:t>
                      </a:r>
                      <a:endParaRPr sz="1800"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On Mondays, he plays volleyball. </a:t>
                      </a: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941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3</a:t>
                      </a:r>
                      <a:endParaRPr sz="1800"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Without thinking they got on the wrong bus.</a:t>
                      </a: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941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4</a:t>
                      </a:r>
                      <a:endParaRPr sz="1800"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In a hurry, he ran to school. </a:t>
                      </a: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676" name="Google Shape;676;p6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5616" y="757394"/>
            <a:ext cx="1377503" cy="1031798"/>
          </a:xfrm>
          <a:prstGeom prst="rect">
            <a:avLst/>
          </a:prstGeom>
          <a:noFill/>
          <a:ln>
            <a:noFill/>
          </a:ln>
        </p:spPr>
      </p:pic>
      <p:sp>
        <p:nvSpPr>
          <p:cNvPr id="677" name="Google Shape;677;p61"/>
          <p:cNvSpPr txBox="1"/>
          <p:nvPr/>
        </p:nvSpPr>
        <p:spPr>
          <a:xfrm>
            <a:off x="539552" y="44624"/>
            <a:ext cx="828092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WALT/ LO Use Fronted Adverbials to write sentences about the pictures.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78" name="Google Shape;678;p6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29954" y="669010"/>
            <a:ext cx="939595" cy="1031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679" name="Google Shape;679;p6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60032" y="713202"/>
            <a:ext cx="1417699" cy="943414"/>
          </a:xfrm>
          <a:prstGeom prst="rect">
            <a:avLst/>
          </a:prstGeom>
          <a:noFill/>
          <a:ln>
            <a:noFill/>
          </a:ln>
        </p:spPr>
      </p:pic>
      <p:pic>
        <p:nvPicPr>
          <p:cNvPr id="680" name="Google Shape;680;p6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115616" y="2204863"/>
            <a:ext cx="1341499" cy="1004829"/>
          </a:xfrm>
          <a:prstGeom prst="rect">
            <a:avLst/>
          </a:prstGeom>
          <a:noFill/>
          <a:ln>
            <a:noFill/>
          </a:ln>
        </p:spPr>
      </p:pic>
      <p:pic>
        <p:nvPicPr>
          <p:cNvPr id="681" name="Google Shape;681;p6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152188" y="2271508"/>
            <a:ext cx="1309688" cy="8715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82" name="Google Shape;682;p6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115616" y="3540745"/>
            <a:ext cx="960179" cy="1298481"/>
          </a:xfrm>
          <a:prstGeom prst="rect">
            <a:avLst/>
          </a:prstGeom>
          <a:noFill/>
          <a:ln>
            <a:noFill/>
          </a:ln>
        </p:spPr>
      </p:pic>
      <p:pic>
        <p:nvPicPr>
          <p:cNvPr id="683" name="Google Shape;683;p6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185067" y="3664847"/>
            <a:ext cx="1276809" cy="1050278"/>
          </a:xfrm>
          <a:prstGeom prst="rect">
            <a:avLst/>
          </a:prstGeom>
          <a:noFill/>
          <a:ln>
            <a:noFill/>
          </a:ln>
        </p:spPr>
      </p:pic>
      <p:pic>
        <p:nvPicPr>
          <p:cNvPr id="684" name="Google Shape;684;p6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141837" y="5013176"/>
            <a:ext cx="1341499" cy="1341499"/>
          </a:xfrm>
          <a:prstGeom prst="rect">
            <a:avLst/>
          </a:prstGeom>
          <a:noFill/>
          <a:ln>
            <a:noFill/>
          </a:ln>
        </p:spPr>
      </p:pic>
      <p:sp>
        <p:nvSpPr>
          <p:cNvPr id="685" name="Google Shape;685;p61"/>
          <p:cNvSpPr txBox="1"/>
          <p:nvPr/>
        </p:nvSpPr>
        <p:spPr>
          <a:xfrm>
            <a:off x="7380312" y="116632"/>
            <a:ext cx="158417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JonTeaches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Jonfkirk</a:t>
            </a:r>
            <a:endParaRPr sz="16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0" name="Google Shape;690;p62"/>
          <p:cNvSpPr txBox="1"/>
          <p:nvPr/>
        </p:nvSpPr>
        <p:spPr>
          <a:xfrm>
            <a:off x="683568" y="601524"/>
            <a:ext cx="7416824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My teacher read an </a:t>
            </a:r>
            <a:r>
              <a:rPr lang="en-GB" sz="2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extremely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interesting story.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1" name="Google Shape;691;p62"/>
          <p:cNvSpPr txBox="1"/>
          <p:nvPr/>
        </p:nvSpPr>
        <p:spPr>
          <a:xfrm>
            <a:off x="809062" y="3717032"/>
            <a:ext cx="7416824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 jumped </a:t>
            </a:r>
            <a:r>
              <a:rPr lang="en-GB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very</a:t>
            </a: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carefully over the ravine. 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2" name="Google Shape;692;p62"/>
          <p:cNvSpPr/>
          <p:nvPr/>
        </p:nvSpPr>
        <p:spPr>
          <a:xfrm>
            <a:off x="4525362" y="157188"/>
            <a:ext cx="1368152" cy="412884"/>
          </a:xfrm>
          <a:prstGeom prst="uturnArrow">
            <a:avLst>
              <a:gd name="adj1" fmla="val 25000"/>
              <a:gd name="adj2" fmla="val 25000"/>
              <a:gd name="adj3" fmla="val 25000"/>
              <a:gd name="adj4" fmla="val 43750"/>
              <a:gd name="adj5" fmla="val 75000"/>
            </a:avLst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3" name="Google Shape;693;p62"/>
          <p:cNvSpPr/>
          <p:nvPr/>
        </p:nvSpPr>
        <p:spPr>
          <a:xfrm>
            <a:off x="2483768" y="3304148"/>
            <a:ext cx="1224136" cy="412884"/>
          </a:xfrm>
          <a:prstGeom prst="uturnArrow">
            <a:avLst>
              <a:gd name="adj1" fmla="val 25000"/>
              <a:gd name="adj2" fmla="val 25000"/>
              <a:gd name="adj3" fmla="val 25000"/>
              <a:gd name="adj4" fmla="val 43750"/>
              <a:gd name="adj5" fmla="val 75000"/>
            </a:avLst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4" name="Google Shape;694;p62"/>
          <p:cNvSpPr/>
          <p:nvPr/>
        </p:nvSpPr>
        <p:spPr>
          <a:xfrm>
            <a:off x="6048164" y="1331020"/>
            <a:ext cx="2664296" cy="1545771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What is being modified by the adverb “extremely”?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95" name="Google Shape;695;p62"/>
          <p:cNvSpPr/>
          <p:nvPr/>
        </p:nvSpPr>
        <p:spPr>
          <a:xfrm>
            <a:off x="6048164" y="4884109"/>
            <a:ext cx="2664296" cy="1545771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What is being modified by the adverb “very”?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96" name="Google Shape;696;p6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15816" y="1217919"/>
            <a:ext cx="1334111" cy="1771972"/>
          </a:xfrm>
          <a:prstGeom prst="rect">
            <a:avLst/>
          </a:prstGeom>
          <a:noFill/>
          <a:ln>
            <a:noFill/>
          </a:ln>
        </p:spPr>
      </p:pic>
      <p:pic>
        <p:nvPicPr>
          <p:cNvPr id="697" name="Google Shape;697;p6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07704" y="4653136"/>
            <a:ext cx="2790825" cy="1638300"/>
          </a:xfrm>
          <a:prstGeom prst="rect">
            <a:avLst/>
          </a:prstGeom>
          <a:noFill/>
          <a:ln>
            <a:noFill/>
          </a:ln>
        </p:spPr>
      </p:pic>
      <p:sp>
        <p:nvSpPr>
          <p:cNvPr id="698" name="Google Shape;698;p62"/>
          <p:cNvSpPr txBox="1"/>
          <p:nvPr/>
        </p:nvSpPr>
        <p:spPr>
          <a:xfrm>
            <a:off x="251520" y="44624"/>
            <a:ext cx="3854391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Now look at these sentences. What do you notice?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3" name="Google Shape;703;p63"/>
          <p:cNvSpPr txBox="1"/>
          <p:nvPr/>
        </p:nvSpPr>
        <p:spPr>
          <a:xfrm>
            <a:off x="683568" y="601524"/>
            <a:ext cx="7416824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My teacher read an </a:t>
            </a:r>
            <a:r>
              <a:rPr lang="en-GB" sz="2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extremely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interesting</a:t>
            </a:r>
            <a:r>
              <a:rPr lang="en-GB" sz="2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story.</a:t>
            </a: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4" name="Google Shape;704;p63"/>
          <p:cNvSpPr txBox="1"/>
          <p:nvPr/>
        </p:nvSpPr>
        <p:spPr>
          <a:xfrm>
            <a:off x="809062" y="3717032"/>
            <a:ext cx="7416824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 jumped </a:t>
            </a:r>
            <a:r>
              <a:rPr lang="en-GB" sz="24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very</a:t>
            </a: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4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carefully</a:t>
            </a:r>
            <a:r>
              <a:rPr lang="en-GB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over the ravine. 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5" name="Google Shape;705;p63"/>
          <p:cNvSpPr/>
          <p:nvPr/>
        </p:nvSpPr>
        <p:spPr>
          <a:xfrm>
            <a:off x="4525362" y="157188"/>
            <a:ext cx="1368152" cy="412884"/>
          </a:xfrm>
          <a:prstGeom prst="uturnArrow">
            <a:avLst>
              <a:gd name="adj1" fmla="val 25000"/>
              <a:gd name="adj2" fmla="val 25000"/>
              <a:gd name="adj3" fmla="val 25000"/>
              <a:gd name="adj4" fmla="val 43750"/>
              <a:gd name="adj5" fmla="val 75000"/>
            </a:avLst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06" name="Google Shape;706;p63"/>
          <p:cNvSpPr/>
          <p:nvPr/>
        </p:nvSpPr>
        <p:spPr>
          <a:xfrm>
            <a:off x="2483768" y="3304148"/>
            <a:ext cx="1224136" cy="412884"/>
          </a:xfrm>
          <a:prstGeom prst="uturnArrow">
            <a:avLst>
              <a:gd name="adj1" fmla="val 25000"/>
              <a:gd name="adj2" fmla="val 25000"/>
              <a:gd name="adj3" fmla="val 25000"/>
              <a:gd name="adj4" fmla="val 43750"/>
              <a:gd name="adj5" fmla="val 75000"/>
            </a:avLst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07" name="Google Shape;707;p6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15816" y="1217919"/>
            <a:ext cx="1334111" cy="1771972"/>
          </a:xfrm>
          <a:prstGeom prst="rect">
            <a:avLst/>
          </a:prstGeom>
          <a:noFill/>
          <a:ln>
            <a:noFill/>
          </a:ln>
        </p:spPr>
      </p:pic>
      <p:pic>
        <p:nvPicPr>
          <p:cNvPr id="708" name="Google Shape;708;p6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07704" y="4653136"/>
            <a:ext cx="2790825" cy="1638300"/>
          </a:xfrm>
          <a:prstGeom prst="rect">
            <a:avLst/>
          </a:prstGeom>
          <a:noFill/>
          <a:ln>
            <a:noFill/>
          </a:ln>
        </p:spPr>
      </p:pic>
      <p:sp>
        <p:nvSpPr>
          <p:cNvPr id="709" name="Google Shape;709;p63"/>
          <p:cNvSpPr/>
          <p:nvPr/>
        </p:nvSpPr>
        <p:spPr>
          <a:xfrm>
            <a:off x="5039320" y="1431940"/>
            <a:ext cx="2845048" cy="1872208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Here the adverb “extremely” is modifying the adjective “interesting”. 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0" name="Google Shape;710;p63"/>
          <p:cNvSpPr/>
          <p:nvPr/>
        </p:nvSpPr>
        <p:spPr>
          <a:xfrm>
            <a:off x="5364088" y="4418360"/>
            <a:ext cx="2520280" cy="1872208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4"/>
          </a:solidFill>
          <a:ln w="25400" cap="flat" cmpd="sng">
            <a:solidFill>
              <a:srgbClr val="5D487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Here the adverb “very” is modifying another adverb “carefully”. 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5" name="Google Shape;715;p64"/>
          <p:cNvSpPr/>
          <p:nvPr/>
        </p:nvSpPr>
        <p:spPr>
          <a:xfrm>
            <a:off x="467544" y="4629943"/>
            <a:ext cx="7704900" cy="20883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6" name="Google Shape;716;p64"/>
          <p:cNvSpPr/>
          <p:nvPr/>
        </p:nvSpPr>
        <p:spPr>
          <a:xfrm>
            <a:off x="899592" y="476672"/>
            <a:ext cx="7848872" cy="54168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So, what is an </a:t>
            </a:r>
            <a:r>
              <a:rPr lang="en-GB" sz="4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 </a:t>
            </a:r>
            <a:r>
              <a:rPr lang="en-GB" sz="36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is a word that modifies a </a:t>
            </a:r>
            <a:r>
              <a:rPr lang="en-GB" sz="1800" b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verb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an </a:t>
            </a:r>
            <a:r>
              <a:rPr lang="en-GB" sz="18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adjective</a:t>
            </a:r>
            <a:r>
              <a:rPr lang="en-GB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 another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 </a:t>
            </a:r>
            <a:r>
              <a:rPr lang="en-GB" sz="1800" b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verb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is an action word (jump, run, swim, ski, fish, talk)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 </a:t>
            </a:r>
            <a:r>
              <a:rPr lang="en-GB" sz="18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adjective</a:t>
            </a:r>
            <a:r>
              <a:rPr lang="en-GB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 a descriptive word that describes a noun (pretty, happy, silly, sunny)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It </a:t>
            </a: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cannot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modify a noun. An adjective modifies a noun.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Circle what adverbs can modify.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	</a:t>
            </a:r>
            <a:r>
              <a:rPr lang="en-GB" sz="18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What can adverbs modify?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NOUN             ADJECTIVE            VERB	     ADVERB	PREPOSITION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17" name="Google Shape;717;p6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248" y="3068960"/>
            <a:ext cx="1518014" cy="10401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2" name="Google Shape;722;p65"/>
          <p:cNvSpPr/>
          <p:nvPr/>
        </p:nvSpPr>
        <p:spPr>
          <a:xfrm>
            <a:off x="467544" y="4629943"/>
            <a:ext cx="7704900" cy="20883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3" name="Google Shape;723;p65"/>
          <p:cNvSpPr/>
          <p:nvPr/>
        </p:nvSpPr>
        <p:spPr>
          <a:xfrm>
            <a:off x="899592" y="476672"/>
            <a:ext cx="7848872" cy="54168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So, what is an </a:t>
            </a:r>
            <a:r>
              <a:rPr lang="en-GB" sz="40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?</a:t>
            </a:r>
            <a:endParaRPr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 </a:t>
            </a:r>
            <a:r>
              <a:rPr lang="en-GB" sz="36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is a word that modifies a </a:t>
            </a:r>
            <a:r>
              <a:rPr lang="en-GB" sz="1800" b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verb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an </a:t>
            </a:r>
            <a:r>
              <a:rPr lang="en-GB" sz="18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adjective</a:t>
            </a:r>
            <a:r>
              <a:rPr lang="en-GB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 another </a:t>
            </a:r>
            <a:r>
              <a:rPr lang="en-GB" sz="1800" b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 </a:t>
            </a:r>
            <a:r>
              <a:rPr lang="en-GB" sz="1800" b="1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verb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is an action word (jump, run, swim, ski, fish, talk)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 </a:t>
            </a:r>
            <a:r>
              <a:rPr lang="en-GB" sz="1800" b="1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adjective</a:t>
            </a:r>
            <a:r>
              <a:rPr lang="en-GB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is a descriptive word that describes a noun (pretty, happy, silly, sunny)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It </a:t>
            </a: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cannot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modify a noun. An adjective modifies a noun.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Circle what adverbs can modify.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		</a:t>
            </a:r>
            <a:r>
              <a:rPr lang="en-GB" sz="1800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What can adverbs modify?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NOUN             ADJECTIVE            VERB	     ADVERB	PREPOSITION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24" name="Google Shape;724;p6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04248" y="3068960"/>
            <a:ext cx="1518014" cy="1040159"/>
          </a:xfrm>
          <a:prstGeom prst="rect">
            <a:avLst/>
          </a:prstGeom>
          <a:noFill/>
          <a:ln>
            <a:noFill/>
          </a:ln>
        </p:spPr>
      </p:pic>
      <p:sp>
        <p:nvSpPr>
          <p:cNvPr id="725" name="Google Shape;725;p65"/>
          <p:cNvSpPr/>
          <p:nvPr/>
        </p:nvSpPr>
        <p:spPr>
          <a:xfrm>
            <a:off x="2058081" y="4884689"/>
            <a:ext cx="1440300" cy="664200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6" name="Google Shape;726;p65"/>
          <p:cNvSpPr/>
          <p:nvPr/>
        </p:nvSpPr>
        <p:spPr>
          <a:xfrm>
            <a:off x="3707904" y="4856584"/>
            <a:ext cx="792000" cy="664200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7" name="Google Shape;727;p65"/>
          <p:cNvSpPr/>
          <p:nvPr/>
        </p:nvSpPr>
        <p:spPr>
          <a:xfrm>
            <a:off x="4716016" y="4840316"/>
            <a:ext cx="1188000" cy="664200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2" name="Google Shape;732;p66"/>
          <p:cNvSpPr/>
          <p:nvPr/>
        </p:nvSpPr>
        <p:spPr>
          <a:xfrm>
            <a:off x="107504" y="116632"/>
            <a:ext cx="8856984" cy="6624736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Defining an Adverb</a:t>
            </a:r>
            <a:endParaRPr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Look at these sentences. What is the adverb modifying?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 runs </a:t>
            </a:r>
            <a:r>
              <a:rPr lang="en-GB" sz="2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quickly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She walks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slowly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 chatters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happily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 runs </a:t>
            </a:r>
            <a:r>
              <a:rPr lang="en-GB" sz="3600" i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very</a:t>
            </a:r>
            <a:r>
              <a:rPr lang="en-GB" sz="1800" i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 quickly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this sentence,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quickly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is an adverb modifying the </a:t>
            </a:r>
            <a:r>
              <a:rPr lang="en-GB" sz="18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verb runs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Very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is another adverb, this time modifying the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quickly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 </a:t>
            </a:r>
            <a:r>
              <a:rPr lang="en-GB" sz="3600" i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very</a:t>
            </a:r>
            <a:r>
              <a:rPr lang="en-GB" sz="1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pretty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girl sat down.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this sentence, </a:t>
            </a:r>
            <a:r>
              <a:rPr lang="en-GB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pretty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is an </a:t>
            </a:r>
            <a:r>
              <a:rPr lang="en-GB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adjective 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modifying the </a:t>
            </a:r>
            <a:r>
              <a:rPr lang="en-GB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noun girl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Very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is an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modifying the </a:t>
            </a:r>
            <a:r>
              <a:rPr lang="en-GB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adjective pretty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3" name="Google Shape;733;p66"/>
          <p:cNvSpPr/>
          <p:nvPr/>
        </p:nvSpPr>
        <p:spPr>
          <a:xfrm>
            <a:off x="3707904" y="1916832"/>
            <a:ext cx="3888432" cy="792088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modifies the ______.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Quickly 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modifies __________.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4" name="Google Shape;734;p66"/>
          <p:cNvSpPr/>
          <p:nvPr/>
        </p:nvSpPr>
        <p:spPr>
          <a:xfrm>
            <a:off x="4932040" y="4365104"/>
            <a:ext cx="3888432" cy="792088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modifies another ______.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Very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modifies ___________.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35" name="Google Shape;735;p66"/>
          <p:cNvSpPr/>
          <p:nvPr/>
        </p:nvSpPr>
        <p:spPr>
          <a:xfrm>
            <a:off x="3707904" y="5891336"/>
            <a:ext cx="3888432" cy="792088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modifies an _________.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Very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modifies__________.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36" name="Google Shape;736;p66"/>
          <p:cNvCxnSpPr/>
          <p:nvPr/>
        </p:nvCxnSpPr>
        <p:spPr>
          <a:xfrm>
            <a:off x="539552" y="2924944"/>
            <a:ext cx="7632848" cy="0"/>
          </a:xfrm>
          <a:prstGeom prst="straightConnector1">
            <a:avLst/>
          </a:prstGeom>
          <a:noFill/>
          <a:ln w="57150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37" name="Google Shape;737;p66"/>
          <p:cNvCxnSpPr/>
          <p:nvPr/>
        </p:nvCxnSpPr>
        <p:spPr>
          <a:xfrm>
            <a:off x="539552" y="4509120"/>
            <a:ext cx="7632900" cy="864000"/>
          </a:xfrm>
          <a:prstGeom prst="bentConnector3">
            <a:avLst>
              <a:gd name="adj1" fmla="val 50000"/>
            </a:avLst>
          </a:prstGeom>
          <a:noFill/>
          <a:ln w="57150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738" name="Google Shape;738;p6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08304" y="476672"/>
            <a:ext cx="1258133" cy="12581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3" name="Google Shape;743;p67"/>
          <p:cNvSpPr/>
          <p:nvPr/>
        </p:nvSpPr>
        <p:spPr>
          <a:xfrm>
            <a:off x="107504" y="116632"/>
            <a:ext cx="8856984" cy="6624736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Defining an Adverb</a:t>
            </a:r>
            <a:endParaRPr sz="4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Look at these sentences. What is the adverb modifying?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 runs </a:t>
            </a:r>
            <a:r>
              <a:rPr lang="en-GB" sz="2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quickly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She walks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slowly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 chatters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happily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 runs </a:t>
            </a:r>
            <a:r>
              <a:rPr lang="en-GB" sz="3600" i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very</a:t>
            </a:r>
            <a:r>
              <a:rPr lang="en-GB" sz="1800" i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 quickly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this sentence,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quickly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is an adverb modifying the </a:t>
            </a:r>
            <a:r>
              <a:rPr lang="en-GB" sz="1800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verb runs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Very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is another adverb, this time modifying the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quickly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 </a:t>
            </a:r>
            <a:r>
              <a:rPr lang="en-GB" sz="3600" i="1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very</a:t>
            </a:r>
            <a:r>
              <a:rPr lang="en-GB" sz="1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pretty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girl sat down.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this sentence, </a:t>
            </a:r>
            <a:r>
              <a:rPr lang="en-GB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pretty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is an </a:t>
            </a:r>
            <a:r>
              <a:rPr lang="en-GB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adjective 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modifying the </a:t>
            </a:r>
            <a:r>
              <a:rPr lang="en-GB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noun girl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Very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is an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modifying the </a:t>
            </a:r>
            <a:r>
              <a:rPr lang="en-GB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adjective pretty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4" name="Google Shape;744;p67"/>
          <p:cNvSpPr/>
          <p:nvPr/>
        </p:nvSpPr>
        <p:spPr>
          <a:xfrm>
            <a:off x="3707904" y="1916832"/>
            <a:ext cx="3888432" cy="792088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modifies the </a:t>
            </a:r>
            <a:r>
              <a:rPr lang="en-GB" sz="1800" b="1" u="sng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verb.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Quickly 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modifies </a:t>
            </a:r>
            <a:r>
              <a:rPr lang="en-GB" sz="1800" b="1" u="sng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runs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5" name="Google Shape;745;p67"/>
          <p:cNvSpPr/>
          <p:nvPr/>
        </p:nvSpPr>
        <p:spPr>
          <a:xfrm>
            <a:off x="4932040" y="4365104"/>
            <a:ext cx="3888432" cy="792088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modifies another </a:t>
            </a:r>
            <a:r>
              <a:rPr lang="en-GB" sz="1800" b="1" u="sng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adverb.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Very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modifies </a:t>
            </a:r>
            <a:r>
              <a:rPr lang="en-GB" sz="1800" b="1" u="sng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quickly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6" name="Google Shape;746;p67"/>
          <p:cNvSpPr/>
          <p:nvPr/>
        </p:nvSpPr>
        <p:spPr>
          <a:xfrm>
            <a:off x="3707904" y="5891336"/>
            <a:ext cx="3888432" cy="792088"/>
          </a:xfrm>
          <a:prstGeom prst="rect">
            <a:avLst/>
          </a:prstGeom>
          <a:solidFill>
            <a:schemeClr val="lt1"/>
          </a:solidFill>
          <a:ln w="254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</a:t>
            </a: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adverb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modifies an </a:t>
            </a:r>
            <a:r>
              <a:rPr lang="en-GB" sz="1800" b="1" u="sng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adjective.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Very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modifies </a:t>
            </a:r>
            <a:r>
              <a:rPr lang="en-GB" sz="1800" b="1" u="sng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pretty.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7" name="Google Shape;747;p67"/>
          <p:cNvCxnSpPr/>
          <p:nvPr/>
        </p:nvCxnSpPr>
        <p:spPr>
          <a:xfrm>
            <a:off x="539552" y="2924944"/>
            <a:ext cx="7632848" cy="0"/>
          </a:xfrm>
          <a:prstGeom prst="straightConnector1">
            <a:avLst/>
          </a:prstGeom>
          <a:noFill/>
          <a:ln w="57150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48" name="Google Shape;748;p67"/>
          <p:cNvCxnSpPr/>
          <p:nvPr/>
        </p:nvCxnSpPr>
        <p:spPr>
          <a:xfrm>
            <a:off x="539552" y="4509120"/>
            <a:ext cx="7632900" cy="864000"/>
          </a:xfrm>
          <a:prstGeom prst="bentConnector3">
            <a:avLst>
              <a:gd name="adj1" fmla="val 50000"/>
            </a:avLst>
          </a:prstGeom>
          <a:noFill/>
          <a:ln w="57150" cap="flat" cmpd="sng">
            <a:solidFill>
              <a:srgbClr val="4A7DBA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749" name="Google Shape;749;p6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08304" y="476672"/>
            <a:ext cx="1258133" cy="12581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54" name="Google Shape;754;p68"/>
          <p:cNvGraphicFramePr/>
          <p:nvPr/>
        </p:nvGraphicFramePr>
        <p:xfrm>
          <a:off x="251520" y="116632"/>
          <a:ext cx="8743175" cy="6592475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5086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670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2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023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631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9807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 dirty="0"/>
                        <a:t>Sentence</a:t>
                      </a:r>
                      <a:endParaRPr sz="1800" b="1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Adverb (s)</a:t>
                      </a:r>
                      <a:endParaRPr sz="1800" b="1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What is adverb modifying?</a:t>
                      </a:r>
                      <a:endParaRPr sz="1800" b="1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Word class of modified word</a:t>
                      </a:r>
                      <a:endParaRPr sz="1800" b="1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6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/>
                        <a:t>He ran quickly down the hill. </a:t>
                      </a: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quickly</a:t>
                      </a: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ran</a:t>
                      </a: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verb</a:t>
                      </a:r>
                      <a:endParaRPr sz="18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10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/>
                        <a:t>He walked carefully along the edge of the cliff. </a:t>
                      </a: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06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3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800" dirty="0"/>
                        <a:t>The night was very dark.</a:t>
                      </a: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401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4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/>
                        <a:t>The rain fell heavily on the rooftops. </a:t>
                      </a: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01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5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Your presentation was very interesting.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06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6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She often goes to the beach.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910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7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They whispered very quietly so that no one would hear them.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06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8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She smiled kindly at the children.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8062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9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They calmly put on their coats and left. 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910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10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Can you make your writing more imaginative?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59" name="Google Shape;759;p69"/>
          <p:cNvGraphicFramePr/>
          <p:nvPr/>
        </p:nvGraphicFramePr>
        <p:xfrm>
          <a:off x="251520" y="75067"/>
          <a:ext cx="8726150" cy="6595230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4866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664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132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97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600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85625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b="1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Sentence</a:t>
                      </a:r>
                      <a:endParaRPr sz="1800" b="1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Adverb (s)</a:t>
                      </a:r>
                      <a:endParaRPr sz="1800" b="1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What is adverb modifying?</a:t>
                      </a:r>
                      <a:endParaRPr sz="1800" b="1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1"/>
                        <a:t>Word class of modified word</a:t>
                      </a:r>
                      <a:endParaRPr sz="1800" b="1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51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/>
                        <a:t>He ran quickly down the hill. </a:t>
                      </a:r>
                      <a:endParaRPr sz="16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quickly</a:t>
                      </a:r>
                      <a:endParaRPr sz="1400" dirty="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ran</a:t>
                      </a:r>
                      <a:endParaRPr sz="14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verb</a:t>
                      </a:r>
                      <a:endParaRPr sz="1400"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4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/>
                        <a:t>He walked carefully along the edge of the cliff. </a:t>
                      </a:r>
                      <a:endParaRPr sz="16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carefully</a:t>
                      </a:r>
                      <a:endParaRPr sz="14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walked</a:t>
                      </a:r>
                      <a:endParaRPr sz="14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verb</a:t>
                      </a:r>
                      <a:endParaRPr sz="14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51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3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rPr lang="en-GB" sz="1600" dirty="0"/>
                        <a:t>The night was very dark.</a:t>
                      </a:r>
                      <a:endParaRPr sz="16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very</a:t>
                      </a:r>
                      <a:endParaRPr sz="14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dark</a:t>
                      </a:r>
                      <a:endParaRPr sz="14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adjective</a:t>
                      </a:r>
                      <a:endParaRPr sz="14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4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4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/>
                        <a:t>The rain fell heavily on the rooftops. </a:t>
                      </a:r>
                      <a:endParaRPr sz="16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heavily</a:t>
                      </a:r>
                      <a:endParaRPr sz="14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fell</a:t>
                      </a:r>
                      <a:endParaRPr sz="14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verb</a:t>
                      </a:r>
                      <a:endParaRPr sz="14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84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5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/>
                        <a:t>Your presentation was very interesting. </a:t>
                      </a:r>
                      <a:endParaRPr sz="16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very</a:t>
                      </a:r>
                      <a:endParaRPr sz="14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interesting</a:t>
                      </a:r>
                      <a:endParaRPr sz="14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adjective</a:t>
                      </a:r>
                      <a:endParaRPr sz="14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51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6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/>
                        <a:t>She often goes to the beach. </a:t>
                      </a:r>
                      <a:endParaRPr sz="16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often</a:t>
                      </a:r>
                      <a:endParaRPr sz="14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goes</a:t>
                      </a:r>
                      <a:endParaRPr sz="14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verb</a:t>
                      </a:r>
                      <a:endParaRPr sz="14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84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7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/>
                        <a:t>They whispered very quietly so that no one would hear them. </a:t>
                      </a:r>
                      <a:endParaRPr sz="16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very</a:t>
                      </a:r>
                      <a:endParaRPr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quietly</a:t>
                      </a:r>
                      <a:endParaRPr sz="14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quietly</a:t>
                      </a:r>
                      <a:endParaRPr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2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whispered</a:t>
                      </a:r>
                      <a:endParaRPr sz="12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adverb</a:t>
                      </a:r>
                      <a:endParaRPr dirty="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verb</a:t>
                      </a:r>
                      <a:endParaRPr dirty="0"/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51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8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/>
                        <a:t>She smiled kindly at the children. </a:t>
                      </a:r>
                      <a:endParaRPr sz="16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kindly</a:t>
                      </a:r>
                      <a:endParaRPr sz="14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smiled</a:t>
                      </a:r>
                      <a:endParaRPr sz="14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verb</a:t>
                      </a:r>
                      <a:endParaRPr sz="14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84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9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/>
                        <a:t>They calmly put on their coats and left. </a:t>
                      </a:r>
                      <a:endParaRPr sz="16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calmly</a:t>
                      </a:r>
                      <a:endParaRPr sz="14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put on</a:t>
                      </a:r>
                      <a:endParaRPr sz="14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verb</a:t>
                      </a:r>
                      <a:endParaRPr sz="14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84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10</a:t>
                      </a:r>
                      <a:endParaRPr sz="180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/>
                        <a:t>Can you make your writing more imaginative?</a:t>
                      </a:r>
                      <a:endParaRPr sz="1600" dirty="0"/>
                    </a:p>
                  </a:txBody>
                  <a:tcPr marL="91450" marR="91450" marT="45725" marB="457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imaginative</a:t>
                      </a:r>
                      <a:endParaRPr sz="14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more</a:t>
                      </a:r>
                      <a:endParaRPr sz="140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>
                          <a:solidFill>
                            <a:schemeClr val="dk1"/>
                          </a:solidFill>
                          <a:latin typeface="Quattrocento Sans"/>
                          <a:ea typeface="Quattrocento Sans"/>
                          <a:cs typeface="Quattrocento Sans"/>
                          <a:sym typeface="Quattrocento Sans"/>
                        </a:rPr>
                        <a:t>adjective</a:t>
                      </a:r>
                      <a:endParaRPr sz="1400" dirty="0">
                        <a:solidFill>
                          <a:schemeClr val="dk1"/>
                        </a:solidFill>
                        <a:latin typeface="Quattrocento Sans"/>
                        <a:ea typeface="Quattrocento Sans"/>
                        <a:cs typeface="Quattrocento Sans"/>
                        <a:sym typeface="Quattrocento Sans"/>
                      </a:endParaRPr>
                    </a:p>
                  </a:txBody>
                  <a:tcPr marL="91450" marR="91450" marT="45725" marB="457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4" name="Google Shape;764;p70"/>
          <p:cNvSpPr/>
          <p:nvPr/>
        </p:nvSpPr>
        <p:spPr>
          <a:xfrm>
            <a:off x="523853" y="476672"/>
            <a:ext cx="8424936" cy="5940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Underline the adverb(s) in each of the following sentences.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Joe walked slowly and steadily up the hill.</a:t>
            </a: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boy ate quickly and then felt sick.</a:t>
            </a:r>
            <a:endParaRPr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Jim will miss the many wonderful people at work.</a:t>
            </a:r>
            <a:endParaRPr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Unfortunately, Joe is a very late man.</a:t>
            </a:r>
            <a:endParaRPr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Clark wanted desperately to be in the Nativity play.</a:t>
            </a:r>
            <a:endParaRPr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 worked extremely hard to finish his homework. </a:t>
            </a:r>
            <a:endParaRPr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dog barked loudly until his owners came home. </a:t>
            </a:r>
            <a:endParaRPr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Gently, the leaves fell from the autumn trees. </a:t>
            </a:r>
            <a:endParaRPr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storm rumbled ominously in the distance. </a:t>
            </a:r>
            <a:endParaRPr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ugly troll aggressively attacked the unsuspecting village. </a:t>
            </a: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9" name="Google Shape;769;p71"/>
          <p:cNvSpPr/>
          <p:nvPr/>
        </p:nvSpPr>
        <p:spPr>
          <a:xfrm>
            <a:off x="523853" y="476672"/>
            <a:ext cx="8424936" cy="5940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Answers</a:t>
            </a:r>
            <a:endParaRPr sz="18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Joe walked </a:t>
            </a:r>
            <a:r>
              <a:rPr lang="en-GB" sz="28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slowly</a:t>
            </a: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and </a:t>
            </a:r>
            <a:r>
              <a:rPr lang="en-GB" sz="28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steadily</a:t>
            </a: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up the hill.</a:t>
            </a: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boy ate </a:t>
            </a:r>
            <a:r>
              <a:rPr lang="en-GB" sz="28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quickly</a:t>
            </a: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Jim will miss the </a:t>
            </a:r>
            <a:r>
              <a:rPr lang="en-GB" sz="28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many</a:t>
            </a: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wonderful people at work.</a:t>
            </a:r>
            <a:endParaRPr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Joe is a </a:t>
            </a:r>
            <a:r>
              <a:rPr lang="en-GB" sz="28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very</a:t>
            </a: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late man.</a:t>
            </a:r>
            <a:endParaRPr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Clark wanted </a:t>
            </a:r>
            <a:r>
              <a:rPr lang="en-GB" sz="28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desperately</a:t>
            </a: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 be in the Nativity play.</a:t>
            </a:r>
            <a:endParaRPr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He worked </a:t>
            </a:r>
            <a:r>
              <a:rPr lang="en-GB" sz="28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extremely hard</a:t>
            </a: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 finish his homework. </a:t>
            </a:r>
            <a:endParaRPr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dog barked </a:t>
            </a:r>
            <a:r>
              <a:rPr lang="en-GB" sz="28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loudly</a:t>
            </a: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until his owners came home. </a:t>
            </a:r>
            <a:endParaRPr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GB" sz="28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Gently</a:t>
            </a: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the leaves fell from the autumn trees. </a:t>
            </a:r>
            <a:endParaRPr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storm rumbled </a:t>
            </a:r>
            <a:r>
              <a:rPr lang="en-GB" sz="28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ominously</a:t>
            </a: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 the distance. </a:t>
            </a:r>
            <a:endParaRPr dirty="0"/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AutoNum type="arabicPeriod"/>
            </a:pP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ugly </a:t>
            </a:r>
            <a:r>
              <a:rPr lang="en-GB" sz="2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troll </a:t>
            </a:r>
            <a:r>
              <a:rPr lang="en-GB" sz="2800" b="1" u="sng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aggressively</a:t>
            </a:r>
            <a:r>
              <a:rPr lang="en-GB" sz="2800" dirty="0" smtClean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attacked the unsuspecting village. </a:t>
            </a:r>
            <a:endParaRPr sz="2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en-GB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74" name="Google Shape;774;p72"/>
          <p:cNvGraphicFramePr/>
          <p:nvPr/>
        </p:nvGraphicFramePr>
        <p:xfrm>
          <a:off x="251520" y="692696"/>
          <a:ext cx="8641000" cy="5976675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2160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0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64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40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1) suddenly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2) very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3) at night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4) quite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76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0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5) enough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6) wickedly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7) randomly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8) regularly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775" name="Google Shape;775;p7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1702" y="751472"/>
            <a:ext cx="1839866" cy="1864618"/>
          </a:xfrm>
          <a:prstGeom prst="rect">
            <a:avLst/>
          </a:prstGeom>
          <a:noFill/>
          <a:ln>
            <a:noFill/>
          </a:ln>
        </p:spPr>
      </p:pic>
      <p:pic>
        <p:nvPicPr>
          <p:cNvPr id="776" name="Google Shape;776;p7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777778" y="959182"/>
            <a:ext cx="1302444" cy="1449198"/>
          </a:xfrm>
          <a:prstGeom prst="rect">
            <a:avLst/>
          </a:prstGeom>
          <a:noFill/>
          <a:ln>
            <a:noFill/>
          </a:ln>
        </p:spPr>
      </p:pic>
      <p:sp>
        <p:nvSpPr>
          <p:cNvPr id="777" name="Google Shape;777;p72" descr="Image result for at night clipart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78" name="Google Shape;778;p7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663783" y="1160567"/>
            <a:ext cx="1868618" cy="1046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779" name="Google Shape;779;p7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086967" y="921330"/>
            <a:ext cx="1359595" cy="1359595"/>
          </a:xfrm>
          <a:prstGeom prst="rect">
            <a:avLst/>
          </a:prstGeom>
          <a:noFill/>
          <a:ln>
            <a:noFill/>
          </a:ln>
        </p:spPr>
      </p:pic>
      <p:pic>
        <p:nvPicPr>
          <p:cNvPr id="780" name="Google Shape;780;p7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60375" y="4187056"/>
            <a:ext cx="1600751" cy="143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81" name="Google Shape;781;p7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059833" y="4090091"/>
            <a:ext cx="1020390" cy="2040779"/>
          </a:xfrm>
          <a:prstGeom prst="rect">
            <a:avLst/>
          </a:prstGeom>
          <a:noFill/>
          <a:ln>
            <a:noFill/>
          </a:ln>
        </p:spPr>
      </p:pic>
      <p:pic>
        <p:nvPicPr>
          <p:cNvPr id="782" name="Google Shape;782;p72"/>
          <p:cNvPicPr preferRelativeResize="0"/>
          <p:nvPr/>
        </p:nvPicPr>
        <p:blipFill rotWithShape="1">
          <a:blip r:embed="rId9">
            <a:alphaModFix/>
          </a:blip>
          <a:srcRect t="23196"/>
          <a:stretch/>
        </p:blipFill>
        <p:spPr>
          <a:xfrm>
            <a:off x="4663783" y="4244246"/>
            <a:ext cx="1953567" cy="1123867"/>
          </a:xfrm>
          <a:prstGeom prst="rect">
            <a:avLst/>
          </a:prstGeom>
          <a:noFill/>
          <a:ln>
            <a:noFill/>
          </a:ln>
        </p:spPr>
      </p:pic>
      <p:pic>
        <p:nvPicPr>
          <p:cNvPr id="783" name="Google Shape;783;p72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6919885" y="4120298"/>
            <a:ext cx="1693758" cy="1693758"/>
          </a:xfrm>
          <a:prstGeom prst="rect">
            <a:avLst/>
          </a:prstGeom>
          <a:noFill/>
          <a:ln>
            <a:noFill/>
          </a:ln>
        </p:spPr>
      </p:pic>
      <p:sp>
        <p:nvSpPr>
          <p:cNvPr id="784" name="Google Shape;784;p72"/>
          <p:cNvSpPr txBox="1"/>
          <p:nvPr/>
        </p:nvSpPr>
        <p:spPr>
          <a:xfrm>
            <a:off x="460375" y="160338"/>
            <a:ext cx="569580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WALT/ LO: Create sentences using the following adverbs</a:t>
            </a:r>
            <a:endParaRPr sz="1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9" name="Google Shape;789;p73"/>
          <p:cNvGraphicFramePr/>
          <p:nvPr/>
        </p:nvGraphicFramePr>
        <p:xfrm>
          <a:off x="251520" y="692696"/>
          <a:ext cx="8641000" cy="6163025"/>
        </p:xfrm>
        <a:graphic>
          <a:graphicData uri="http://schemas.openxmlformats.org/drawingml/2006/table">
            <a:tbl>
              <a:tblPr firstRow="1" bandRow="1">
                <a:noFill/>
                <a:tableStyleId>{7471A363-7D3A-4387-818F-5B7B20E4B2C8}</a:tableStyleId>
              </a:tblPr>
              <a:tblGrid>
                <a:gridCol w="2160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0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322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The bomb exploded suddenly. 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2) He ran very fast. 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3) At night the owl hooted. 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4) He was quite happy. 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76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0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5) She didn’t sleep enough. 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6) Wickedly, the monster attacked. 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7) She picked the numbers randomly. </a:t>
                      </a:r>
                      <a:endParaRPr sz="180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/>
                        <a:t>8) You should brush your teeth regularly. </a:t>
                      </a:r>
                      <a:endParaRPr sz="180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790" name="Google Shape;790;p7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31702" y="751472"/>
            <a:ext cx="1839866" cy="1864618"/>
          </a:xfrm>
          <a:prstGeom prst="rect">
            <a:avLst/>
          </a:prstGeom>
          <a:noFill/>
          <a:ln>
            <a:noFill/>
          </a:ln>
        </p:spPr>
      </p:pic>
      <p:pic>
        <p:nvPicPr>
          <p:cNvPr id="791" name="Google Shape;791;p7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777778" y="959182"/>
            <a:ext cx="1302444" cy="1449198"/>
          </a:xfrm>
          <a:prstGeom prst="rect">
            <a:avLst/>
          </a:prstGeom>
          <a:noFill/>
          <a:ln>
            <a:noFill/>
          </a:ln>
        </p:spPr>
      </p:pic>
      <p:sp>
        <p:nvSpPr>
          <p:cNvPr id="792" name="Google Shape;792;p73" descr="Image result for at night clipart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93" name="Google Shape;793;p7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663783" y="1160567"/>
            <a:ext cx="1868618" cy="1046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794" name="Google Shape;794;p7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086967" y="921330"/>
            <a:ext cx="1359595" cy="1359595"/>
          </a:xfrm>
          <a:prstGeom prst="rect">
            <a:avLst/>
          </a:prstGeom>
          <a:noFill/>
          <a:ln>
            <a:noFill/>
          </a:ln>
        </p:spPr>
      </p:pic>
      <p:pic>
        <p:nvPicPr>
          <p:cNvPr id="795" name="Google Shape;795;p7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60375" y="4187056"/>
            <a:ext cx="1600751" cy="143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6" name="Google Shape;796;p7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081002" y="3773277"/>
            <a:ext cx="1020390" cy="2040779"/>
          </a:xfrm>
          <a:prstGeom prst="rect">
            <a:avLst/>
          </a:prstGeom>
          <a:noFill/>
          <a:ln>
            <a:noFill/>
          </a:ln>
        </p:spPr>
      </p:pic>
      <p:pic>
        <p:nvPicPr>
          <p:cNvPr id="797" name="Google Shape;797;p73"/>
          <p:cNvPicPr preferRelativeResize="0"/>
          <p:nvPr/>
        </p:nvPicPr>
        <p:blipFill rotWithShape="1">
          <a:blip r:embed="rId9">
            <a:alphaModFix/>
          </a:blip>
          <a:srcRect t="23196"/>
          <a:stretch/>
        </p:blipFill>
        <p:spPr>
          <a:xfrm>
            <a:off x="4663783" y="4244246"/>
            <a:ext cx="1953567" cy="1123867"/>
          </a:xfrm>
          <a:prstGeom prst="rect">
            <a:avLst/>
          </a:prstGeom>
          <a:noFill/>
          <a:ln>
            <a:noFill/>
          </a:ln>
        </p:spPr>
      </p:pic>
      <p:pic>
        <p:nvPicPr>
          <p:cNvPr id="798" name="Google Shape;798;p7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6947269" y="3946787"/>
            <a:ext cx="1693758" cy="1693758"/>
          </a:xfrm>
          <a:prstGeom prst="rect">
            <a:avLst/>
          </a:prstGeom>
          <a:noFill/>
          <a:ln>
            <a:noFill/>
          </a:ln>
        </p:spPr>
      </p:pic>
      <p:sp>
        <p:nvSpPr>
          <p:cNvPr id="799" name="Google Shape;799;p73"/>
          <p:cNvSpPr txBox="1"/>
          <p:nvPr/>
        </p:nvSpPr>
        <p:spPr>
          <a:xfrm>
            <a:off x="460375" y="160338"/>
            <a:ext cx="569580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WALT/ LO: Create sentences using the following adverbs</a:t>
            </a:r>
            <a:endParaRPr sz="1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8108D82E8CD4439E0083AD21CAD23F" ma:contentTypeVersion="12" ma:contentTypeDescription="Create a new document." ma:contentTypeScope="" ma:versionID="bbd2b935905b87064daf28f5f5ccd935">
  <xsd:schema xmlns:xsd="http://www.w3.org/2001/XMLSchema" xmlns:xs="http://www.w3.org/2001/XMLSchema" xmlns:p="http://schemas.microsoft.com/office/2006/metadata/properties" xmlns:ns3="b35d852d-e68f-4799-b1d8-e0dc4642f4be" xmlns:ns4="1287378b-fa1e-4e4c-a4fc-4ccf83d67a30" targetNamespace="http://schemas.microsoft.com/office/2006/metadata/properties" ma:root="true" ma:fieldsID="c9349f7f85675d55a0ba1526b2e2e3e7" ns3:_="" ns4:_="">
    <xsd:import namespace="b35d852d-e68f-4799-b1d8-e0dc4642f4be"/>
    <xsd:import namespace="1287378b-fa1e-4e4c-a4fc-4ccf83d67a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5d852d-e68f-4799-b1d8-e0dc4642f4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87378b-fa1e-4e4c-a4fc-4ccf83d67a3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B08D524-B480-4D52-866B-B201F852AB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5d852d-e68f-4799-b1d8-e0dc4642f4be"/>
    <ds:schemaRef ds:uri="1287378b-fa1e-4e4c-a4fc-4ccf83d67a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A467EC1-AF03-4693-AF7A-456E9EDD3C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D1AB900-BDB6-4AD7-B07F-7BF1B14DD9A2}">
  <ds:schemaRefs>
    <ds:schemaRef ds:uri="http://purl.org/dc/terms/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2006/documentManagement/types"/>
    <ds:schemaRef ds:uri="b35d852d-e68f-4799-b1d8-e0dc4642f4be"/>
    <ds:schemaRef ds:uri="http://schemas.microsoft.com/office/infopath/2007/PartnerControls"/>
    <ds:schemaRef ds:uri="1287378b-fa1e-4e4c-a4fc-4ccf83d67a30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3783</Words>
  <Application>Microsoft Office PowerPoint</Application>
  <PresentationFormat>On-screen Show (4:3)</PresentationFormat>
  <Paragraphs>1116</Paragraphs>
  <Slides>60</Slides>
  <Notes>60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65" baseType="lpstr">
      <vt:lpstr>Coming Soon</vt:lpstr>
      <vt:lpstr>Arial</vt:lpstr>
      <vt:lpstr>Calibri</vt:lpstr>
      <vt:lpstr>Quattrocento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Extension WALT: Write using adverbs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Bob Kirk</dc:creator>
  <cp:lastModifiedBy>Taiyibha Ahmed</cp:lastModifiedBy>
  <cp:revision>2</cp:revision>
  <dcterms:modified xsi:type="dcterms:W3CDTF">2020-11-20T14:25:38Z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0x0101007A8108D82E8CD4439E0083AD21CAD23F</vt:lpwstr>
  </property>
</Properties>
</file>