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331" r:id="rId2"/>
    <p:sldId id="431" r:id="rId3"/>
    <p:sldId id="419" r:id="rId4"/>
    <p:sldId id="428" r:id="rId5"/>
    <p:sldId id="432" r:id="rId6"/>
    <p:sldId id="426" r:id="rId7"/>
    <p:sldId id="433" r:id="rId8"/>
    <p:sldId id="434" r:id="rId9"/>
    <p:sldId id="435" r:id="rId10"/>
    <p:sldId id="436" r:id="rId11"/>
    <p:sldId id="437" r:id="rId12"/>
    <p:sldId id="427" r:id="rId13"/>
    <p:sldId id="422" r:id="rId14"/>
    <p:sldId id="43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7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48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0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05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60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8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7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411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3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881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3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6392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9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13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3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42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emf"/><Relationship Id="rId7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46A8B55-C11A-4C8F-96E7-7DA618FFBC74}"/>
              </a:ext>
            </a:extLst>
          </p:cNvPr>
          <p:cNvSpPr/>
          <p:nvPr/>
        </p:nvSpPr>
        <p:spPr>
          <a:xfrm>
            <a:off x="5389418" y="3235806"/>
            <a:ext cx="5223164" cy="2319868"/>
          </a:xfrm>
          <a:prstGeom prst="wedgeRoundRectCallout">
            <a:avLst>
              <a:gd name="adj1" fmla="val -62743"/>
              <a:gd name="adj2" fmla="val 46973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957" y="0"/>
            <a:ext cx="8551333" cy="1646302"/>
          </a:xfrm>
        </p:spPr>
        <p:txBody>
          <a:bodyPr>
            <a:normAutofit fontScale="90000"/>
          </a:bodyPr>
          <a:lstStyle/>
          <a:p>
            <a:r>
              <a:rPr lang="en-GB" dirty="0"/>
              <a:t>Monday 14</a:t>
            </a:r>
            <a:r>
              <a:rPr lang="en-GB" baseline="30000" dirty="0"/>
              <a:t>th</a:t>
            </a:r>
            <a:r>
              <a:rPr lang="en-GB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1096899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C: 100s, 10s and 1s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32" y="2990573"/>
            <a:ext cx="4321643" cy="399211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5902036" y="3622196"/>
            <a:ext cx="4710546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Today, Miss Watton is looking for growth mindset</a:t>
            </a:r>
            <a:r>
              <a:rPr lang="en-US" sz="28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!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71104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Warm Up Game!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9919F69-1401-4E34-93E6-72EEB57B339B}"/>
              </a:ext>
            </a:extLst>
          </p:cNvPr>
          <p:cNvSpPr txBox="1">
            <a:spLocks/>
          </p:cNvSpPr>
          <p:nvPr/>
        </p:nvSpPr>
        <p:spPr>
          <a:xfrm>
            <a:off x="2583873" y="1745537"/>
            <a:ext cx="6608618" cy="44417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Times table challenge!</a:t>
            </a:r>
          </a:p>
          <a:p>
            <a:pPr algn="ctr"/>
            <a:endParaRPr lang="en-GB" sz="6700" dirty="0">
              <a:solidFill>
                <a:schemeClr val="accent2"/>
              </a:solidFill>
              <a:latin typeface="+mj-lt"/>
            </a:endParaRPr>
          </a:p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We are going to practice our 3 times tables today!</a:t>
            </a:r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900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1CBCB11-2A20-44E5-B5AD-FC6FC7C88A13}"/>
              </a:ext>
            </a:extLst>
          </p:cNvPr>
          <p:cNvSpPr txBox="1">
            <a:spLocks/>
          </p:cNvSpPr>
          <p:nvPr/>
        </p:nvSpPr>
        <p:spPr>
          <a:xfrm>
            <a:off x="5165688" y="3775829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 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F26A9C3-B687-458B-AC17-A0610388D258}"/>
              </a:ext>
            </a:extLst>
          </p:cNvPr>
          <p:cNvSpPr txBox="1">
            <a:spLocks/>
          </p:cNvSpPr>
          <p:nvPr/>
        </p:nvSpPr>
        <p:spPr>
          <a:xfrm>
            <a:off x="1763462" y="1782698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2060"/>
                </a:solidFill>
                <a:latin typeface="+mn-lt"/>
              </a:rPr>
              <a:t>Write this number is numerals and words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2" name="Title 1">
            <a:extLst>
              <a:ext uri="{FF2B5EF4-FFF2-40B4-BE49-F238E27FC236}">
                <a16:creationId xmlns:a16="http://schemas.microsoft.com/office/drawing/2014/main" id="{A1DE71B1-DA23-482C-86A5-3E1CD5D3A85D}"/>
              </a:ext>
            </a:extLst>
          </p:cNvPr>
          <p:cNvSpPr txBox="1">
            <a:spLocks/>
          </p:cNvSpPr>
          <p:nvPr/>
        </p:nvSpPr>
        <p:spPr>
          <a:xfrm>
            <a:off x="2424367" y="136396"/>
            <a:ext cx="8970799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Recap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4B4E17D-BBB7-4D8E-A8C6-1310EC91AA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2033600" y="3120522"/>
            <a:ext cx="1811678" cy="18959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B7544BF-3099-440A-B6F4-F6B1178456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703540" y="4262713"/>
            <a:ext cx="407057" cy="46736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E857C82-8C9B-4E3E-952D-36171193C0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816323" y="3857676"/>
            <a:ext cx="731205" cy="206199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B44E6C5-7E6C-4EC6-BCB3-6E59A429C0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3624058" y="3120521"/>
            <a:ext cx="1811678" cy="189594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CDA4357-91AD-4E8A-9EF2-F8ACFE9FC5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318859" y="3857676"/>
            <a:ext cx="731205" cy="206199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C3DC826-F120-43C2-A5DA-5B70FCDB45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9129133" y="4262713"/>
            <a:ext cx="407057" cy="4673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1006212-FA63-41FD-ACDD-B4EBC898BE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935629" y="4709463"/>
            <a:ext cx="407057" cy="4673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CE47B7B-F0E6-4489-BA8D-9C1F9FBA82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9139394" y="5158356"/>
            <a:ext cx="407057" cy="4673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55CFECD-9639-4158-96B9-01F1AB0C89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703540" y="5150852"/>
            <a:ext cx="407057" cy="46736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8CF8687-4A85-4116-A42F-430C89E1EE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2033600" y="4790306"/>
            <a:ext cx="1811678" cy="189594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F29C893-9BE8-4DDA-BA69-21BB7C561B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3635489" y="4817911"/>
            <a:ext cx="1811678" cy="1895942"/>
          </a:xfrm>
          <a:prstGeom prst="rect">
            <a:avLst/>
          </a:prstGeom>
        </p:spPr>
      </p:pic>
      <p:sp>
        <p:nvSpPr>
          <p:cNvPr id="43" name="Rounded Rectangle 16">
            <a:extLst>
              <a:ext uri="{FF2B5EF4-FFF2-40B4-BE49-F238E27FC236}">
                <a16:creationId xmlns:a16="http://schemas.microsoft.com/office/drawing/2014/main" id="{E5A1E07B-ED3E-4EFA-B155-CF517FA75360}"/>
              </a:ext>
            </a:extLst>
          </p:cNvPr>
          <p:cNvSpPr/>
          <p:nvPr/>
        </p:nvSpPr>
        <p:spPr>
          <a:xfrm>
            <a:off x="1892270" y="3082171"/>
            <a:ext cx="3621753" cy="3631683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17">
            <a:extLst>
              <a:ext uri="{FF2B5EF4-FFF2-40B4-BE49-F238E27FC236}">
                <a16:creationId xmlns:a16="http://schemas.microsoft.com/office/drawing/2014/main" id="{74D3CF52-4041-43CD-9366-9313BA9FEFB4}"/>
              </a:ext>
            </a:extLst>
          </p:cNvPr>
          <p:cNvSpPr/>
          <p:nvPr/>
        </p:nvSpPr>
        <p:spPr>
          <a:xfrm>
            <a:off x="5795923" y="3635722"/>
            <a:ext cx="2520451" cy="23643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18">
            <a:extLst>
              <a:ext uri="{FF2B5EF4-FFF2-40B4-BE49-F238E27FC236}">
                <a16:creationId xmlns:a16="http://schemas.microsoft.com/office/drawing/2014/main" id="{29EA82AB-0CF2-456C-886E-7E5B8054D11A}"/>
              </a:ext>
            </a:extLst>
          </p:cNvPr>
          <p:cNvSpPr/>
          <p:nvPr/>
        </p:nvSpPr>
        <p:spPr>
          <a:xfrm>
            <a:off x="8509878" y="3635722"/>
            <a:ext cx="1238509" cy="23643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97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F26A9C3-B687-458B-AC17-A0610388D258}"/>
              </a:ext>
            </a:extLst>
          </p:cNvPr>
          <p:cNvSpPr txBox="1">
            <a:spLocks/>
          </p:cNvSpPr>
          <p:nvPr/>
        </p:nvSpPr>
        <p:spPr>
          <a:xfrm>
            <a:off x="1952305" y="4867584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7200" dirty="0">
                <a:solidFill>
                  <a:srgbClr val="FF0000"/>
                </a:solidFill>
                <a:latin typeface="+mn-lt"/>
              </a:rPr>
              <a:t>I’m going to try and trick you out!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82184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1CBCB11-2A20-44E5-B5AD-FC6FC7C88A13}"/>
              </a:ext>
            </a:extLst>
          </p:cNvPr>
          <p:cNvSpPr txBox="1">
            <a:spLocks/>
          </p:cNvSpPr>
          <p:nvPr/>
        </p:nvSpPr>
        <p:spPr>
          <a:xfrm>
            <a:off x="5165688" y="3775829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 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F26A9C3-B687-458B-AC17-A0610388D258}"/>
              </a:ext>
            </a:extLst>
          </p:cNvPr>
          <p:cNvSpPr txBox="1">
            <a:spLocks/>
          </p:cNvSpPr>
          <p:nvPr/>
        </p:nvSpPr>
        <p:spPr>
          <a:xfrm>
            <a:off x="1763462" y="1782698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2060"/>
                </a:solidFill>
                <a:latin typeface="+mn-lt"/>
              </a:rPr>
              <a:t>Write this number is numerals and words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2" name="Title 1">
            <a:extLst>
              <a:ext uri="{FF2B5EF4-FFF2-40B4-BE49-F238E27FC236}">
                <a16:creationId xmlns:a16="http://schemas.microsoft.com/office/drawing/2014/main" id="{A1DE71B1-DA23-482C-86A5-3E1CD5D3A85D}"/>
              </a:ext>
            </a:extLst>
          </p:cNvPr>
          <p:cNvSpPr txBox="1">
            <a:spLocks/>
          </p:cNvSpPr>
          <p:nvPr/>
        </p:nvSpPr>
        <p:spPr>
          <a:xfrm>
            <a:off x="2424367" y="136396"/>
            <a:ext cx="8970799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Recap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E857C82-8C9B-4E3E-952D-36171193C0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2" t="23074" r="31995" b="33000"/>
          <a:stretch/>
        </p:blipFill>
        <p:spPr>
          <a:xfrm>
            <a:off x="5816323" y="3857676"/>
            <a:ext cx="731205" cy="206199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B44E6C5-7E6C-4EC6-BCB3-6E59A429C0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624058" y="3120521"/>
            <a:ext cx="1811678" cy="189594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CDA4357-91AD-4E8A-9EF2-F8ACFE9FC5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2" t="23074" r="31995" b="33000"/>
          <a:stretch/>
        </p:blipFill>
        <p:spPr>
          <a:xfrm>
            <a:off x="6318859" y="3857676"/>
            <a:ext cx="731205" cy="206199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C3DC826-F120-43C2-A5DA-5B70FCDB45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9129133" y="4262713"/>
            <a:ext cx="407057" cy="4673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CE47B7B-F0E6-4489-BA8D-9C1F9FBA82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9139394" y="5158356"/>
            <a:ext cx="407057" cy="4673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55CFECD-9639-4158-96B9-01F1AB0C89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8703540" y="5150852"/>
            <a:ext cx="407057" cy="46736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8CF8687-4A85-4116-A42F-430C89E1EE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033600" y="4790306"/>
            <a:ext cx="1811678" cy="1895942"/>
          </a:xfrm>
          <a:prstGeom prst="rect">
            <a:avLst/>
          </a:prstGeom>
        </p:spPr>
      </p:pic>
      <p:sp>
        <p:nvSpPr>
          <p:cNvPr id="43" name="Rounded Rectangle 16">
            <a:extLst>
              <a:ext uri="{FF2B5EF4-FFF2-40B4-BE49-F238E27FC236}">
                <a16:creationId xmlns:a16="http://schemas.microsoft.com/office/drawing/2014/main" id="{E5A1E07B-ED3E-4EFA-B155-CF517FA75360}"/>
              </a:ext>
            </a:extLst>
          </p:cNvPr>
          <p:cNvSpPr/>
          <p:nvPr/>
        </p:nvSpPr>
        <p:spPr>
          <a:xfrm>
            <a:off x="1892270" y="3082171"/>
            <a:ext cx="3621753" cy="3631683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17">
            <a:extLst>
              <a:ext uri="{FF2B5EF4-FFF2-40B4-BE49-F238E27FC236}">
                <a16:creationId xmlns:a16="http://schemas.microsoft.com/office/drawing/2014/main" id="{74D3CF52-4041-43CD-9366-9313BA9FEFB4}"/>
              </a:ext>
            </a:extLst>
          </p:cNvPr>
          <p:cNvSpPr/>
          <p:nvPr/>
        </p:nvSpPr>
        <p:spPr>
          <a:xfrm>
            <a:off x="5795923" y="3635722"/>
            <a:ext cx="2520451" cy="23643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18">
            <a:extLst>
              <a:ext uri="{FF2B5EF4-FFF2-40B4-BE49-F238E27FC236}">
                <a16:creationId xmlns:a16="http://schemas.microsoft.com/office/drawing/2014/main" id="{29EA82AB-0CF2-456C-886E-7E5B8054D11A}"/>
              </a:ext>
            </a:extLst>
          </p:cNvPr>
          <p:cNvSpPr/>
          <p:nvPr/>
        </p:nvSpPr>
        <p:spPr>
          <a:xfrm>
            <a:off x="8509878" y="3635722"/>
            <a:ext cx="1238509" cy="23643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C258D2CB-C793-40C4-8DBC-A784E7B00D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2" t="23074" r="31995" b="33000"/>
          <a:stretch/>
        </p:blipFill>
        <p:spPr>
          <a:xfrm>
            <a:off x="6935730" y="3845758"/>
            <a:ext cx="731205" cy="206199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EEC4B62-E8C5-4769-8D09-FDCBA17F92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2" t="23074" r="31995" b="33000"/>
          <a:stretch/>
        </p:blipFill>
        <p:spPr>
          <a:xfrm>
            <a:off x="7566476" y="3912145"/>
            <a:ext cx="731205" cy="206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7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F26A9C3-B687-458B-AC17-A0610388D258}"/>
              </a:ext>
            </a:extLst>
          </p:cNvPr>
          <p:cNvSpPr txBox="1">
            <a:spLocks/>
          </p:cNvSpPr>
          <p:nvPr/>
        </p:nvSpPr>
        <p:spPr>
          <a:xfrm>
            <a:off x="2002001" y="3187871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Today we are going to </a:t>
            </a:r>
            <a:r>
              <a:rPr lang="en-GB" sz="4400" dirty="0">
                <a:solidFill>
                  <a:srgbClr val="0070C0"/>
                </a:solidFill>
                <a:latin typeface="+mn-lt"/>
              </a:rPr>
              <a:t>PARTITION</a:t>
            </a:r>
            <a:r>
              <a:rPr lang="en-GB" sz="4400" dirty="0">
                <a:solidFill>
                  <a:srgbClr val="FF0000"/>
                </a:solidFill>
                <a:latin typeface="+mn-lt"/>
              </a:rPr>
              <a:t> numbers!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7355109-5DB0-4717-AE8A-9B48A3E70D55}"/>
              </a:ext>
            </a:extLst>
          </p:cNvPr>
          <p:cNvSpPr txBox="1">
            <a:spLocks/>
          </p:cNvSpPr>
          <p:nvPr/>
        </p:nvSpPr>
        <p:spPr>
          <a:xfrm>
            <a:off x="2074888" y="5059988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What does partition mean?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70296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F26A9C3-B687-458B-AC17-A0610388D258}"/>
              </a:ext>
            </a:extLst>
          </p:cNvPr>
          <p:cNvSpPr txBox="1">
            <a:spLocks/>
          </p:cNvSpPr>
          <p:nvPr/>
        </p:nvSpPr>
        <p:spPr>
          <a:xfrm>
            <a:off x="2002001" y="3187871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Part</a:t>
            </a:r>
            <a:r>
              <a:rPr lang="en-GB" sz="4400" dirty="0">
                <a:solidFill>
                  <a:srgbClr val="FF0000"/>
                </a:solidFill>
                <a:latin typeface="+mn-lt"/>
              </a:rPr>
              <a:t>ition means split a number into its separate parts.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06329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0509EA-7022-4384-8AA4-7CA9811155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517" y="2044148"/>
            <a:ext cx="10710965" cy="346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86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846247-2420-41AD-990C-2857BECA3F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317" y="1814233"/>
            <a:ext cx="11382083" cy="400878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AB23BEE-8D83-417F-B40B-EBB5B568B97E}"/>
              </a:ext>
            </a:extLst>
          </p:cNvPr>
          <p:cNvSpPr txBox="1">
            <a:spLocks/>
          </p:cNvSpPr>
          <p:nvPr/>
        </p:nvSpPr>
        <p:spPr>
          <a:xfrm>
            <a:off x="4079280" y="4340810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4888D42-AE8F-4C97-8729-D0BA44FC5AEE}"/>
              </a:ext>
            </a:extLst>
          </p:cNvPr>
          <p:cNvSpPr txBox="1">
            <a:spLocks/>
          </p:cNvSpPr>
          <p:nvPr/>
        </p:nvSpPr>
        <p:spPr>
          <a:xfrm>
            <a:off x="6096000" y="1909036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81E9C98-152A-4BBC-9A18-8284C32E355B}"/>
              </a:ext>
            </a:extLst>
          </p:cNvPr>
          <p:cNvSpPr txBox="1">
            <a:spLocks/>
          </p:cNvSpPr>
          <p:nvPr/>
        </p:nvSpPr>
        <p:spPr>
          <a:xfrm>
            <a:off x="8003389" y="1792637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045C01E-5489-49B8-BA15-6EFB6004AF62}"/>
              </a:ext>
            </a:extLst>
          </p:cNvPr>
          <p:cNvSpPr txBox="1">
            <a:spLocks/>
          </p:cNvSpPr>
          <p:nvPr/>
        </p:nvSpPr>
        <p:spPr>
          <a:xfrm>
            <a:off x="9910778" y="1676238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C2301CE-0F44-45C4-8404-44D058281D63}"/>
              </a:ext>
            </a:extLst>
          </p:cNvPr>
          <p:cNvSpPr txBox="1">
            <a:spLocks/>
          </p:cNvSpPr>
          <p:nvPr/>
        </p:nvSpPr>
        <p:spPr>
          <a:xfrm>
            <a:off x="6096000" y="2708634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2B45394-1C3B-47B6-BCF9-272CCA334B99}"/>
              </a:ext>
            </a:extLst>
          </p:cNvPr>
          <p:cNvSpPr txBox="1">
            <a:spLocks/>
          </p:cNvSpPr>
          <p:nvPr/>
        </p:nvSpPr>
        <p:spPr>
          <a:xfrm>
            <a:off x="8003389" y="2592235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D8D208A-38CE-480B-81BD-8312B3A9DC0F}"/>
              </a:ext>
            </a:extLst>
          </p:cNvPr>
          <p:cNvSpPr txBox="1">
            <a:spLocks/>
          </p:cNvSpPr>
          <p:nvPr/>
        </p:nvSpPr>
        <p:spPr>
          <a:xfrm>
            <a:off x="9910778" y="2475836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3ECC704-A850-435F-B365-D74F7DD5FE87}"/>
              </a:ext>
            </a:extLst>
          </p:cNvPr>
          <p:cNvSpPr txBox="1">
            <a:spLocks/>
          </p:cNvSpPr>
          <p:nvPr/>
        </p:nvSpPr>
        <p:spPr>
          <a:xfrm>
            <a:off x="6096000" y="3321829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D9FE7CD-2F4E-4195-9442-24D81EF24F7B}"/>
              </a:ext>
            </a:extLst>
          </p:cNvPr>
          <p:cNvSpPr txBox="1">
            <a:spLocks/>
          </p:cNvSpPr>
          <p:nvPr/>
        </p:nvSpPr>
        <p:spPr>
          <a:xfrm>
            <a:off x="8003389" y="3205430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3D4DCE1D-A567-4B2A-B9C7-AA2753826039}"/>
              </a:ext>
            </a:extLst>
          </p:cNvPr>
          <p:cNvSpPr txBox="1">
            <a:spLocks/>
          </p:cNvSpPr>
          <p:nvPr/>
        </p:nvSpPr>
        <p:spPr>
          <a:xfrm>
            <a:off x="9910778" y="3089031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2CA1D3D3-EAC7-4B38-AF8F-3ED59FB5D89A}"/>
              </a:ext>
            </a:extLst>
          </p:cNvPr>
          <p:cNvSpPr txBox="1">
            <a:spLocks/>
          </p:cNvSpPr>
          <p:nvPr/>
        </p:nvSpPr>
        <p:spPr>
          <a:xfrm>
            <a:off x="6096000" y="3935024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3A1F0F9B-5A6A-4D51-ADAB-B23298AD3323}"/>
              </a:ext>
            </a:extLst>
          </p:cNvPr>
          <p:cNvSpPr txBox="1">
            <a:spLocks/>
          </p:cNvSpPr>
          <p:nvPr/>
        </p:nvSpPr>
        <p:spPr>
          <a:xfrm>
            <a:off x="8003389" y="3818625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DF8DB85A-7872-4159-98EC-F73992174B25}"/>
              </a:ext>
            </a:extLst>
          </p:cNvPr>
          <p:cNvSpPr txBox="1">
            <a:spLocks/>
          </p:cNvSpPr>
          <p:nvPr/>
        </p:nvSpPr>
        <p:spPr>
          <a:xfrm>
            <a:off x="9910778" y="3702226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150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566006" y="-76034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B63B862-B8E6-471C-B2B1-B433D413C6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1042739" y="1203346"/>
            <a:ext cx="1811678" cy="18959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A3AEB36-C3C2-470D-B7ED-B609A77A7E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851112" y="2068289"/>
            <a:ext cx="731205" cy="206199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8D88F52-4DF2-4FC6-86F8-6D2D6E336C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2670790" y="1203346"/>
            <a:ext cx="1811678" cy="189594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DD7C92E-51E8-4F59-9C7A-E764EE83D5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601222" y="2068289"/>
            <a:ext cx="731205" cy="206199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B32121F-C396-4132-AB6E-6EB825C124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976277" y="2068289"/>
            <a:ext cx="731205" cy="206199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A8953F5-1BDB-460F-B1A3-2E13A85C5E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226167" y="2068289"/>
            <a:ext cx="731205" cy="206199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7257B38-8A1F-445C-BF1C-63FDBC1C8D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6351331" y="2068289"/>
            <a:ext cx="731205" cy="206199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3D9CA337-5A8B-401C-A734-7C18F0B32BA3}"/>
                  </a:ext>
                </a:extLst>
              </p:cNvPr>
              <p:cNvSpPr txBox="1"/>
              <p:nvPr/>
            </p:nvSpPr>
            <p:spPr>
              <a:xfrm>
                <a:off x="1019784" y="4907532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450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hundreds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tens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ones</a:t>
                </a:r>
              </a:p>
            </p:txBody>
          </p:sp>
        </mc:Choice>
        <mc:Fallback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3D9CA337-5A8B-401C-A734-7C18F0B32B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784" y="4907532"/>
                <a:ext cx="6853531" cy="584775"/>
              </a:xfrm>
              <a:prstGeom prst="rect">
                <a:avLst/>
              </a:prstGeom>
              <a:blipFill>
                <a:blip r:embed="rId4"/>
                <a:stretch>
                  <a:fillRect l="-2044" t="-12500" r="-20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63B52D3-2ECB-4C29-8F8A-0A9557445164}"/>
                  </a:ext>
                </a:extLst>
              </p:cNvPr>
              <p:cNvSpPr txBox="1"/>
              <p:nvPr/>
            </p:nvSpPr>
            <p:spPr>
              <a:xfrm>
                <a:off x="611052" y="5547156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450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63B52D3-2ECB-4C29-8F8A-0A95574451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52" y="5547156"/>
                <a:ext cx="2042605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B60B6B5C-9613-4D4C-BCE0-7CB3F6B8E5EB}"/>
              </a:ext>
            </a:extLst>
          </p:cNvPr>
          <p:cNvSpPr txBox="1"/>
          <p:nvPr/>
        </p:nvSpPr>
        <p:spPr>
          <a:xfrm>
            <a:off x="2211209" y="5543130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400</a:t>
            </a:r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E403872-8BF3-4CA8-8B80-1222A3341225}"/>
                  </a:ext>
                </a:extLst>
              </p:cNvPr>
              <p:cNvSpPr txBox="1"/>
              <p:nvPr/>
            </p:nvSpPr>
            <p:spPr>
              <a:xfrm>
                <a:off x="3576629" y="5526108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E403872-8BF3-4CA8-8B80-1222A33412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629" y="5526108"/>
                <a:ext cx="204260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F4E72C9B-78BF-4599-9630-DA8E057DF6BE}"/>
              </a:ext>
            </a:extLst>
          </p:cNvPr>
          <p:cNvSpPr txBox="1"/>
          <p:nvPr/>
        </p:nvSpPr>
        <p:spPr>
          <a:xfrm>
            <a:off x="4621463" y="5537835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50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7C661DB-9C81-4629-9EAB-21167113A724}"/>
              </a:ext>
            </a:extLst>
          </p:cNvPr>
          <p:cNvSpPr txBox="1"/>
          <p:nvPr/>
        </p:nvSpPr>
        <p:spPr>
          <a:xfrm>
            <a:off x="1602776" y="4865746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4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2260AEA-B7AB-47F5-AAAE-AA720F3A9D4F}"/>
              </a:ext>
            </a:extLst>
          </p:cNvPr>
          <p:cNvSpPr txBox="1"/>
          <p:nvPr/>
        </p:nvSpPr>
        <p:spPr>
          <a:xfrm>
            <a:off x="4162791" y="4891939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5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5AE8379-2DCC-4565-818E-F0A4040B278D}"/>
              </a:ext>
            </a:extLst>
          </p:cNvPr>
          <p:cNvSpPr txBox="1"/>
          <p:nvPr/>
        </p:nvSpPr>
        <p:spPr>
          <a:xfrm>
            <a:off x="5840621" y="4873731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0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9FEA4DA6-64DA-4211-B919-E603F63385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1035212" y="2889329"/>
            <a:ext cx="1811678" cy="189594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DBC7495-1894-4575-AE26-88FA49A91E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2679057" y="2901959"/>
            <a:ext cx="1811678" cy="189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02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566006" y="-76034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0C15F972-0F62-42AA-B9A9-083C0DDBB2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1070669" y="1969698"/>
            <a:ext cx="1811678" cy="189594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1500FF2-A0B6-4C6B-A9F3-1043B0A822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152806" y="2652354"/>
            <a:ext cx="319732" cy="3671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545E026-463B-4011-B30A-A3A229731D9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386769" y="1950864"/>
            <a:ext cx="672766" cy="18972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8B6EB8D-02AA-443F-B251-E7A7AA4043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2642789" y="1974495"/>
            <a:ext cx="1811678" cy="189594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079B9B9-2DE8-4CD2-B9E8-7C35B10716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983460" y="1950864"/>
            <a:ext cx="672766" cy="18972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7CF32AE-AEC3-4C09-9080-D667FB723F5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405409" y="1974495"/>
            <a:ext cx="672766" cy="18972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0E42C16-06A0-4C43-99F5-096046FA31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680022" y="1950864"/>
            <a:ext cx="672766" cy="18972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67EDCB3C-C12D-40A5-943C-3D7682469B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132821" y="2198451"/>
            <a:ext cx="319732" cy="3671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BF9C088-8FF6-4028-A3DE-EAED1F1DF2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921269" y="2414066"/>
            <a:ext cx="319732" cy="3671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6BF3E8E-1799-4B3D-9492-FD8C521FCC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694508" y="2194988"/>
            <a:ext cx="319732" cy="3671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CBD1A49-F3FA-44F0-A6A2-880DF72B1D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709126" y="2614306"/>
            <a:ext cx="319732" cy="3671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3CF75ECD-30E0-4260-BED3-9F73E4D206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723518" y="1965984"/>
            <a:ext cx="672766" cy="18972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7FD0FCD3-DB6E-4985-B5AA-9AA7C6A9F5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056723" y="1974495"/>
            <a:ext cx="672766" cy="18972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154ABC4-422B-4750-A0EC-B270F9964F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156295" y="3469231"/>
            <a:ext cx="319732" cy="3671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59E1F62-FE83-4822-8CD2-E579FDBDF1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167424" y="3061792"/>
            <a:ext cx="319732" cy="3671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6C54997-EBA4-411E-85CA-A421B43C1A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714716" y="3046596"/>
            <a:ext cx="319732" cy="36710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1B6A419-635B-47C9-8269-8D93ABCB33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729334" y="3488142"/>
            <a:ext cx="319732" cy="3671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129E1366-9669-41DB-85C5-C07E41786D47}"/>
                  </a:ext>
                </a:extLst>
              </p:cNvPr>
              <p:cNvSpPr txBox="1"/>
              <p:nvPr/>
            </p:nvSpPr>
            <p:spPr>
              <a:xfrm>
                <a:off x="1019784" y="4567903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269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hundreds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tens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ones</a:t>
                </a:r>
              </a:p>
            </p:txBody>
          </p:sp>
        </mc:Choice>
        <mc:Fallback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129E1366-9669-41DB-85C5-C07E41786D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784" y="4567903"/>
                <a:ext cx="6853531" cy="584775"/>
              </a:xfrm>
              <a:prstGeom prst="rect">
                <a:avLst/>
              </a:prstGeom>
              <a:blipFill>
                <a:blip r:embed="rId5"/>
                <a:stretch>
                  <a:fillRect l="-2044" t="-12500" r="-20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48AD75B2-4C27-4EA0-B6AF-11C995ABD1D4}"/>
                  </a:ext>
                </a:extLst>
              </p:cNvPr>
              <p:cNvSpPr txBox="1"/>
              <p:nvPr/>
            </p:nvSpPr>
            <p:spPr>
              <a:xfrm>
                <a:off x="611052" y="5207527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269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48AD75B2-4C27-4EA0-B6AF-11C995ABD1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52" y="5207527"/>
                <a:ext cx="2042605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>
            <a:extLst>
              <a:ext uri="{FF2B5EF4-FFF2-40B4-BE49-F238E27FC236}">
                <a16:creationId xmlns:a16="http://schemas.microsoft.com/office/drawing/2014/main" id="{BF3CB374-66BE-4130-83B1-C7037714346F}"/>
              </a:ext>
            </a:extLst>
          </p:cNvPr>
          <p:cNvSpPr txBox="1"/>
          <p:nvPr/>
        </p:nvSpPr>
        <p:spPr>
          <a:xfrm>
            <a:off x="2222713" y="5207527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?</a:t>
            </a:r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9E26EE16-FC7C-48E0-9283-52ECBF8DF7EB}"/>
                  </a:ext>
                </a:extLst>
              </p:cNvPr>
              <p:cNvSpPr txBox="1"/>
              <p:nvPr/>
            </p:nvSpPr>
            <p:spPr>
              <a:xfrm>
                <a:off x="3576629" y="5186479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9E26EE16-FC7C-48E0-9283-52ECBF8DF7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629" y="5186479"/>
                <a:ext cx="2042605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>
            <a:extLst>
              <a:ext uri="{FF2B5EF4-FFF2-40B4-BE49-F238E27FC236}">
                <a16:creationId xmlns:a16="http://schemas.microsoft.com/office/drawing/2014/main" id="{555D8916-39A6-4293-B919-7B482DB4B3E5}"/>
              </a:ext>
            </a:extLst>
          </p:cNvPr>
          <p:cNvSpPr txBox="1"/>
          <p:nvPr/>
        </p:nvSpPr>
        <p:spPr>
          <a:xfrm>
            <a:off x="4621463" y="5198206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60</a:t>
            </a:r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DDDD1F3-4C3E-43D5-AE87-13CA1543FD44}"/>
                  </a:ext>
                </a:extLst>
              </p:cNvPr>
              <p:cNvSpPr txBox="1"/>
              <p:nvPr/>
            </p:nvSpPr>
            <p:spPr>
              <a:xfrm>
                <a:off x="5268396" y="5194990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DDDD1F3-4C3E-43D5-AE87-13CA1543FD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8396" y="5194990"/>
                <a:ext cx="2042605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>
            <a:extLst>
              <a:ext uri="{FF2B5EF4-FFF2-40B4-BE49-F238E27FC236}">
                <a16:creationId xmlns:a16="http://schemas.microsoft.com/office/drawing/2014/main" id="{07EDE267-7DA2-4267-9B19-94BDB763E232}"/>
              </a:ext>
            </a:extLst>
          </p:cNvPr>
          <p:cNvSpPr txBox="1"/>
          <p:nvPr/>
        </p:nvSpPr>
        <p:spPr>
          <a:xfrm>
            <a:off x="6449113" y="5199278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?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5040D75-85C8-4E13-B581-CDC0688B57CB}"/>
              </a:ext>
            </a:extLst>
          </p:cNvPr>
          <p:cNvSpPr txBox="1"/>
          <p:nvPr/>
        </p:nvSpPr>
        <p:spPr>
          <a:xfrm>
            <a:off x="1602776" y="4526117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92E5952-F6EA-4391-B5ED-CF0219A886E7}"/>
              </a:ext>
            </a:extLst>
          </p:cNvPr>
          <p:cNvSpPr txBox="1"/>
          <p:nvPr/>
        </p:nvSpPr>
        <p:spPr>
          <a:xfrm>
            <a:off x="4162791" y="4552310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E6E5D0B-C9F5-44D0-B069-2AEBCC780A4D}"/>
              </a:ext>
            </a:extLst>
          </p:cNvPr>
          <p:cNvSpPr txBox="1"/>
          <p:nvPr/>
        </p:nvSpPr>
        <p:spPr>
          <a:xfrm>
            <a:off x="5840621" y="4534102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21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500922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571FD66-8129-400D-ABE2-F0F8593284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95" y="816785"/>
            <a:ext cx="11847444" cy="599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490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34" y="5332878"/>
            <a:ext cx="1904349" cy="17591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1CBCB11-2A20-44E5-B5AD-FC6FC7C88A13}"/>
              </a:ext>
            </a:extLst>
          </p:cNvPr>
          <p:cNvSpPr txBox="1">
            <a:spLocks/>
          </p:cNvSpPr>
          <p:nvPr/>
        </p:nvSpPr>
        <p:spPr>
          <a:xfrm>
            <a:off x="4251288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en-GB" sz="4400" dirty="0">
              <a:solidFill>
                <a:srgbClr val="FF0000"/>
              </a:solidFill>
              <a:latin typeface="+mn-lt"/>
            </a:endParaRPr>
          </a:p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Plenary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81CC60-DFB5-4A89-88FC-B06E06C5C326}"/>
              </a:ext>
            </a:extLst>
          </p:cNvPr>
          <p:cNvSpPr txBox="1"/>
          <p:nvPr/>
        </p:nvSpPr>
        <p:spPr>
          <a:xfrm>
            <a:off x="2027583" y="1965109"/>
            <a:ext cx="7476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What is the value of the 6 in each number?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24546A-1330-4085-9138-9CC6ADEC7181}"/>
              </a:ext>
            </a:extLst>
          </p:cNvPr>
          <p:cNvSpPr txBox="1"/>
          <p:nvPr/>
        </p:nvSpPr>
        <p:spPr>
          <a:xfrm>
            <a:off x="2488674" y="3598618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4</a:t>
            </a:r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  <a:r>
              <a:rPr lang="en-GB" sz="4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7AC4C5-C7CA-4F7E-8725-AC1970D276B9}"/>
              </a:ext>
            </a:extLst>
          </p:cNvPr>
          <p:cNvSpPr txBox="1"/>
          <p:nvPr/>
        </p:nvSpPr>
        <p:spPr>
          <a:xfrm>
            <a:off x="4812203" y="3598617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  <a:r>
              <a:rPr lang="en-GB" sz="4400" dirty="0">
                <a:latin typeface="Calibri" panose="020F0502020204030204" pitchFamily="34" charset="0"/>
              </a:rPr>
              <a:t>21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1F5D5F5-B14F-440D-B581-0B0ACAC75C07}"/>
              </a:ext>
            </a:extLst>
          </p:cNvPr>
          <p:cNvSpPr txBox="1"/>
          <p:nvPr/>
        </p:nvSpPr>
        <p:spPr>
          <a:xfrm>
            <a:off x="7135732" y="3598616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20</a:t>
            </a:r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F76AC90-E226-44C0-B464-B539B2350DB5}"/>
              </a:ext>
            </a:extLst>
          </p:cNvPr>
          <p:cNvSpPr txBox="1"/>
          <p:nvPr/>
        </p:nvSpPr>
        <p:spPr>
          <a:xfrm>
            <a:off x="2173227" y="4918847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05FB5F-3CBB-443F-AFEA-F74DB2FC88D3}"/>
              </a:ext>
            </a:extLst>
          </p:cNvPr>
          <p:cNvSpPr txBox="1"/>
          <p:nvPr/>
        </p:nvSpPr>
        <p:spPr>
          <a:xfrm>
            <a:off x="4361477" y="4918847"/>
            <a:ext cx="29391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0BD999-2E3B-4187-A215-1945EB0AFE54}"/>
              </a:ext>
            </a:extLst>
          </p:cNvPr>
          <p:cNvSpPr txBox="1"/>
          <p:nvPr/>
        </p:nvSpPr>
        <p:spPr>
          <a:xfrm>
            <a:off x="6969501" y="4918847"/>
            <a:ext cx="29391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C85F590-232D-4BC6-8C23-BE079BD701FF}"/>
              </a:ext>
            </a:extLst>
          </p:cNvPr>
          <p:cNvSpPr/>
          <p:nvPr/>
        </p:nvSpPr>
        <p:spPr>
          <a:xfrm>
            <a:off x="4957757" y="2586163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267B718-F09A-44EF-871E-6D73FC997170}"/>
              </a:ext>
            </a:extLst>
          </p:cNvPr>
          <p:cNvSpPr/>
          <p:nvPr/>
        </p:nvSpPr>
        <p:spPr>
          <a:xfrm>
            <a:off x="5564816" y="2586163"/>
            <a:ext cx="527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4FE229E-69F0-434B-AA21-1488D50EBE06}"/>
              </a:ext>
            </a:extLst>
          </p:cNvPr>
          <p:cNvSpPr/>
          <p:nvPr/>
        </p:nvSpPr>
        <p:spPr>
          <a:xfrm>
            <a:off x="6062070" y="2586163"/>
            <a:ext cx="6527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1012619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4" grpId="0"/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34" y="5332878"/>
            <a:ext cx="1904349" cy="17591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1CBCB11-2A20-44E5-B5AD-FC6FC7C88A13}"/>
              </a:ext>
            </a:extLst>
          </p:cNvPr>
          <p:cNvSpPr txBox="1">
            <a:spLocks/>
          </p:cNvSpPr>
          <p:nvPr/>
        </p:nvSpPr>
        <p:spPr>
          <a:xfrm>
            <a:off x="4251288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en-GB" sz="4400" dirty="0">
              <a:solidFill>
                <a:srgbClr val="FF0000"/>
              </a:solidFill>
              <a:latin typeface="+mn-lt"/>
            </a:endParaRPr>
          </a:p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Plenary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81CC60-DFB5-4A89-88FC-B06E06C5C326}"/>
              </a:ext>
            </a:extLst>
          </p:cNvPr>
          <p:cNvSpPr txBox="1"/>
          <p:nvPr/>
        </p:nvSpPr>
        <p:spPr>
          <a:xfrm>
            <a:off x="2027583" y="1965109"/>
            <a:ext cx="7476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What is the value of the 6 in each number?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24546A-1330-4085-9138-9CC6ADEC7181}"/>
              </a:ext>
            </a:extLst>
          </p:cNvPr>
          <p:cNvSpPr txBox="1"/>
          <p:nvPr/>
        </p:nvSpPr>
        <p:spPr>
          <a:xfrm>
            <a:off x="2488674" y="3598618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4</a:t>
            </a:r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  <a:r>
              <a:rPr lang="en-GB" sz="4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7AC4C5-C7CA-4F7E-8725-AC1970D276B9}"/>
              </a:ext>
            </a:extLst>
          </p:cNvPr>
          <p:cNvSpPr txBox="1"/>
          <p:nvPr/>
        </p:nvSpPr>
        <p:spPr>
          <a:xfrm>
            <a:off x="4812203" y="3598617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  <a:r>
              <a:rPr lang="en-GB" sz="4400" dirty="0">
                <a:latin typeface="Calibri" panose="020F0502020204030204" pitchFamily="34" charset="0"/>
              </a:rPr>
              <a:t>21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1F5D5F5-B14F-440D-B581-0B0ACAC75C07}"/>
              </a:ext>
            </a:extLst>
          </p:cNvPr>
          <p:cNvSpPr txBox="1"/>
          <p:nvPr/>
        </p:nvSpPr>
        <p:spPr>
          <a:xfrm>
            <a:off x="7135732" y="3598616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20</a:t>
            </a:r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F76AC90-E226-44C0-B464-B539B2350DB5}"/>
              </a:ext>
            </a:extLst>
          </p:cNvPr>
          <p:cNvSpPr txBox="1"/>
          <p:nvPr/>
        </p:nvSpPr>
        <p:spPr>
          <a:xfrm>
            <a:off x="2185443" y="4918847"/>
            <a:ext cx="204260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60</a:t>
            </a:r>
          </a:p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 tens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05FB5F-3CBB-443F-AFEA-F74DB2FC88D3}"/>
              </a:ext>
            </a:extLst>
          </p:cNvPr>
          <p:cNvSpPr txBox="1"/>
          <p:nvPr/>
        </p:nvSpPr>
        <p:spPr>
          <a:xfrm>
            <a:off x="4361477" y="4918847"/>
            <a:ext cx="29391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600</a:t>
            </a:r>
          </a:p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 hundreds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0BD999-2E3B-4187-A215-1945EB0AFE54}"/>
              </a:ext>
            </a:extLst>
          </p:cNvPr>
          <p:cNvSpPr txBox="1"/>
          <p:nvPr/>
        </p:nvSpPr>
        <p:spPr>
          <a:xfrm>
            <a:off x="6969501" y="4918847"/>
            <a:ext cx="29391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</a:p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 ones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C85F590-232D-4BC6-8C23-BE079BD701FF}"/>
              </a:ext>
            </a:extLst>
          </p:cNvPr>
          <p:cNvSpPr/>
          <p:nvPr/>
        </p:nvSpPr>
        <p:spPr>
          <a:xfrm>
            <a:off x="4957757" y="2586163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267B718-F09A-44EF-871E-6D73FC997170}"/>
              </a:ext>
            </a:extLst>
          </p:cNvPr>
          <p:cNvSpPr/>
          <p:nvPr/>
        </p:nvSpPr>
        <p:spPr>
          <a:xfrm>
            <a:off x="5564816" y="2586163"/>
            <a:ext cx="527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4FE229E-69F0-434B-AA21-1488D50EBE06}"/>
              </a:ext>
            </a:extLst>
          </p:cNvPr>
          <p:cNvSpPr/>
          <p:nvPr/>
        </p:nvSpPr>
        <p:spPr>
          <a:xfrm>
            <a:off x="6062070" y="2586163"/>
            <a:ext cx="6527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413466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4" grpId="0"/>
      <p:bldP spid="25" grpId="0"/>
      <p:bldP spid="26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DAE0AD6-93D6-411E-B5A8-FC44768A8C72}"/>
</file>

<file path=customXml/itemProps2.xml><?xml version="1.0" encoding="utf-8"?>
<ds:datastoreItem xmlns:ds="http://schemas.openxmlformats.org/officeDocument/2006/customXml" ds:itemID="{8C9DA59F-20D7-4AEB-9AAB-1ECA6AE3DF3A}"/>
</file>

<file path=customXml/itemProps3.xml><?xml version="1.0" encoding="utf-8"?>
<ds:datastoreItem xmlns:ds="http://schemas.openxmlformats.org/officeDocument/2006/customXml" ds:itemID="{B409E7AD-2319-461E-B0C0-3152796ECF62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4058</TotalTime>
  <Words>250</Words>
  <Application>Microsoft Office PowerPoint</Application>
  <PresentationFormat>Widescreen</PresentationFormat>
  <Paragraphs>89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Cambria Math</vt:lpstr>
      <vt:lpstr>Trebuchet MS</vt:lpstr>
      <vt:lpstr>Wingdings 3</vt:lpstr>
      <vt:lpstr>Facet</vt:lpstr>
      <vt:lpstr>Monday 14th September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7</cp:revision>
  <dcterms:created xsi:type="dcterms:W3CDTF">2020-09-10T19:04:55Z</dcterms:created>
  <dcterms:modified xsi:type="dcterms:W3CDTF">2020-09-13T14:43:38Z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