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 id="258" r:id="rId6"/>
    <p:sldId id="259" r:id="rId7"/>
    <p:sldId id="260" r:id="rId8"/>
    <p:sldId id="261" r:id="rId9"/>
    <p:sldId id="262"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53" autoAdjust="0"/>
    <p:restoredTop sz="94660"/>
  </p:normalViewPr>
  <p:slideViewPr>
    <p:cSldViewPr snapToGrid="0">
      <p:cViewPr varScale="1">
        <p:scale>
          <a:sx n="40" d="100"/>
          <a:sy n="40" d="100"/>
        </p:scale>
        <p:origin x="48" y="7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5A0FD8F-A9B6-49F8-9B50-7124EAEC7FA1}" type="datetimeFigureOut">
              <a:rPr lang="en-GB" smtClean="0"/>
              <a:t>08/11/2020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267044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A0FD8F-A9B6-49F8-9B50-7124EAEC7FA1}" type="datetimeFigureOut">
              <a:rPr lang="en-GB" smtClean="0"/>
              <a:t>08/11/2020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3622073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5A0FD8F-A9B6-49F8-9B50-7124EAEC7FA1}" type="datetimeFigureOut">
              <a:rPr lang="en-GB" smtClean="0"/>
              <a:t>08/11/2020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2295434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5A0FD8F-A9B6-49F8-9B50-7124EAEC7FA1}" type="datetimeFigureOut">
              <a:rPr lang="en-GB" smtClean="0"/>
              <a:t>08/11/2020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1484263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5A0FD8F-A9B6-49F8-9B50-7124EAEC7FA1}" type="datetimeFigureOut">
              <a:rPr lang="en-GB" smtClean="0"/>
              <a:t>08/11/2020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1260483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5A0FD8F-A9B6-49F8-9B50-7124EAEC7FA1}" type="datetimeFigureOut">
              <a:rPr lang="en-GB" smtClean="0"/>
              <a:t>08/11/2020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3106780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A0FD8F-A9B6-49F8-9B50-7124EAEC7FA1}" type="datetimeFigureOut">
              <a:rPr lang="en-GB" smtClean="0"/>
              <a:t>08/11/2020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3104262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A0FD8F-A9B6-49F8-9B50-7124EAEC7FA1}" type="datetimeFigureOut">
              <a:rPr lang="en-GB" smtClean="0"/>
              <a:t>08/11/2020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2507950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5A0FD8F-A9B6-49F8-9B50-7124EAEC7FA1}" type="datetimeFigureOut">
              <a:rPr lang="en-GB" smtClean="0"/>
              <a:t>08/11/2020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4008978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A0FD8F-A9B6-49F8-9B50-7124EAEC7FA1}" type="datetimeFigureOut">
              <a:rPr lang="en-GB" smtClean="0"/>
              <a:t>08/11/2020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899158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5A0FD8F-A9B6-49F8-9B50-7124EAEC7FA1}" type="datetimeFigureOut">
              <a:rPr lang="en-GB" smtClean="0"/>
              <a:t>08/11/2020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D6854C-E161-48ED-89FE-802D85050974}" type="slidenum">
              <a:rPr lang="en-GB" smtClean="0"/>
              <a:t>‹#›</a:t>
            </a:fld>
            <a:endParaRPr lang="en-GB"/>
          </a:p>
        </p:txBody>
      </p:sp>
    </p:spTree>
    <p:extLst>
      <p:ext uri="{BB962C8B-B14F-4D97-AF65-F5344CB8AC3E}">
        <p14:creationId xmlns:p14="http://schemas.microsoft.com/office/powerpoint/2010/main" val="22886910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7292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A0FD8F-A9B6-49F8-9B50-7124EAEC7FA1}" type="datetimeFigureOut">
              <a:rPr lang="en-GB" smtClean="0"/>
              <a:t>08/11/2020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D6854C-E161-48ED-89FE-802D85050974}" type="slidenum">
              <a:rPr lang="en-GB" smtClean="0"/>
              <a:t>‹#›</a:t>
            </a:fld>
            <a:endParaRPr lang="en-GB"/>
          </a:p>
        </p:txBody>
      </p:sp>
    </p:spTree>
    <p:extLst>
      <p:ext uri="{BB962C8B-B14F-4D97-AF65-F5344CB8AC3E}">
        <p14:creationId xmlns:p14="http://schemas.microsoft.com/office/powerpoint/2010/main" val="13308192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em.org.uk/resources/elibrary/resource/36611/fossils" TargetMode="External"/><Relationship Id="rId2" Type="http://schemas.openxmlformats.org/officeDocument/2006/relationships/hyperlink" Target="https://www.bbc.co.uk/bitesize/topics/z9bbkqt/articles/z2ym2p3" TargetMode="External"/><Relationship Id="rId1" Type="http://schemas.openxmlformats.org/officeDocument/2006/relationships/slideLayout" Target="../slideLayouts/slideLayout12.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2.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5914-1D40-4F03-AB67-BEF4AFFF6F35}"/>
              </a:ext>
            </a:extLst>
          </p:cNvPr>
          <p:cNvSpPr>
            <a:spLocks noGrp="1"/>
          </p:cNvSpPr>
          <p:nvPr>
            <p:ph type="title"/>
          </p:nvPr>
        </p:nvSpPr>
        <p:spPr>
          <a:xfrm>
            <a:off x="576089" y="740607"/>
            <a:ext cx="10960100" cy="994306"/>
          </a:xfrm>
        </p:spPr>
        <p:txBody>
          <a:bodyPr/>
          <a:lstStyle/>
          <a:p>
            <a:r>
              <a:rPr lang="en-GB" b="1" u="sng" dirty="0">
                <a:latin typeface="Letters for Learners" pitchFamily="2" charset="0"/>
              </a:rPr>
              <a:t/>
            </a:r>
            <a:br>
              <a:rPr lang="en-GB" b="1" u="sng" dirty="0">
                <a:latin typeface="Letters for Learners" pitchFamily="2" charset="0"/>
              </a:rPr>
            </a:br>
            <a:r>
              <a:rPr lang="en-GB" dirty="0">
                <a:latin typeface="Letters for Learners" pitchFamily="2" charset="0"/>
              </a:rPr>
              <a:t>Can you remember the </a:t>
            </a:r>
            <a:r>
              <a:rPr lang="en-GB" dirty="0">
                <a:highlight>
                  <a:srgbClr val="FFFF00"/>
                </a:highlight>
                <a:latin typeface="Letters for Learners" pitchFamily="2" charset="0"/>
              </a:rPr>
              <a:t>fossilisation</a:t>
            </a:r>
            <a:r>
              <a:rPr lang="en-GB" dirty="0">
                <a:latin typeface="Letters for Learners" pitchFamily="2" charset="0"/>
              </a:rPr>
              <a:t> process?</a:t>
            </a:r>
            <a:br>
              <a:rPr lang="en-GB" dirty="0">
                <a:latin typeface="Letters for Learners" pitchFamily="2" charset="0"/>
              </a:rPr>
            </a:br>
            <a:r>
              <a:rPr lang="en-GB" dirty="0">
                <a:latin typeface="Letters for Learners" pitchFamily="2" charset="0"/>
              </a:rPr>
              <a:t>Do you remember what a </a:t>
            </a:r>
            <a:r>
              <a:rPr lang="en-GB" dirty="0">
                <a:highlight>
                  <a:srgbClr val="FFFF00"/>
                </a:highlight>
                <a:latin typeface="Letters for Learners" pitchFamily="2" charset="0"/>
              </a:rPr>
              <a:t>fossil</a:t>
            </a:r>
            <a:r>
              <a:rPr lang="en-GB" dirty="0">
                <a:latin typeface="Letters for Learners" pitchFamily="2" charset="0"/>
              </a:rPr>
              <a:t> is? TTYP!</a:t>
            </a:r>
            <a:r>
              <a:rPr lang="en-GB" b="1" i="1" u="sng" dirty="0">
                <a:latin typeface="Letters for Learners" pitchFamily="2" charset="0"/>
              </a:rPr>
              <a:t/>
            </a:r>
            <a:br>
              <a:rPr lang="en-GB" b="1" i="1" u="sng" dirty="0">
                <a:latin typeface="Letters for Learners" pitchFamily="2" charset="0"/>
              </a:rPr>
            </a:br>
            <a:endParaRPr lang="en-GB" b="1" dirty="0">
              <a:latin typeface="Letters for Learners" pitchFamily="2" charset="0"/>
            </a:endParaRPr>
          </a:p>
        </p:txBody>
      </p:sp>
      <p:sp>
        <p:nvSpPr>
          <p:cNvPr id="3" name="Rectangle 2">
            <a:extLst>
              <a:ext uri="{FF2B5EF4-FFF2-40B4-BE49-F238E27FC236}">
                <a16:creationId xmlns:a16="http://schemas.microsoft.com/office/drawing/2014/main" id="{4A47F983-EBCD-4D1A-9EB5-7AEFD74D01B3}"/>
              </a:ext>
            </a:extLst>
          </p:cNvPr>
          <p:cNvSpPr/>
          <p:nvPr/>
        </p:nvSpPr>
        <p:spPr>
          <a:xfrm>
            <a:off x="9186884" y="3808552"/>
            <a:ext cx="2297163" cy="2031325"/>
          </a:xfrm>
          <a:prstGeom prst="rect">
            <a:avLst/>
          </a:prstGeom>
        </p:spPr>
        <p:txBody>
          <a:bodyPr wrap="square">
            <a:spAutoFit/>
          </a:bodyPr>
          <a:lstStyle/>
          <a:p>
            <a:endParaRPr lang="en-GB" dirty="0">
              <a:hlinkClick r:id="rId2"/>
            </a:endParaRPr>
          </a:p>
          <a:p>
            <a:endParaRPr lang="en-GB" dirty="0">
              <a:hlinkClick r:id="rId2"/>
            </a:endParaRPr>
          </a:p>
          <a:p>
            <a:endParaRPr lang="en-GB" dirty="0">
              <a:hlinkClick r:id="rId2"/>
            </a:endParaRPr>
          </a:p>
          <a:p>
            <a:r>
              <a:rPr lang="en-GB" dirty="0">
                <a:latin typeface="Letters for Learners" pitchFamily="2" charset="0"/>
                <a:hlinkClick r:id="rId3"/>
              </a:rPr>
              <a:t>https://www.stem.org.uk/resources/elibrary/resource/36611/fossils</a:t>
            </a:r>
            <a:r>
              <a:rPr lang="en-GB" dirty="0">
                <a:latin typeface="Letters for Learners" pitchFamily="2" charset="0"/>
              </a:rPr>
              <a:t> </a:t>
            </a:r>
          </a:p>
        </p:txBody>
      </p:sp>
      <p:sp>
        <p:nvSpPr>
          <p:cNvPr id="4" name="TextBox 3">
            <a:extLst>
              <a:ext uri="{FF2B5EF4-FFF2-40B4-BE49-F238E27FC236}">
                <a16:creationId xmlns:a16="http://schemas.microsoft.com/office/drawing/2014/main" id="{B259794B-E508-4AA3-BC4E-BF91DDE4443E}"/>
              </a:ext>
            </a:extLst>
          </p:cNvPr>
          <p:cNvSpPr txBox="1"/>
          <p:nvPr/>
        </p:nvSpPr>
        <p:spPr>
          <a:xfrm>
            <a:off x="9186884" y="3808552"/>
            <a:ext cx="2349305" cy="707886"/>
          </a:xfrm>
          <a:prstGeom prst="rect">
            <a:avLst/>
          </a:prstGeom>
          <a:noFill/>
        </p:spPr>
        <p:txBody>
          <a:bodyPr wrap="square" rtlCol="0">
            <a:spAutoFit/>
          </a:bodyPr>
          <a:lstStyle/>
          <a:p>
            <a:r>
              <a:rPr lang="en-GB" sz="2800" b="1" u="sng" dirty="0">
                <a:latin typeface="Letters for Learners" pitchFamily="2" charset="0"/>
              </a:rPr>
              <a:t>Watch me! </a:t>
            </a:r>
            <a:endParaRPr lang="en-GB" sz="2800" b="1" u="sng" dirty="0" smtClean="0">
              <a:latin typeface="Letters for Learners" pitchFamily="2" charset="0"/>
            </a:endParaRPr>
          </a:p>
          <a:p>
            <a:r>
              <a:rPr lang="en-GB" sz="1200" dirty="0" smtClean="0">
                <a:latin typeface="Letters for Learners" pitchFamily="2" charset="0"/>
              </a:rPr>
              <a:t>Up </a:t>
            </a:r>
            <a:r>
              <a:rPr lang="en-GB" sz="1200" dirty="0">
                <a:latin typeface="Letters for Learners" pitchFamily="2" charset="0"/>
              </a:rPr>
              <a:t>to 4.32</a:t>
            </a:r>
            <a:endParaRPr lang="en-GB" sz="2800" dirty="0">
              <a:latin typeface="Letters for Learners" pitchFamily="2" charset="0"/>
            </a:endParaRPr>
          </a:p>
        </p:txBody>
      </p:sp>
      <p:grpSp>
        <p:nvGrpSpPr>
          <p:cNvPr id="5" name="Group 4"/>
          <p:cNvGrpSpPr/>
          <p:nvPr/>
        </p:nvGrpSpPr>
        <p:grpSpPr>
          <a:xfrm>
            <a:off x="1070031" y="2444760"/>
            <a:ext cx="7867491" cy="3661072"/>
            <a:chOff x="2662858" y="2695483"/>
            <a:chExt cx="6921500" cy="3062288"/>
          </a:xfrm>
        </p:grpSpPr>
        <p:pic>
          <p:nvPicPr>
            <p:cNvPr id="7" name="Picture 5">
              <a:extLst>
                <a:ext uri="{FF2B5EF4-FFF2-40B4-BE49-F238E27FC236}">
                  <a16:creationId xmlns:a16="http://schemas.microsoft.com/office/drawing/2014/main" id="{B28E81A0-22BC-4F6A-AA9F-DA90CD338D05}"/>
                </a:ext>
              </a:extLst>
            </p:cNvPr>
            <p:cNvPicPr>
              <a:picLocks noChangeAspect="1"/>
            </p:cNvPicPr>
            <p:nvPr/>
          </p:nvPicPr>
          <p:blipFill>
            <a:blip r:embed="rId4">
              <a:extLst>
                <a:ext uri="{28A0092B-C50C-407E-A947-70E740481C1C}">
                  <a14:useLocalDpi xmlns:a14="http://schemas.microsoft.com/office/drawing/2010/main" val="0"/>
                </a:ext>
              </a:extLst>
            </a:blip>
            <a:srcRect l="4732" t="17639" r="65324" b="67500"/>
            <a:stretch>
              <a:fillRect/>
            </a:stretch>
          </p:blipFill>
          <p:spPr bwMode="auto">
            <a:xfrm rot="21070980">
              <a:off x="2662858" y="2695483"/>
              <a:ext cx="2279650" cy="16002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16">
              <a:extLst>
                <a:ext uri="{FF2B5EF4-FFF2-40B4-BE49-F238E27FC236}">
                  <a16:creationId xmlns:a16="http://schemas.microsoft.com/office/drawing/2014/main" id="{339AF7C0-0AF2-4971-A3C7-47820494462A}"/>
                </a:ext>
              </a:extLst>
            </p:cNvPr>
            <p:cNvPicPr>
              <a:picLocks noChangeAspect="1"/>
            </p:cNvPicPr>
            <p:nvPr/>
          </p:nvPicPr>
          <p:blipFill>
            <a:blip r:embed="rId4">
              <a:extLst>
                <a:ext uri="{28A0092B-C50C-407E-A947-70E740481C1C}">
                  <a14:useLocalDpi xmlns:a14="http://schemas.microsoft.com/office/drawing/2010/main" val="0"/>
                </a:ext>
              </a:extLst>
            </a:blip>
            <a:srcRect l="35077" t="17639" r="35454" b="67639"/>
            <a:stretch>
              <a:fillRect/>
            </a:stretch>
          </p:blipFill>
          <p:spPr bwMode="auto">
            <a:xfrm rot="227510">
              <a:off x="4934570" y="2884396"/>
              <a:ext cx="2243138" cy="1584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9" name="Picture 17">
              <a:extLst>
                <a:ext uri="{FF2B5EF4-FFF2-40B4-BE49-F238E27FC236}">
                  <a16:creationId xmlns:a16="http://schemas.microsoft.com/office/drawing/2014/main" id="{50AF67FF-9800-40A6-BAED-EDA4DE451808}"/>
                </a:ext>
              </a:extLst>
            </p:cNvPr>
            <p:cNvPicPr>
              <a:picLocks noChangeAspect="1"/>
            </p:cNvPicPr>
            <p:nvPr/>
          </p:nvPicPr>
          <p:blipFill>
            <a:blip r:embed="rId4">
              <a:extLst>
                <a:ext uri="{28A0092B-C50C-407E-A947-70E740481C1C}">
                  <a14:useLocalDpi xmlns:a14="http://schemas.microsoft.com/office/drawing/2010/main" val="0"/>
                </a:ext>
              </a:extLst>
            </a:blip>
            <a:srcRect l="4617" t="32867" r="65324" b="52779"/>
            <a:stretch>
              <a:fillRect/>
            </a:stretch>
          </p:blipFill>
          <p:spPr bwMode="auto">
            <a:xfrm rot="20944514">
              <a:off x="6429995" y="4016283"/>
              <a:ext cx="2287588" cy="1546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18">
              <a:extLst>
                <a:ext uri="{FF2B5EF4-FFF2-40B4-BE49-F238E27FC236}">
                  <a16:creationId xmlns:a16="http://schemas.microsoft.com/office/drawing/2014/main" id="{13D6CEDB-6B88-4A22-A445-CECF307F4CFA}"/>
                </a:ext>
              </a:extLst>
            </p:cNvPr>
            <p:cNvPicPr>
              <a:picLocks noChangeAspect="1"/>
            </p:cNvPicPr>
            <p:nvPr/>
          </p:nvPicPr>
          <p:blipFill>
            <a:blip r:embed="rId4">
              <a:extLst>
                <a:ext uri="{28A0092B-C50C-407E-A947-70E740481C1C}">
                  <a14:useLocalDpi xmlns:a14="http://schemas.microsoft.com/office/drawing/2010/main" val="0"/>
                </a:ext>
              </a:extLst>
            </a:blip>
            <a:srcRect l="35085" t="32777" r="34885" b="52499"/>
            <a:stretch>
              <a:fillRect/>
            </a:stretch>
          </p:blipFill>
          <p:spPr bwMode="auto">
            <a:xfrm rot="538156">
              <a:off x="7298358" y="2728821"/>
              <a:ext cx="2286000" cy="15859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9">
              <a:extLst>
                <a:ext uri="{FF2B5EF4-FFF2-40B4-BE49-F238E27FC236}">
                  <a16:creationId xmlns:a16="http://schemas.microsoft.com/office/drawing/2014/main" id="{5B3AA817-9310-47BA-96BE-AAB52A43C0F6}"/>
                </a:ext>
              </a:extLst>
            </p:cNvPr>
            <p:cNvPicPr>
              <a:picLocks noChangeAspect="1"/>
            </p:cNvPicPr>
            <p:nvPr/>
          </p:nvPicPr>
          <p:blipFill>
            <a:blip r:embed="rId4">
              <a:extLst>
                <a:ext uri="{28A0092B-C50C-407E-A947-70E740481C1C}">
                  <a14:useLocalDpi xmlns:a14="http://schemas.microsoft.com/office/drawing/2010/main" val="0"/>
                </a:ext>
              </a:extLst>
            </a:blip>
            <a:srcRect l="65536" t="32639" r="4404" b="52843"/>
            <a:stretch>
              <a:fillRect/>
            </a:stretch>
          </p:blipFill>
          <p:spPr bwMode="auto">
            <a:xfrm rot="225139">
              <a:off x="3243883" y="4194083"/>
              <a:ext cx="2289175" cy="15636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89860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5914-1D40-4F03-AB67-BEF4AFFF6F35}"/>
              </a:ext>
            </a:extLst>
          </p:cNvPr>
          <p:cNvSpPr>
            <a:spLocks noGrp="1"/>
          </p:cNvSpPr>
          <p:nvPr>
            <p:ph type="title"/>
          </p:nvPr>
        </p:nvSpPr>
        <p:spPr>
          <a:xfrm>
            <a:off x="615950" y="348090"/>
            <a:ext cx="10960100" cy="994306"/>
          </a:xfrm>
        </p:spPr>
        <p:txBody>
          <a:bodyPr/>
          <a:lstStyle/>
          <a:p>
            <a:r>
              <a:rPr lang="en-GB" b="1" u="sng" dirty="0">
                <a:latin typeface="Letters for Learners" pitchFamily="2" charset="0"/>
              </a:rPr>
              <a:t/>
            </a:r>
            <a:br>
              <a:rPr lang="en-GB" b="1" u="sng" dirty="0">
                <a:latin typeface="Letters for Learners" pitchFamily="2" charset="0"/>
              </a:rPr>
            </a:br>
            <a:endParaRPr lang="en-GB" b="1" dirty="0">
              <a:latin typeface="Letters for Learners" pitchFamily="2" charset="0"/>
            </a:endParaRPr>
          </a:p>
        </p:txBody>
      </p:sp>
      <p:pic>
        <p:nvPicPr>
          <p:cNvPr id="10" name="Picture 3">
            <a:extLst>
              <a:ext uri="{FF2B5EF4-FFF2-40B4-BE49-F238E27FC236}">
                <a16:creationId xmlns:a16="http://schemas.microsoft.com/office/drawing/2014/main" id="{E17D4F3A-7B26-4B5D-81E2-2CB760F7018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274570" y="103132"/>
            <a:ext cx="3553636" cy="6003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59A798FB-A8DE-4261-A0B1-F9D6F7F21563}"/>
              </a:ext>
            </a:extLst>
          </p:cNvPr>
          <p:cNvSpPr/>
          <p:nvPr/>
        </p:nvSpPr>
        <p:spPr>
          <a:xfrm>
            <a:off x="615950" y="348090"/>
            <a:ext cx="7069580" cy="2062103"/>
          </a:xfrm>
          <a:prstGeom prst="rect">
            <a:avLst/>
          </a:prstGeom>
        </p:spPr>
        <p:txBody>
          <a:bodyPr wrap="square">
            <a:spAutoFit/>
          </a:bodyPr>
          <a:lstStyle/>
          <a:p>
            <a:pPr algn="ctr">
              <a:defRPr/>
            </a:pPr>
            <a:r>
              <a:rPr lang="en-GB" sz="3200" dirty="0">
                <a:latin typeface="Letters for Learners" pitchFamily="2" charset="0"/>
              </a:rPr>
              <a:t>Darwin believed that there was a single point of origin for all living things and that we then evolved into the living things that we are today through a </a:t>
            </a:r>
            <a:r>
              <a:rPr lang="en-GB" sz="3200" b="1" i="1" dirty="0">
                <a:highlight>
                  <a:srgbClr val="FFFF00"/>
                </a:highlight>
                <a:latin typeface="Letters for Learners" pitchFamily="2" charset="0"/>
              </a:rPr>
              <a:t>process of adaptation.</a:t>
            </a:r>
          </a:p>
        </p:txBody>
      </p:sp>
      <p:sp>
        <p:nvSpPr>
          <p:cNvPr id="6" name="Rectangle 5">
            <a:extLst>
              <a:ext uri="{FF2B5EF4-FFF2-40B4-BE49-F238E27FC236}">
                <a16:creationId xmlns:a16="http://schemas.microsoft.com/office/drawing/2014/main" id="{DBD07AB3-4B45-4958-9DC5-BC71A2EB7A3E}"/>
              </a:ext>
            </a:extLst>
          </p:cNvPr>
          <p:cNvSpPr/>
          <p:nvPr/>
        </p:nvSpPr>
        <p:spPr>
          <a:xfrm>
            <a:off x="3637119" y="3359633"/>
            <a:ext cx="4408174" cy="1815882"/>
          </a:xfrm>
          <a:prstGeom prst="rect">
            <a:avLst/>
          </a:prstGeom>
        </p:spPr>
        <p:txBody>
          <a:bodyPr wrap="square">
            <a:spAutoFit/>
          </a:bodyPr>
          <a:lstStyle/>
          <a:p>
            <a:pPr algn="ctr">
              <a:defRPr/>
            </a:pPr>
            <a:r>
              <a:rPr lang="en-GB" sz="2800" b="1" dirty="0">
                <a:latin typeface="Letters for Learners" pitchFamily="2" charset="0"/>
              </a:rPr>
              <a:t>This was the original diagram by Darwin that shows how all living things were related – his ‘Tree of Life’.</a:t>
            </a:r>
          </a:p>
        </p:txBody>
      </p:sp>
      <p:pic>
        <p:nvPicPr>
          <p:cNvPr id="13" name="Picture 12">
            <a:extLst>
              <a:ext uri="{FF2B5EF4-FFF2-40B4-BE49-F238E27FC236}">
                <a16:creationId xmlns:a16="http://schemas.microsoft.com/office/drawing/2014/main" id="{5FADFC89-E49B-48D3-9964-0AA2710D3C8E}"/>
              </a:ext>
            </a:extLst>
          </p:cNvPr>
          <p:cNvPicPr>
            <a:picLocks noChangeAspect="1"/>
          </p:cNvPicPr>
          <p:nvPr/>
        </p:nvPicPr>
        <p:blipFill>
          <a:blip r:embed="rId3"/>
          <a:stretch>
            <a:fillRect/>
          </a:stretch>
        </p:blipFill>
        <p:spPr>
          <a:xfrm rot="21119700">
            <a:off x="695229" y="3389555"/>
            <a:ext cx="2930577" cy="2930577"/>
          </a:xfrm>
          <a:prstGeom prst="rect">
            <a:avLst/>
          </a:prstGeom>
          <a:ln>
            <a:noFill/>
          </a:ln>
          <a:effectLst>
            <a:softEdge rad="112500"/>
          </a:effectLst>
        </p:spPr>
      </p:pic>
    </p:spTree>
    <p:extLst>
      <p:ext uri="{BB962C8B-B14F-4D97-AF65-F5344CB8AC3E}">
        <p14:creationId xmlns:p14="http://schemas.microsoft.com/office/powerpoint/2010/main" val="3513948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5914-1D40-4F03-AB67-BEF4AFFF6F35}"/>
              </a:ext>
            </a:extLst>
          </p:cNvPr>
          <p:cNvSpPr>
            <a:spLocks noGrp="1"/>
          </p:cNvSpPr>
          <p:nvPr>
            <p:ph type="title"/>
          </p:nvPr>
        </p:nvSpPr>
        <p:spPr>
          <a:xfrm>
            <a:off x="615950" y="348090"/>
            <a:ext cx="10960100" cy="994306"/>
          </a:xfrm>
        </p:spPr>
        <p:txBody>
          <a:bodyPr/>
          <a:lstStyle/>
          <a:p>
            <a:r>
              <a:rPr lang="en-GB" b="1" u="sng" dirty="0">
                <a:latin typeface="Letters for Learners" pitchFamily="2" charset="0"/>
              </a:rPr>
              <a:t/>
            </a:r>
            <a:br>
              <a:rPr lang="en-GB" b="1" u="sng" dirty="0">
                <a:latin typeface="Letters for Learners" pitchFamily="2" charset="0"/>
              </a:rPr>
            </a:br>
            <a:endParaRPr lang="en-GB" b="1" dirty="0">
              <a:latin typeface="Letters for Learners" pitchFamily="2" charset="0"/>
            </a:endParaRPr>
          </a:p>
        </p:txBody>
      </p:sp>
      <p:sp>
        <p:nvSpPr>
          <p:cNvPr id="5" name="Rectangle 4">
            <a:extLst>
              <a:ext uri="{FF2B5EF4-FFF2-40B4-BE49-F238E27FC236}">
                <a16:creationId xmlns:a16="http://schemas.microsoft.com/office/drawing/2014/main" id="{59A798FB-A8DE-4261-A0B1-F9D6F7F21563}"/>
              </a:ext>
            </a:extLst>
          </p:cNvPr>
          <p:cNvSpPr/>
          <p:nvPr/>
        </p:nvSpPr>
        <p:spPr>
          <a:xfrm>
            <a:off x="615950" y="510863"/>
            <a:ext cx="10960099" cy="1569660"/>
          </a:xfrm>
          <a:prstGeom prst="rect">
            <a:avLst/>
          </a:prstGeom>
        </p:spPr>
        <p:txBody>
          <a:bodyPr wrap="square">
            <a:spAutoFit/>
          </a:bodyPr>
          <a:lstStyle/>
          <a:p>
            <a:pPr algn="ctr">
              <a:defRPr/>
            </a:pPr>
            <a:r>
              <a:rPr lang="en-GB" sz="3200" dirty="0">
                <a:latin typeface="Letters for Learners" pitchFamily="2" charset="0"/>
              </a:rPr>
              <a:t>Darwin used fossils as evidence for his theory to show changes in different species, </a:t>
            </a:r>
            <a:r>
              <a:rPr lang="en-GB" sz="3200" b="1" u="sng" dirty="0">
                <a:latin typeface="Letters for Learners" pitchFamily="2" charset="0"/>
              </a:rPr>
              <a:t>but</a:t>
            </a:r>
            <a:r>
              <a:rPr lang="en-GB" sz="3200" dirty="0">
                <a:latin typeface="Letters for Learners" pitchFamily="2" charset="0"/>
              </a:rPr>
              <a:t> fossils are evidence of extinct species (e.g. woolly mammoths, dinosaurs, dodo birds). </a:t>
            </a:r>
          </a:p>
        </p:txBody>
      </p:sp>
      <p:pic>
        <p:nvPicPr>
          <p:cNvPr id="3" name="Picture 2">
            <a:extLst>
              <a:ext uri="{FF2B5EF4-FFF2-40B4-BE49-F238E27FC236}">
                <a16:creationId xmlns:a16="http://schemas.microsoft.com/office/drawing/2014/main" id="{EE3885EF-8D84-4D66-9ABC-B2BA0CF5CC3E}"/>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Lst>
          </a:blip>
          <a:srcRect l="12541" r="11722" b="5410"/>
          <a:stretch/>
        </p:blipFill>
        <p:spPr>
          <a:xfrm rot="16200000">
            <a:off x="6798812" y="1984486"/>
            <a:ext cx="3209660" cy="5344801"/>
          </a:xfrm>
          <a:prstGeom prst="rect">
            <a:avLst/>
          </a:prstGeom>
        </p:spPr>
      </p:pic>
      <p:sp>
        <p:nvSpPr>
          <p:cNvPr id="4" name="Flowchart: Process 3">
            <a:extLst>
              <a:ext uri="{FF2B5EF4-FFF2-40B4-BE49-F238E27FC236}">
                <a16:creationId xmlns:a16="http://schemas.microsoft.com/office/drawing/2014/main" id="{F6647B8B-0957-463B-94AE-34B92498479E}"/>
              </a:ext>
            </a:extLst>
          </p:cNvPr>
          <p:cNvSpPr/>
          <p:nvPr/>
        </p:nvSpPr>
        <p:spPr>
          <a:xfrm>
            <a:off x="1004341" y="2616652"/>
            <a:ext cx="7435121" cy="1340751"/>
          </a:xfrm>
          <a:prstGeom prst="flowChartProcess">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2800" b="1" i="1" dirty="0">
                <a:solidFill>
                  <a:schemeClr val="tx1"/>
                </a:solidFill>
                <a:latin typeface="Letters for Learners" pitchFamily="2" charset="0"/>
              </a:rPr>
              <a:t>There weren’t many fossils to show species AS they were evolving (the in-between stages).</a:t>
            </a:r>
          </a:p>
        </p:txBody>
      </p:sp>
      <p:pic>
        <p:nvPicPr>
          <p:cNvPr id="8" name="Picture 7">
            <a:extLst>
              <a:ext uri="{FF2B5EF4-FFF2-40B4-BE49-F238E27FC236}">
                <a16:creationId xmlns:a16="http://schemas.microsoft.com/office/drawing/2014/main" id="{C4291C43-B575-40E8-82C5-8E34F01A3A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2425" y="2540834"/>
            <a:ext cx="3790950" cy="3790950"/>
          </a:xfrm>
          <a:prstGeom prst="rect">
            <a:avLst/>
          </a:prstGeom>
        </p:spPr>
      </p:pic>
    </p:spTree>
    <p:extLst>
      <p:ext uri="{BB962C8B-B14F-4D97-AF65-F5344CB8AC3E}">
        <p14:creationId xmlns:p14="http://schemas.microsoft.com/office/powerpoint/2010/main" val="1328920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5914-1D40-4F03-AB67-BEF4AFFF6F35}"/>
              </a:ext>
            </a:extLst>
          </p:cNvPr>
          <p:cNvSpPr>
            <a:spLocks noGrp="1"/>
          </p:cNvSpPr>
          <p:nvPr>
            <p:ph type="title"/>
          </p:nvPr>
        </p:nvSpPr>
        <p:spPr>
          <a:xfrm>
            <a:off x="615950" y="348090"/>
            <a:ext cx="10960100" cy="994306"/>
          </a:xfrm>
        </p:spPr>
        <p:txBody>
          <a:bodyPr/>
          <a:lstStyle/>
          <a:p>
            <a:r>
              <a:rPr lang="en-GB" b="1" u="sng" dirty="0">
                <a:latin typeface="Letters for Learners" pitchFamily="2" charset="0"/>
              </a:rPr>
              <a:t/>
            </a:r>
            <a:br>
              <a:rPr lang="en-GB" b="1" u="sng" dirty="0">
                <a:latin typeface="Letters for Learners" pitchFamily="2" charset="0"/>
              </a:rPr>
            </a:br>
            <a:endParaRPr lang="en-GB" b="1" dirty="0">
              <a:latin typeface="Letters for Learners" pitchFamily="2" charset="0"/>
            </a:endParaRPr>
          </a:p>
        </p:txBody>
      </p:sp>
      <p:sp>
        <p:nvSpPr>
          <p:cNvPr id="6" name="Rectangle 5">
            <a:extLst>
              <a:ext uri="{FF2B5EF4-FFF2-40B4-BE49-F238E27FC236}">
                <a16:creationId xmlns:a16="http://schemas.microsoft.com/office/drawing/2014/main" id="{DBD07AB3-4B45-4958-9DC5-BC71A2EB7A3E}"/>
              </a:ext>
            </a:extLst>
          </p:cNvPr>
          <p:cNvSpPr/>
          <p:nvPr/>
        </p:nvSpPr>
        <p:spPr>
          <a:xfrm>
            <a:off x="1176871" y="348090"/>
            <a:ext cx="9838257" cy="3539430"/>
          </a:xfrm>
          <a:prstGeom prst="rect">
            <a:avLst/>
          </a:prstGeom>
        </p:spPr>
        <p:txBody>
          <a:bodyPr wrap="square">
            <a:spAutoFit/>
          </a:bodyPr>
          <a:lstStyle/>
          <a:p>
            <a:pPr algn="ctr">
              <a:defRPr/>
            </a:pPr>
            <a:r>
              <a:rPr lang="en-GB" sz="2800" b="1" dirty="0">
                <a:latin typeface="Letters for Learners" pitchFamily="2" charset="0"/>
              </a:rPr>
              <a:t>Darwin explained that this was because NATURAL SELECTION makes living things better adapted to where they live. Once animals with more USEFUL traits appear, they will compete and replace those that are less adapted.</a:t>
            </a:r>
          </a:p>
          <a:p>
            <a:pPr algn="ctr">
              <a:defRPr/>
            </a:pPr>
            <a:r>
              <a:rPr lang="en-GB" sz="2800" dirty="0" smtClean="0">
                <a:latin typeface="Letters for Learners" pitchFamily="2" charset="0"/>
              </a:rPr>
              <a:t>There </a:t>
            </a:r>
            <a:r>
              <a:rPr lang="en-GB" sz="2800" dirty="0">
                <a:latin typeface="Letters for Learners" pitchFamily="2" charset="0"/>
              </a:rPr>
              <a:t>weren’t many fossils that showed this because perfect conditions are needed for fossils to form, and those conditions are really rare.</a:t>
            </a:r>
          </a:p>
        </p:txBody>
      </p:sp>
      <p:pic>
        <p:nvPicPr>
          <p:cNvPr id="7" name="Picture 6">
            <a:extLst>
              <a:ext uri="{FF2B5EF4-FFF2-40B4-BE49-F238E27FC236}">
                <a16:creationId xmlns:a16="http://schemas.microsoft.com/office/drawing/2014/main" id="{81FDFEBD-70FE-4174-83F2-ABA5F4952B97}"/>
              </a:ext>
            </a:extLst>
          </p:cNvPr>
          <p:cNvPicPr>
            <a:picLocks noChangeAspect="1"/>
          </p:cNvPicPr>
          <p:nvPr/>
        </p:nvPicPr>
        <p:blipFill>
          <a:blip r:embed="rId2"/>
          <a:stretch>
            <a:fillRect/>
          </a:stretch>
        </p:blipFill>
        <p:spPr>
          <a:xfrm>
            <a:off x="8968259" y="3660332"/>
            <a:ext cx="1894208" cy="2397895"/>
          </a:xfrm>
          <a:prstGeom prst="rect">
            <a:avLst/>
          </a:prstGeom>
        </p:spPr>
      </p:pic>
      <p:sp>
        <p:nvSpPr>
          <p:cNvPr id="8" name="Flowchart: Process 7">
            <a:extLst>
              <a:ext uri="{FF2B5EF4-FFF2-40B4-BE49-F238E27FC236}">
                <a16:creationId xmlns:a16="http://schemas.microsoft.com/office/drawing/2014/main" id="{519DFDD2-C4D4-4B23-84C8-195D27D9296D}"/>
              </a:ext>
            </a:extLst>
          </p:cNvPr>
          <p:cNvSpPr/>
          <p:nvPr/>
        </p:nvSpPr>
        <p:spPr>
          <a:xfrm>
            <a:off x="1431704" y="4020052"/>
            <a:ext cx="6296451" cy="2248013"/>
          </a:xfrm>
          <a:prstGeom prst="flowChartProcess">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sz="2800" b="1" i="1" dirty="0">
                <a:solidFill>
                  <a:schemeClr val="tx1"/>
                </a:solidFill>
                <a:latin typeface="Letters for Learners" pitchFamily="2" charset="0"/>
              </a:rPr>
              <a:t>Let’s look at the diagram from ‘On the Origin of Species’… </a:t>
            </a:r>
          </a:p>
          <a:p>
            <a:pPr algn="ctr">
              <a:defRPr/>
            </a:pPr>
            <a:r>
              <a:rPr lang="en-GB" sz="2400" b="1" i="1" dirty="0">
                <a:solidFill>
                  <a:schemeClr val="tx1"/>
                </a:solidFill>
                <a:latin typeface="Letters for Learners" pitchFamily="2" charset="0"/>
              </a:rPr>
              <a:t>(Imperfections of the Geological Record and Organs of Extreme Perfection pages.)</a:t>
            </a:r>
            <a:endParaRPr lang="en-GB" sz="3200" b="1" i="1" dirty="0">
              <a:solidFill>
                <a:schemeClr val="tx1"/>
              </a:solidFill>
              <a:latin typeface="Letters for Learners" pitchFamily="2" charset="0"/>
            </a:endParaRPr>
          </a:p>
        </p:txBody>
      </p:sp>
    </p:spTree>
    <p:extLst>
      <p:ext uri="{BB962C8B-B14F-4D97-AF65-F5344CB8AC3E}">
        <p14:creationId xmlns:p14="http://schemas.microsoft.com/office/powerpoint/2010/main" val="3522661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33D8E3-83CC-4A28-A52D-B2D0307DB1AF}"/>
              </a:ext>
            </a:extLst>
          </p:cNvPr>
          <p:cNvSpPr>
            <a:spLocks noGrp="1"/>
          </p:cNvSpPr>
          <p:nvPr>
            <p:ph type="title"/>
          </p:nvPr>
        </p:nvSpPr>
        <p:spPr>
          <a:xfrm>
            <a:off x="759499" y="1557531"/>
            <a:ext cx="10960100" cy="994306"/>
          </a:xfrm>
        </p:spPr>
        <p:txBody>
          <a:bodyPr/>
          <a:lstStyle/>
          <a:p>
            <a:r>
              <a:rPr lang="en-GB" dirty="0">
                <a:latin typeface="Letters for Learners" pitchFamily="2" charset="0"/>
              </a:rPr>
              <a:t>What factors do you think cause living things to need to adapt and evolve over time? </a:t>
            </a:r>
            <a:r>
              <a:rPr lang="en-GB" b="1" i="1" dirty="0">
                <a:highlight>
                  <a:srgbClr val="FFFF00"/>
                </a:highlight>
                <a:latin typeface="Letters for Learners" pitchFamily="2" charset="0"/>
              </a:rPr>
              <a:t>TTYP!</a:t>
            </a:r>
            <a:br>
              <a:rPr lang="en-GB" b="1" i="1" dirty="0">
                <a:highlight>
                  <a:srgbClr val="FFFF00"/>
                </a:highlight>
                <a:latin typeface="Letters for Learners" pitchFamily="2" charset="0"/>
              </a:rPr>
            </a:br>
            <a:r>
              <a:rPr lang="en-GB" b="1" i="1" dirty="0">
                <a:highlight>
                  <a:srgbClr val="FFFF00"/>
                </a:highlight>
                <a:latin typeface="Letters for Learners" pitchFamily="2" charset="0"/>
              </a:rPr>
              <a:t/>
            </a:r>
            <a:br>
              <a:rPr lang="en-GB" b="1" i="1" dirty="0">
                <a:highlight>
                  <a:srgbClr val="FFFF00"/>
                </a:highlight>
                <a:latin typeface="Letters for Learners" pitchFamily="2" charset="0"/>
              </a:rPr>
            </a:br>
            <a:r>
              <a:rPr lang="en-US" dirty="0">
                <a:highlight>
                  <a:srgbClr val="FFFF00"/>
                </a:highlight>
                <a:latin typeface="Century Gothic" panose="020B0502020202020204" pitchFamily="34" charset="0"/>
              </a:rPr>
              <a:t/>
            </a:r>
            <a:br>
              <a:rPr lang="en-US" dirty="0">
                <a:highlight>
                  <a:srgbClr val="FFFF00"/>
                </a:highlight>
                <a:latin typeface="Century Gothic" panose="020B0502020202020204" pitchFamily="34" charset="0"/>
              </a:rPr>
            </a:br>
            <a:endParaRPr lang="en-GB" b="1" i="1" dirty="0">
              <a:highlight>
                <a:srgbClr val="FFFF00"/>
              </a:highlight>
              <a:latin typeface="Letters for Learners" pitchFamily="2" charset="0"/>
            </a:endParaRPr>
          </a:p>
        </p:txBody>
      </p:sp>
      <p:sp>
        <p:nvSpPr>
          <p:cNvPr id="3" name="Rectangle 2">
            <a:extLst>
              <a:ext uri="{FF2B5EF4-FFF2-40B4-BE49-F238E27FC236}">
                <a16:creationId xmlns:a16="http://schemas.microsoft.com/office/drawing/2014/main" id="{B47456CE-60CD-4F5B-BBCB-891EB4EA4EEA}"/>
              </a:ext>
            </a:extLst>
          </p:cNvPr>
          <p:cNvSpPr/>
          <p:nvPr/>
        </p:nvSpPr>
        <p:spPr>
          <a:xfrm>
            <a:off x="759499" y="2369777"/>
            <a:ext cx="10714746" cy="3785652"/>
          </a:xfrm>
          <a:prstGeom prst="rect">
            <a:avLst/>
          </a:prstGeom>
        </p:spPr>
        <p:txBody>
          <a:bodyPr wrap="square">
            <a:spAutoFit/>
          </a:bodyPr>
          <a:lstStyle/>
          <a:p>
            <a:r>
              <a:rPr lang="en-GB" sz="4000" i="1" dirty="0">
                <a:latin typeface="Letters for Learners" pitchFamily="2" charset="0"/>
              </a:rPr>
              <a:t>- </a:t>
            </a:r>
            <a:r>
              <a:rPr lang="en-US" sz="4000" dirty="0">
                <a:latin typeface="Letters for Learners" pitchFamily="2" charset="0"/>
              </a:rPr>
              <a:t>Temperature: e.g. fur for cold habitats </a:t>
            </a:r>
            <a:br>
              <a:rPr lang="en-US" sz="4000" dirty="0">
                <a:latin typeface="Letters for Learners" pitchFamily="2" charset="0"/>
              </a:rPr>
            </a:br>
            <a:r>
              <a:rPr lang="en-US" sz="4000" dirty="0">
                <a:latin typeface="Letters for Learners" pitchFamily="2" charset="0"/>
              </a:rPr>
              <a:t>- Body shape: longer legs to escape predators</a:t>
            </a:r>
            <a:br>
              <a:rPr lang="en-US" sz="4000" dirty="0">
                <a:latin typeface="Letters for Learners" pitchFamily="2" charset="0"/>
              </a:rPr>
            </a:br>
            <a:r>
              <a:rPr lang="en-US" sz="4000" dirty="0">
                <a:latin typeface="Letters for Learners" pitchFamily="2" charset="0"/>
              </a:rPr>
              <a:t>                 longer necks to reach food</a:t>
            </a:r>
            <a:br>
              <a:rPr lang="en-US" sz="4000" dirty="0">
                <a:latin typeface="Letters for Learners" pitchFamily="2" charset="0"/>
              </a:rPr>
            </a:br>
            <a:r>
              <a:rPr lang="en-US" sz="4000" dirty="0">
                <a:latin typeface="Letters for Learners" pitchFamily="2" charset="0"/>
              </a:rPr>
              <a:t>- Habitat: move from land to sea or sea to land</a:t>
            </a:r>
            <a:br>
              <a:rPr lang="en-US" sz="4000" dirty="0">
                <a:latin typeface="Letters for Learners" pitchFamily="2" charset="0"/>
              </a:rPr>
            </a:br>
            <a:r>
              <a:rPr lang="en-US" sz="4000" dirty="0">
                <a:latin typeface="Letters for Learners" pitchFamily="2" charset="0"/>
              </a:rPr>
              <a:t>- Protection: </a:t>
            </a:r>
            <a:r>
              <a:rPr lang="en-US" sz="4000" dirty="0" smtClean="0">
                <a:latin typeface="Letters for Learners" pitchFamily="2" charset="0"/>
              </a:rPr>
              <a:t>need </a:t>
            </a:r>
            <a:r>
              <a:rPr lang="en-US" sz="4000" dirty="0">
                <a:latin typeface="Letters for Learners" pitchFamily="2" charset="0"/>
              </a:rPr>
              <a:t>to camouflage, run away</a:t>
            </a:r>
            <a:br>
              <a:rPr lang="en-US" sz="4000" dirty="0">
                <a:latin typeface="Letters for Learners" pitchFamily="2" charset="0"/>
              </a:rPr>
            </a:br>
            <a:r>
              <a:rPr lang="en-US" sz="4000" dirty="0">
                <a:latin typeface="Letters for Learners" pitchFamily="2" charset="0"/>
              </a:rPr>
              <a:t>- Food sources</a:t>
            </a:r>
            <a:endParaRPr lang="en-GB" sz="4000" dirty="0"/>
          </a:p>
        </p:txBody>
      </p:sp>
    </p:spTree>
    <p:extLst>
      <p:ext uri="{BB962C8B-B14F-4D97-AF65-F5344CB8AC3E}">
        <p14:creationId xmlns:p14="http://schemas.microsoft.com/office/powerpoint/2010/main" val="201656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5914-1D40-4F03-AB67-BEF4AFFF6F35}"/>
              </a:ext>
            </a:extLst>
          </p:cNvPr>
          <p:cNvSpPr>
            <a:spLocks noGrp="1"/>
          </p:cNvSpPr>
          <p:nvPr>
            <p:ph type="title"/>
          </p:nvPr>
        </p:nvSpPr>
        <p:spPr>
          <a:xfrm>
            <a:off x="615949" y="251717"/>
            <a:ext cx="10960100" cy="994306"/>
          </a:xfrm>
        </p:spPr>
        <p:txBody>
          <a:bodyPr/>
          <a:lstStyle/>
          <a:p>
            <a:r>
              <a:rPr lang="en-GB" b="1" u="sng" dirty="0">
                <a:latin typeface="Letters for Learners" pitchFamily="2" charset="0"/>
              </a:rPr>
              <a:t/>
            </a:r>
            <a:br>
              <a:rPr lang="en-GB" b="1" u="sng" dirty="0">
                <a:latin typeface="Letters for Learners" pitchFamily="2" charset="0"/>
              </a:rPr>
            </a:br>
            <a:endParaRPr lang="en-GB" b="1" dirty="0">
              <a:latin typeface="Letters for Learners" pitchFamily="2" charset="0"/>
            </a:endParaRPr>
          </a:p>
        </p:txBody>
      </p:sp>
      <p:sp>
        <p:nvSpPr>
          <p:cNvPr id="6" name="Rectangle 5">
            <a:extLst>
              <a:ext uri="{FF2B5EF4-FFF2-40B4-BE49-F238E27FC236}">
                <a16:creationId xmlns:a16="http://schemas.microsoft.com/office/drawing/2014/main" id="{DBD07AB3-4B45-4958-9DC5-BC71A2EB7A3E}"/>
              </a:ext>
            </a:extLst>
          </p:cNvPr>
          <p:cNvSpPr/>
          <p:nvPr/>
        </p:nvSpPr>
        <p:spPr>
          <a:xfrm>
            <a:off x="1176870" y="251717"/>
            <a:ext cx="9838257" cy="1015663"/>
          </a:xfrm>
          <a:prstGeom prst="rect">
            <a:avLst/>
          </a:prstGeom>
        </p:spPr>
        <p:txBody>
          <a:bodyPr wrap="square">
            <a:spAutoFit/>
          </a:bodyPr>
          <a:lstStyle/>
          <a:p>
            <a:pPr algn="ctr">
              <a:defRPr/>
            </a:pPr>
            <a:r>
              <a:rPr lang="en-GB" sz="2800" b="1" dirty="0">
                <a:latin typeface="Letters for Learners" pitchFamily="2" charset="0"/>
              </a:rPr>
              <a:t>We’re going to show how certain species have evolved over time.</a:t>
            </a:r>
          </a:p>
          <a:p>
            <a:pPr algn="ctr">
              <a:defRPr/>
            </a:pPr>
            <a:r>
              <a:rPr lang="en-GB" sz="3200" b="1" dirty="0">
                <a:highlight>
                  <a:srgbClr val="FFFF00"/>
                </a:highlight>
                <a:latin typeface="Letters for Learners" pitchFamily="2" charset="0"/>
              </a:rPr>
              <a:t>Which animals do you think these early creatures evolved into?</a:t>
            </a:r>
            <a:endParaRPr lang="en-GB" sz="3200" dirty="0">
              <a:highlight>
                <a:srgbClr val="FFFF00"/>
              </a:highlight>
              <a:latin typeface="Letters for Learners" pitchFamily="2" charset="0"/>
            </a:endParaRPr>
          </a:p>
        </p:txBody>
      </p:sp>
      <p:pic>
        <p:nvPicPr>
          <p:cNvPr id="9" name="Content Placeholder 3">
            <a:extLst>
              <a:ext uri="{FF2B5EF4-FFF2-40B4-BE49-F238E27FC236}">
                <a16:creationId xmlns:a16="http://schemas.microsoft.com/office/drawing/2014/main" id="{8A07552A-5665-4DFE-8310-91A9788A4E04}"/>
              </a:ext>
            </a:extLst>
          </p:cNvPr>
          <p:cNvPicPr>
            <a:picLocks noGrp="1" noChangeAspect="1"/>
          </p:cNvPicPr>
          <p:nvPr/>
        </p:nvPicPr>
        <p:blipFill rotWithShape="1">
          <a:blip r:embed="rId2"/>
          <a:srcRect t="-484" r="50000" b="1"/>
          <a:stretch/>
        </p:blipFill>
        <p:spPr>
          <a:xfrm>
            <a:off x="5358899" y="2339289"/>
            <a:ext cx="2866547" cy="3790426"/>
          </a:xfrm>
          <a:prstGeom prst="rect">
            <a:avLst/>
          </a:prstGeom>
          <a:ln>
            <a:noFill/>
          </a:ln>
          <a:effectLst>
            <a:softEdge rad="112500"/>
          </a:effectLst>
        </p:spPr>
      </p:pic>
      <p:pic>
        <p:nvPicPr>
          <p:cNvPr id="10" name="Content Placeholder 3">
            <a:extLst>
              <a:ext uri="{FF2B5EF4-FFF2-40B4-BE49-F238E27FC236}">
                <a16:creationId xmlns:a16="http://schemas.microsoft.com/office/drawing/2014/main" id="{E63D0AC9-F661-4048-9BF3-4617836BD54E}"/>
              </a:ext>
            </a:extLst>
          </p:cNvPr>
          <p:cNvPicPr>
            <a:picLocks noGrp="1" noChangeAspect="1"/>
          </p:cNvPicPr>
          <p:nvPr/>
        </p:nvPicPr>
        <p:blipFill rotWithShape="1">
          <a:blip r:embed="rId3"/>
          <a:srcRect r="50502" b="-4356"/>
          <a:stretch/>
        </p:blipFill>
        <p:spPr>
          <a:xfrm>
            <a:off x="765931" y="2578494"/>
            <a:ext cx="4592968" cy="3312015"/>
          </a:xfrm>
          <a:prstGeom prst="rect">
            <a:avLst/>
          </a:prstGeom>
          <a:ln>
            <a:noFill/>
          </a:ln>
          <a:effectLst>
            <a:softEdge rad="112500"/>
          </a:effectLst>
        </p:spPr>
      </p:pic>
      <p:pic>
        <p:nvPicPr>
          <p:cNvPr id="11" name="Content Placeholder 3">
            <a:extLst>
              <a:ext uri="{FF2B5EF4-FFF2-40B4-BE49-F238E27FC236}">
                <a16:creationId xmlns:a16="http://schemas.microsoft.com/office/drawing/2014/main" id="{872239C3-E15F-4BF7-B37F-816E3C8CA42A}"/>
              </a:ext>
            </a:extLst>
          </p:cNvPr>
          <p:cNvPicPr>
            <a:picLocks noGrp="1" noChangeAspect="1"/>
          </p:cNvPicPr>
          <p:nvPr/>
        </p:nvPicPr>
        <p:blipFill rotWithShape="1">
          <a:blip r:embed="rId4"/>
          <a:srcRect t="-1" r="50502" b="-921"/>
          <a:stretch/>
        </p:blipFill>
        <p:spPr>
          <a:xfrm>
            <a:off x="8225446" y="2339289"/>
            <a:ext cx="3108113" cy="3673468"/>
          </a:xfrm>
          <a:prstGeom prst="rect">
            <a:avLst/>
          </a:prstGeom>
          <a:ln>
            <a:noFill/>
          </a:ln>
          <a:effectLst>
            <a:softEdge rad="112500"/>
          </a:effectLst>
        </p:spPr>
      </p:pic>
    </p:spTree>
    <p:extLst>
      <p:ext uri="{BB962C8B-B14F-4D97-AF65-F5344CB8AC3E}">
        <p14:creationId xmlns:p14="http://schemas.microsoft.com/office/powerpoint/2010/main" val="1693955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95914-1D40-4F03-AB67-BEF4AFFF6F35}"/>
              </a:ext>
            </a:extLst>
          </p:cNvPr>
          <p:cNvSpPr>
            <a:spLocks noGrp="1"/>
          </p:cNvSpPr>
          <p:nvPr>
            <p:ph type="title"/>
          </p:nvPr>
        </p:nvSpPr>
        <p:spPr>
          <a:xfrm>
            <a:off x="615950" y="348090"/>
            <a:ext cx="10960100" cy="994306"/>
          </a:xfrm>
        </p:spPr>
        <p:txBody>
          <a:bodyPr/>
          <a:lstStyle/>
          <a:p>
            <a:r>
              <a:rPr lang="en-GB" b="1" u="sng" dirty="0">
                <a:latin typeface="Letters for Learners" pitchFamily="2" charset="0"/>
              </a:rPr>
              <a:t/>
            </a:r>
            <a:br>
              <a:rPr lang="en-GB" b="1" u="sng" dirty="0">
                <a:latin typeface="Letters for Learners" pitchFamily="2" charset="0"/>
              </a:rPr>
            </a:br>
            <a:endParaRPr lang="en-GB" b="1" dirty="0">
              <a:latin typeface="Letters for Learners" pitchFamily="2" charset="0"/>
            </a:endParaRPr>
          </a:p>
        </p:txBody>
      </p:sp>
      <p:sp>
        <p:nvSpPr>
          <p:cNvPr id="6" name="Rectangle 5">
            <a:extLst>
              <a:ext uri="{FF2B5EF4-FFF2-40B4-BE49-F238E27FC236}">
                <a16:creationId xmlns:a16="http://schemas.microsoft.com/office/drawing/2014/main" id="{DBD07AB3-4B45-4958-9DC5-BC71A2EB7A3E}"/>
              </a:ext>
            </a:extLst>
          </p:cNvPr>
          <p:cNvSpPr/>
          <p:nvPr/>
        </p:nvSpPr>
        <p:spPr>
          <a:xfrm>
            <a:off x="1176871" y="394035"/>
            <a:ext cx="9838257" cy="584775"/>
          </a:xfrm>
          <a:prstGeom prst="rect">
            <a:avLst/>
          </a:prstGeom>
        </p:spPr>
        <p:txBody>
          <a:bodyPr wrap="square">
            <a:spAutoFit/>
          </a:bodyPr>
          <a:lstStyle/>
          <a:p>
            <a:pPr algn="ctr">
              <a:defRPr/>
            </a:pPr>
            <a:r>
              <a:rPr lang="en-GB" sz="3200" b="1" dirty="0">
                <a:highlight>
                  <a:srgbClr val="FFFF00"/>
                </a:highlight>
                <a:latin typeface="Letters for Learners" pitchFamily="2" charset="0"/>
              </a:rPr>
              <a:t>Which animals do you think these early creatures evolved into?</a:t>
            </a:r>
            <a:endParaRPr lang="en-GB" sz="3200" dirty="0">
              <a:highlight>
                <a:srgbClr val="FFFF00"/>
              </a:highlight>
              <a:latin typeface="Letters for Learners" pitchFamily="2" charset="0"/>
            </a:endParaRPr>
          </a:p>
        </p:txBody>
      </p:sp>
      <p:pic>
        <p:nvPicPr>
          <p:cNvPr id="13" name="Content Placeholder 3">
            <a:extLst>
              <a:ext uri="{FF2B5EF4-FFF2-40B4-BE49-F238E27FC236}">
                <a16:creationId xmlns:a16="http://schemas.microsoft.com/office/drawing/2014/main" id="{342F1D9A-0C98-4957-9026-D36AB99C9308}"/>
              </a:ext>
            </a:extLst>
          </p:cNvPr>
          <p:cNvPicPr>
            <a:picLocks noGrp="1" noChangeAspect="1"/>
          </p:cNvPicPr>
          <p:nvPr/>
        </p:nvPicPr>
        <p:blipFill rotWithShape="1">
          <a:blip r:embed="rId2"/>
          <a:srcRect l="-2" r="34" b="52195"/>
          <a:stretch/>
        </p:blipFill>
        <p:spPr>
          <a:xfrm>
            <a:off x="836750" y="1573744"/>
            <a:ext cx="6292636" cy="2604132"/>
          </a:xfrm>
          <a:prstGeom prst="rect">
            <a:avLst/>
          </a:prstGeom>
          <a:ln>
            <a:noFill/>
          </a:ln>
          <a:effectLst>
            <a:softEdge rad="112500"/>
          </a:effectLst>
        </p:spPr>
      </p:pic>
      <p:pic>
        <p:nvPicPr>
          <p:cNvPr id="14" name="Content Placeholder 3">
            <a:extLst>
              <a:ext uri="{FF2B5EF4-FFF2-40B4-BE49-F238E27FC236}">
                <a16:creationId xmlns:a16="http://schemas.microsoft.com/office/drawing/2014/main" id="{9002E1B9-FA8E-48B3-8990-7A289E88AD06}"/>
              </a:ext>
            </a:extLst>
          </p:cNvPr>
          <p:cNvPicPr>
            <a:picLocks noGrp="1" noChangeAspect="1"/>
          </p:cNvPicPr>
          <p:nvPr/>
        </p:nvPicPr>
        <p:blipFill rotWithShape="1">
          <a:blip r:embed="rId3"/>
          <a:srcRect r="49749" b="-738"/>
          <a:stretch/>
        </p:blipFill>
        <p:spPr>
          <a:xfrm>
            <a:off x="7826441" y="2536723"/>
            <a:ext cx="4431335" cy="3782791"/>
          </a:xfrm>
          <a:prstGeom prst="rect">
            <a:avLst/>
          </a:prstGeom>
          <a:ln>
            <a:noFill/>
          </a:ln>
          <a:effectLst>
            <a:softEdge rad="112500"/>
          </a:effectLst>
        </p:spPr>
      </p:pic>
      <p:pic>
        <p:nvPicPr>
          <p:cNvPr id="15" name="Content Placeholder 3">
            <a:extLst>
              <a:ext uri="{FF2B5EF4-FFF2-40B4-BE49-F238E27FC236}">
                <a16:creationId xmlns:a16="http://schemas.microsoft.com/office/drawing/2014/main" id="{786DF711-E98B-484B-B887-94A99DD75330}"/>
              </a:ext>
            </a:extLst>
          </p:cNvPr>
          <p:cNvPicPr>
            <a:picLocks noGrp="1" noChangeAspect="1"/>
          </p:cNvPicPr>
          <p:nvPr/>
        </p:nvPicPr>
        <p:blipFill rotWithShape="1">
          <a:blip r:embed="rId4"/>
          <a:srcRect t="24373" r="50922" b="22596"/>
          <a:stretch/>
        </p:blipFill>
        <p:spPr>
          <a:xfrm>
            <a:off x="1176871" y="4409225"/>
            <a:ext cx="3135405" cy="2257046"/>
          </a:xfrm>
          <a:prstGeom prst="rect">
            <a:avLst/>
          </a:prstGeom>
          <a:ln>
            <a:noFill/>
          </a:ln>
          <a:effectLst>
            <a:softEdge rad="112500"/>
          </a:effectLst>
        </p:spPr>
      </p:pic>
    </p:spTree>
    <p:extLst>
      <p:ext uri="{BB962C8B-B14F-4D97-AF65-F5344CB8AC3E}">
        <p14:creationId xmlns:p14="http://schemas.microsoft.com/office/powerpoint/2010/main" val="7415462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ccessed_x0020_by xmlns="b7193443-4924-4c98-83f1-322a08f13154"/>
  </documentManagement>
</p:properties>
</file>

<file path=customXml/itemProps1.xml><?xml version="1.0" encoding="utf-8"?>
<ds:datastoreItem xmlns:ds="http://schemas.openxmlformats.org/officeDocument/2006/customXml" ds:itemID="{8E946836-B332-4E1B-8BFE-2EF8E5C904B8}"/>
</file>

<file path=customXml/itemProps2.xml><?xml version="1.0" encoding="utf-8"?>
<ds:datastoreItem xmlns:ds="http://schemas.openxmlformats.org/officeDocument/2006/customXml" ds:itemID="{4CFA5FB9-0FDF-4522-AC9B-CF8C66D8D49A}">
  <ds:schemaRefs>
    <ds:schemaRef ds:uri="http://schemas.microsoft.com/sharepoint/v3/contenttype/forms"/>
  </ds:schemaRefs>
</ds:datastoreItem>
</file>

<file path=customXml/itemProps3.xml><?xml version="1.0" encoding="utf-8"?>
<ds:datastoreItem xmlns:ds="http://schemas.openxmlformats.org/officeDocument/2006/customXml" ds:itemID="{6B871F74-4741-4FA0-A717-8C642928DFE1}">
  <ds:schemaRefs>
    <ds:schemaRef ds:uri="http://purl.org/dc/elements/1.1/"/>
    <ds:schemaRef ds:uri="http://schemas.microsoft.com/office/2006/metadata/properties"/>
    <ds:schemaRef ds:uri="http://schemas.microsoft.com/office/2006/documentManagement/types"/>
    <ds:schemaRef ds:uri="da4c4525-20f0-4344-92dd-602b668e2295"/>
    <ds:schemaRef ds:uri="http://purl.org/dc/terms/"/>
    <ds:schemaRef ds:uri="http://schemas.openxmlformats.org/package/2006/metadata/core-properties"/>
    <ds:schemaRef ds:uri="http://purl.org/dc/dcmitype/"/>
    <ds:schemaRef ds:uri="http://schemas.microsoft.com/office/infopath/2007/PartnerControls"/>
    <ds:schemaRef ds:uri="556c4d19-fe6f-4d78-8737-409e538888a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262</Words>
  <Application>Microsoft Office PowerPoint</Application>
  <PresentationFormat>Widescreen</PresentationFormat>
  <Paragraphs>25</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Calibri</vt:lpstr>
      <vt:lpstr>Calibri Light</vt:lpstr>
      <vt:lpstr>Century Gothic</vt:lpstr>
      <vt:lpstr>Letters for Learners</vt:lpstr>
      <vt:lpstr>Twinkl SemiBold</vt:lpstr>
      <vt:lpstr>Office Theme</vt:lpstr>
      <vt:lpstr> Can you remember the fossilisation process? Do you remember what a fossil is? TTYP! </vt:lpstr>
      <vt:lpstr> </vt:lpstr>
      <vt:lpstr> </vt:lpstr>
      <vt:lpstr> </vt:lpstr>
      <vt:lpstr>What factors do you think cause living things to need to adapt and evolve over time? TTYP!   </vt:lpstr>
      <vt:lpstr>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Can you remember the fossilisation process? Do you remember what a fossil is? TTYP! </dc:title>
  <dc:creator>Kate Mackrell</dc:creator>
  <cp:lastModifiedBy>Kate Mackrell</cp:lastModifiedBy>
  <cp:revision>1</cp:revision>
  <dcterms:created xsi:type="dcterms:W3CDTF">2020-11-08T21:39:21Z</dcterms:created>
  <dcterms:modified xsi:type="dcterms:W3CDTF">2020-11-08T21:40:00Z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