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0" r:id="rId4"/>
  </p:sldMasterIdLst>
  <p:sldIdLst>
    <p:sldId id="256" r:id="rId5"/>
    <p:sldId id="259" r:id="rId6"/>
    <p:sldId id="283" r:id="rId7"/>
    <p:sldId id="284" r:id="rId8"/>
    <p:sldId id="270" r:id="rId9"/>
    <p:sldId id="260" r:id="rId10"/>
    <p:sldId id="285" r:id="rId11"/>
    <p:sldId id="257" r:id="rId12"/>
    <p:sldId id="258" r:id="rId13"/>
    <p:sldId id="272" r:id="rId14"/>
    <p:sldId id="262" r:id="rId15"/>
    <p:sldId id="263" r:id="rId16"/>
    <p:sldId id="273" r:id="rId17"/>
    <p:sldId id="288" r:id="rId18"/>
    <p:sldId id="261" r:id="rId19"/>
    <p:sldId id="274" r:id="rId20"/>
    <p:sldId id="264" r:id="rId21"/>
    <p:sldId id="265" r:id="rId22"/>
    <p:sldId id="286" r:id="rId23"/>
    <p:sldId id="278" r:id="rId24"/>
    <p:sldId id="289" r:id="rId25"/>
    <p:sldId id="275" r:id="rId26"/>
    <p:sldId id="276" r:id="rId27"/>
    <p:sldId id="277" r:id="rId28"/>
    <p:sldId id="267" r:id="rId29"/>
    <p:sldId id="269" r:id="rId30"/>
    <p:sldId id="287" r:id="rId31"/>
    <p:sldId id="280" r:id="rId32"/>
    <p:sldId id="279" r:id="rId33"/>
    <p:sldId id="282" r:id="rId34"/>
    <p:sldId id="281" r:id="rId3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F30FBCB-DE18-0C52-975E-6A1C9E883D45}" v="26" dt="2021-09-16T12:49:11.544"/>
    <p1510:client id="{B4F49806-A4C5-440B-BEFD-21CBAE715936}" v="2741" dt="2020-10-08T15:37:38.06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331" autoAdjust="0"/>
    <p:restoredTop sz="94660"/>
  </p:normalViewPr>
  <p:slideViewPr>
    <p:cSldViewPr snapToGrid="0">
      <p:cViewPr varScale="1">
        <p:scale>
          <a:sx n="69" d="100"/>
          <a:sy n="69" d="100"/>
        </p:scale>
        <p:origin x="396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tableStyles" Target="tableStyles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viewProps" Target="viewProps.xml"/><Relationship Id="rId40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69CB8-F204-4D06-B913-C5A26A89888A}" type="datetimeFigureOut">
              <a:rPr lang="en-US" dirty="0"/>
              <a:t>9/16/2021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298555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BB376-B19C-488D-ABEB-03C7E6E9E3E0}" type="datetimeFigureOut">
              <a:rPr lang="en-US" dirty="0"/>
              <a:t>9/16/2021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637A9-119A-49DA-BD12-AAC58B377D80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26569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F077B-A50F-4D64-8574-E2D6A98A5553}" type="datetimeFigureOut">
              <a:rPr lang="en-US" dirty="0"/>
              <a:t>9/16/2021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134425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9E2A62-1983-43A1-A163-D8AA46534C80}" type="datetimeFigureOut">
              <a:rPr lang="en-US" dirty="0"/>
              <a:t>9/16/2021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64024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F3E3B-34E3-4345-B2A1-994B83598A9C}" type="datetimeFigureOut">
              <a:rPr lang="en-US" dirty="0"/>
              <a:t>9/16/2021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38782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816C96-82A1-4D77-8ADA-627AC6FE3D65}" type="datetimeFigureOut">
              <a:rPr lang="en-US" dirty="0"/>
              <a:t>9/16/2021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86246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102C1E-28F2-47E9-802D-339E64E2F920}" type="datetimeFigureOut">
              <a:rPr lang="en-US" dirty="0"/>
              <a:t>9/16/2021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908569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24271A48-F18A-45B3-BC05-1E27DA3F88AF}" type="datetimeFigureOut">
              <a:rPr lang="en-US" dirty="0"/>
              <a:t>9/16/2021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90064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747F8-9654-4282-85D2-65F41AAE7A75}" type="datetimeFigureOut">
              <a:rPr lang="en-US" dirty="0"/>
              <a:t>9/16/2021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10281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6E300-0A13-4A81-945A-7333C271A069}" type="datetimeFigureOut">
              <a:rPr lang="en-US" dirty="0"/>
              <a:t>9/16/2021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04571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671962-1EA4-46E7-BCB0-F36CE46D1A59}" type="datetimeFigureOut">
              <a:rPr lang="en-US" dirty="0"/>
              <a:t>9/16/2021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88171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5DC5B261-8843-42D1-AAFC-05E20E2D9B97}" type="datetimeFigureOut">
              <a:rPr lang="en-US" dirty="0"/>
              <a:t>9/16/2021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605369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1" r:id="rId1"/>
    <p:sldLayoutId id="2147483752" r:id="rId2"/>
    <p:sldLayoutId id="2147483753" r:id="rId3"/>
    <p:sldLayoutId id="2147483754" r:id="rId4"/>
    <p:sldLayoutId id="2147483755" r:id="rId5"/>
    <p:sldLayoutId id="2147483756" r:id="rId6"/>
    <p:sldLayoutId id="2147483757" r:id="rId7"/>
    <p:sldLayoutId id="2147483758" r:id="rId8"/>
    <p:sldLayoutId id="2147483759" r:id="rId9"/>
    <p:sldLayoutId id="2147483760" r:id="rId10"/>
    <p:sldLayoutId id="2147483761" r:id="rId11"/>
  </p:sldLayoutIdLst>
  <p:hf sldNum="0" hdr="0" ft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F2bi3rDPYjM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unenglishgames.com/grammargames/conjunction.html" TargetMode="External"/><Relationship Id="rId2" Type="http://schemas.openxmlformats.org/officeDocument/2006/relationships/hyperlink" Target="https://wordwall.net/resource/44156/english/conjunctions-match-up-game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hyperlink" Target="https://wordwall.net/resource/516002/conjunctions-level-1-2" TargetMode="Externa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485120" cy="3566160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Comic Sans MS"/>
                <a:cs typeface="Calibri Light"/>
              </a:rPr>
              <a:t>Monday 20th September 2021</a:t>
            </a:r>
            <a:endParaRPr lang="en-US" sz="5400" dirty="0">
              <a:latin typeface="Comic Sans M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cap="none" dirty="0">
                <a:latin typeface="Comic Sans MS"/>
                <a:cs typeface="Calibri Light"/>
              </a:rPr>
              <a:t>LO: To use imaginative description</a:t>
            </a:r>
          </a:p>
          <a:p>
            <a:r>
              <a:rPr lang="en-US" cap="none" dirty="0">
                <a:latin typeface="Comic Sans MS"/>
                <a:cs typeface="Calibri Light"/>
              </a:rPr>
              <a:t>C: Robin Hood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2F61B-94C2-4CA9-91A4-6AF2B11AAA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omic Sans MS"/>
                <a:cs typeface="Calibri Light"/>
              </a:rPr>
              <a:t>Starter: Adjectives</a:t>
            </a:r>
            <a:endParaRPr lang="en-US">
              <a:latin typeface="Comic Sans M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0C8E1B-31B7-4A30-9054-2BEF8C806F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0" tIns="45720" rIns="0" bIns="45720" rtlCol="0" anchor="t">
            <a:normAutofit/>
          </a:bodyPr>
          <a:lstStyle/>
          <a:p>
            <a:r>
              <a:rPr lang="en-US" dirty="0">
                <a:latin typeface="Comic Sans MS"/>
                <a:cs typeface="Calibri"/>
              </a:rPr>
              <a:t>What is an adjective?</a:t>
            </a:r>
          </a:p>
          <a:p>
            <a:r>
              <a:rPr lang="en-US" dirty="0">
                <a:latin typeface="Comic Sans MS"/>
                <a:cs typeface="Calibri"/>
              </a:rPr>
              <a:t>Why do we use adjectives?</a:t>
            </a:r>
          </a:p>
        </p:txBody>
      </p:sp>
      <p:pic>
        <p:nvPicPr>
          <p:cNvPr id="4" name="Picture 4" descr="Shape&#10;&#10;Description automatically generated">
            <a:extLst>
              <a:ext uri="{FF2B5EF4-FFF2-40B4-BE49-F238E27FC236}">
                <a16:creationId xmlns:a16="http://schemas.microsoft.com/office/drawing/2014/main" id="{F98EDC55-B18E-42C9-B05E-79666682308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99" r="1499" b="379"/>
          <a:stretch/>
        </p:blipFill>
        <p:spPr>
          <a:xfrm>
            <a:off x="5385759" y="2398683"/>
            <a:ext cx="6510158" cy="3771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80797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2F61B-94C2-4CA9-91A4-6AF2B11AAA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omic Sans MS"/>
                <a:cs typeface="Calibri Light"/>
              </a:rPr>
              <a:t>Starter: Adjectives</a:t>
            </a:r>
            <a:endParaRPr lang="en-US">
              <a:latin typeface="Comic Sans MS"/>
            </a:endParaRPr>
          </a:p>
        </p:txBody>
      </p:sp>
      <p:pic>
        <p:nvPicPr>
          <p:cNvPr id="6" name="Picture 6" descr="Text&#10;&#10;Description automatically generated">
            <a:extLst>
              <a:ext uri="{FF2B5EF4-FFF2-40B4-BE49-F238E27FC236}">
                <a16:creationId xmlns:a16="http://schemas.microsoft.com/office/drawing/2014/main" id="{99B970AD-73BC-401F-BC68-298949F825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95268" y="1927594"/>
            <a:ext cx="7473350" cy="4109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0139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7">
            <a:extLst>
              <a:ext uri="{FF2B5EF4-FFF2-40B4-BE49-F238E27FC236}">
                <a16:creationId xmlns:a16="http://schemas.microsoft.com/office/drawing/2014/main" id="{44C5A9E5-0F35-4AA6-AF26-B90A2D47BC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0" cy="685799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3" descr="Text&#10;&#10;Description automatically generated">
            <a:extLst>
              <a:ext uri="{FF2B5EF4-FFF2-40B4-BE49-F238E27FC236}">
                <a16:creationId xmlns:a16="http://schemas.microsoft.com/office/drawing/2014/main" id="{5AE1FDB1-D8E4-453E-94CC-4C9B1B5E2A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184205"/>
            <a:ext cx="5291666" cy="3968749"/>
          </a:xfrm>
          <a:prstGeom prst="rect">
            <a:avLst/>
          </a:prstGeom>
        </p:spPr>
      </p:pic>
      <p:pic>
        <p:nvPicPr>
          <p:cNvPr id="2" name="Picture 2" descr="Text&#10;&#10;Description automatically generated">
            <a:extLst>
              <a:ext uri="{FF2B5EF4-FFF2-40B4-BE49-F238E27FC236}">
                <a16:creationId xmlns:a16="http://schemas.microsoft.com/office/drawing/2014/main" id="{FB213FF9-D63F-4C5C-AA4F-7633949B24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56866" y="1184205"/>
            <a:ext cx="5291666" cy="3968749"/>
          </a:xfrm>
          <a:prstGeom prst="rect">
            <a:avLst/>
          </a:prstGeom>
        </p:spPr>
      </p:pic>
      <p:sp>
        <p:nvSpPr>
          <p:cNvPr id="11" name="Rectangle 9">
            <a:extLst>
              <a:ext uri="{FF2B5EF4-FFF2-40B4-BE49-F238E27FC236}">
                <a16:creationId xmlns:a16="http://schemas.microsoft.com/office/drawing/2014/main" id="{4D9DB69D-7E48-4FDF-806E-F0B4BF0053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1">
            <a:extLst>
              <a:ext uri="{FF2B5EF4-FFF2-40B4-BE49-F238E27FC236}">
                <a16:creationId xmlns:a16="http://schemas.microsoft.com/office/drawing/2014/main" id="{846BF69C-4724-4F8D-8EA6-1487E9C9C4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6174401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2F61B-94C2-4CA9-91A4-6AF2B11AAA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omic Sans MS"/>
                <a:cs typeface="Calibri Light"/>
              </a:rPr>
              <a:t>Starter: Spot the Adjectives</a:t>
            </a:r>
            <a:endParaRPr lang="en-US">
              <a:latin typeface="Comic Sans M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0C8E1B-31B7-4A30-9054-2BEF8C806F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0" tIns="45720" rIns="0" bIns="45720" rtlCol="0" anchor="t">
            <a:normAutofit/>
          </a:bodyPr>
          <a:lstStyle/>
          <a:p>
            <a:r>
              <a:rPr lang="en-US" dirty="0">
                <a:latin typeface="Comic Sans MS"/>
                <a:cs typeface="Calibri"/>
              </a:rPr>
              <a:t>Fred has a red hat and blue shoes.</a:t>
            </a:r>
          </a:p>
          <a:p>
            <a:r>
              <a:rPr lang="en-US" dirty="0">
                <a:latin typeface="Comic Sans MS"/>
                <a:cs typeface="Calibri"/>
              </a:rPr>
              <a:t>Lilly's scarf was blue.</a:t>
            </a:r>
          </a:p>
          <a:p>
            <a:r>
              <a:rPr lang="en-US" dirty="0" err="1">
                <a:latin typeface="Comic Sans MS"/>
                <a:cs typeface="Calibri"/>
              </a:rPr>
              <a:t>Mrs</a:t>
            </a:r>
            <a:r>
              <a:rPr lang="en-US" dirty="0">
                <a:latin typeface="Comic Sans MS"/>
                <a:cs typeface="Calibri"/>
              </a:rPr>
              <a:t> </a:t>
            </a:r>
            <a:r>
              <a:rPr lang="en-US" dirty="0" err="1">
                <a:latin typeface="Comic Sans MS"/>
                <a:cs typeface="Calibri"/>
              </a:rPr>
              <a:t>Snagglenose</a:t>
            </a:r>
            <a:r>
              <a:rPr lang="en-US" dirty="0">
                <a:latin typeface="Comic Sans MS"/>
                <a:cs typeface="Calibri"/>
              </a:rPr>
              <a:t> picked up the broken box, the damp coat and the dusty cloak.</a:t>
            </a:r>
          </a:p>
          <a:p>
            <a:r>
              <a:rPr lang="en-US" dirty="0">
                <a:latin typeface="Comic Sans MS"/>
                <a:cs typeface="Calibri"/>
              </a:rPr>
              <a:t>Gavin stared at the watery painting and gave a deep chuckle.</a:t>
            </a:r>
          </a:p>
        </p:txBody>
      </p:sp>
      <p:pic>
        <p:nvPicPr>
          <p:cNvPr id="4" name="Picture 4" descr="A picture containing drawing&#10;&#10;Description automatically generated">
            <a:extLst>
              <a:ext uri="{FF2B5EF4-FFF2-40B4-BE49-F238E27FC236}">
                <a16:creationId xmlns:a16="http://schemas.microsoft.com/office/drawing/2014/main" id="{34A308EC-3042-4A66-870A-B4FAAE548B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07570" y="2908971"/>
            <a:ext cx="3390181" cy="3570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24335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3DE685-084C-4E72-83A8-8AB1A67675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omic Sans MS"/>
                <a:cs typeface="Calibri Light"/>
              </a:rPr>
              <a:t>What is an expanded noun phrase?</a:t>
            </a:r>
            <a:endParaRPr lang="en-US">
              <a:latin typeface="Comic Sans MS"/>
            </a:endParaRPr>
          </a:p>
        </p:txBody>
      </p:sp>
      <p:pic>
        <p:nvPicPr>
          <p:cNvPr id="4" name="Picture 4" descr="Text&#10;&#10;Description automatically generated">
            <a:extLst>
              <a:ext uri="{FF2B5EF4-FFF2-40B4-BE49-F238E27FC236}">
                <a16:creationId xmlns:a16="http://schemas.microsoft.com/office/drawing/2014/main" id="{D2792841-5113-4D11-AE20-C680F187E8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3708" y="1922828"/>
            <a:ext cx="7524583" cy="4269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58870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6E14809C-AB06-455C-9E09-733EC00DDE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9612D73-1056-4289-A977-92C9190C7A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44C5A9E5-0F35-4AA6-AF26-B90A2D47BC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0" cy="685799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A picture containing diagram&#10;&#10;Description automatically generated">
            <a:extLst>
              <a:ext uri="{FF2B5EF4-FFF2-40B4-BE49-F238E27FC236}">
                <a16:creationId xmlns:a16="http://schemas.microsoft.com/office/drawing/2014/main" id="{9159005E-3394-4012-8E3B-795CD8D83E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309882"/>
            <a:ext cx="5291666" cy="3717395"/>
          </a:xfrm>
          <a:prstGeom prst="rect">
            <a:avLst/>
          </a:prstGeom>
        </p:spPr>
      </p:pic>
      <p:pic>
        <p:nvPicPr>
          <p:cNvPr id="5" name="Picture 5" descr="Timeline&#10;&#10;Description automatically generated">
            <a:extLst>
              <a:ext uri="{FF2B5EF4-FFF2-40B4-BE49-F238E27FC236}">
                <a16:creationId xmlns:a16="http://schemas.microsoft.com/office/drawing/2014/main" id="{BA373B05-DF70-4F9C-A18E-2F814BAA42B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3987" t="15100" r="14937" b="9971"/>
          <a:stretch/>
        </p:blipFill>
        <p:spPr>
          <a:xfrm>
            <a:off x="6256866" y="1680299"/>
            <a:ext cx="5291666" cy="2976561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4D9DB69D-7E48-4FDF-806E-F0B4BF0053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46BF69C-4724-4F8D-8EA6-1487E9C9C4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1593554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7756A4-01C7-46CB-B0A5-34800A5ABA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dirty="0">
                <a:latin typeface="Comic Sans MS"/>
                <a:cs typeface="Calibri Light"/>
              </a:rPr>
              <a:t>Has anyone heard the story of Robin Hood?</a:t>
            </a:r>
            <a:endParaRPr lang="en-US" sz="3600">
              <a:latin typeface="Comic Sans MS"/>
            </a:endParaRPr>
          </a:p>
        </p:txBody>
      </p:sp>
      <p:pic>
        <p:nvPicPr>
          <p:cNvPr id="4" name="Picture 4" descr="A picture containing text, book, photo, old&#10;&#10;Description automatically generated">
            <a:extLst>
              <a:ext uri="{FF2B5EF4-FFF2-40B4-BE49-F238E27FC236}">
                <a16:creationId xmlns:a16="http://schemas.microsoft.com/office/drawing/2014/main" id="{F3C2ADF5-98AD-458C-A178-5E515A603C9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143514" y="2013984"/>
            <a:ext cx="4012166" cy="4022725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D9CB61F-91D8-4BE2-8698-8064043C3B7C}"/>
              </a:ext>
            </a:extLst>
          </p:cNvPr>
          <p:cNvSpPr txBox="1"/>
          <p:nvPr/>
        </p:nvSpPr>
        <p:spPr>
          <a:xfrm>
            <a:off x="1097280" y="2013984"/>
            <a:ext cx="59389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3"/>
              </a:rPr>
              <a:t>https://www.youtube.com/watch?v=F2bi3rDPYjM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360582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3DE685-084C-4E72-83A8-8AB1A67675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3469" y="286603"/>
            <a:ext cx="10734135" cy="1422003"/>
          </a:xfrm>
        </p:spPr>
        <p:txBody>
          <a:bodyPr>
            <a:noAutofit/>
          </a:bodyPr>
          <a:lstStyle/>
          <a:p>
            <a:pPr algn="ctr"/>
            <a:r>
              <a:rPr lang="en-US" sz="4000" dirty="0">
                <a:latin typeface="Comic Sans MS"/>
                <a:cs typeface="Calibri Light"/>
              </a:rPr>
              <a:t>How could we describe Robin Hood? </a:t>
            </a:r>
            <a:br>
              <a:rPr lang="en-US" sz="4000" dirty="0">
                <a:latin typeface="Comic Sans MS"/>
                <a:cs typeface="Calibri Light"/>
              </a:rPr>
            </a:br>
            <a:r>
              <a:rPr lang="en-US" sz="4000" dirty="0">
                <a:latin typeface="Comic Sans MS"/>
                <a:cs typeface="Calibri Light"/>
              </a:rPr>
              <a:t>What expanded noun phrases could we use?</a:t>
            </a:r>
            <a:endParaRPr lang="en-US" sz="4000">
              <a:latin typeface="Comic Sans MS"/>
            </a:endParaRPr>
          </a:p>
        </p:txBody>
      </p:sp>
      <p:pic>
        <p:nvPicPr>
          <p:cNvPr id="4" name="Picture 4" descr="A picture containing drawing&#10;&#10;Description automatically generated">
            <a:extLst>
              <a:ext uri="{FF2B5EF4-FFF2-40B4-BE49-F238E27FC236}">
                <a16:creationId xmlns:a16="http://schemas.microsoft.com/office/drawing/2014/main" id="{3CF93833-5467-476F-8A17-35AFB5CDC5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14891" y="1828933"/>
            <a:ext cx="4482860" cy="4465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01479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7756A4-01C7-46CB-B0A5-34800A5ABA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omic Sans MS"/>
                <a:cs typeface="Calibri Light"/>
              </a:rPr>
              <a:t>Activity:</a:t>
            </a:r>
            <a:endParaRPr lang="en-US">
              <a:latin typeface="Comic Sans M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40EEF9-24AD-400D-8710-3D8270DC06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831357"/>
            <a:ext cx="6866627" cy="4037737"/>
          </a:xfrm>
        </p:spPr>
        <p:txBody>
          <a:bodyPr vert="horz" lIns="0" tIns="45720" rIns="0" bIns="45720" rtlCol="0" anchor="t">
            <a:normAutofit/>
          </a:bodyPr>
          <a:lstStyle/>
          <a:p>
            <a:r>
              <a:rPr lang="en-US" dirty="0">
                <a:latin typeface="Comic Sans MS"/>
                <a:cs typeface="Calibri"/>
              </a:rPr>
              <a:t>Stick in the picture of Robin Hood.</a:t>
            </a:r>
          </a:p>
          <a:p>
            <a:r>
              <a:rPr lang="en-US" dirty="0">
                <a:latin typeface="Comic Sans MS"/>
                <a:cs typeface="Calibri"/>
              </a:rPr>
              <a:t>Write as many expanded noun phrases as you can think of around the picture.</a:t>
            </a:r>
          </a:p>
          <a:p>
            <a:endParaRPr lang="en-US" dirty="0">
              <a:latin typeface="Comic Sans MS"/>
              <a:cs typeface="Calibri"/>
            </a:endParaRPr>
          </a:p>
          <a:p>
            <a:r>
              <a:rPr lang="en-US" b="1" dirty="0">
                <a:solidFill>
                  <a:srgbClr val="FF0000"/>
                </a:solidFill>
                <a:latin typeface="Comic Sans MS"/>
                <a:cs typeface="Calibri"/>
              </a:rPr>
              <a:t>Challenge: T</a:t>
            </a:r>
            <a:r>
              <a:rPr lang="en-US" dirty="0">
                <a:solidFill>
                  <a:srgbClr val="FF0000"/>
                </a:solidFill>
                <a:latin typeface="Comic Sans MS"/>
                <a:cs typeface="Calibri"/>
              </a:rPr>
              <a:t>ry to improve your adjectives using a thesaurus. </a:t>
            </a:r>
          </a:p>
        </p:txBody>
      </p:sp>
      <p:pic>
        <p:nvPicPr>
          <p:cNvPr id="5" name="Picture 4" descr="A picture containing drawing&#10;&#10;Description automatically generated">
            <a:extLst>
              <a:ext uri="{FF2B5EF4-FFF2-40B4-BE49-F238E27FC236}">
                <a16:creationId xmlns:a16="http://schemas.microsoft.com/office/drawing/2014/main" id="{C3972DB8-EBBD-4B0A-8B40-8FE1F37093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14891" y="1828933"/>
            <a:ext cx="4482860" cy="4465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84936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5400" dirty="0">
                <a:latin typeface="Comic Sans MS"/>
                <a:cs typeface="Calibri Light"/>
              </a:rPr>
              <a:t>Tuesday 21st September 2021</a:t>
            </a:r>
            <a:endParaRPr lang="en-US" sz="5400" dirty="0">
              <a:latin typeface="Comic Sans M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cap="none" dirty="0">
                <a:latin typeface="Comic Sans MS"/>
                <a:cs typeface="Calibri Light"/>
              </a:rPr>
              <a:t>LO: To use sentences appropriately</a:t>
            </a:r>
          </a:p>
          <a:p>
            <a:r>
              <a:rPr lang="en-US" cap="none" dirty="0">
                <a:latin typeface="Comic Sans MS"/>
                <a:cs typeface="Calibri Light"/>
              </a:rPr>
              <a:t>C: Robin Hood</a:t>
            </a:r>
          </a:p>
        </p:txBody>
      </p:sp>
    </p:spTree>
    <p:extLst>
      <p:ext uri="{BB962C8B-B14F-4D97-AF65-F5344CB8AC3E}">
        <p14:creationId xmlns:p14="http://schemas.microsoft.com/office/powerpoint/2010/main" val="8633078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3DE685-084C-4E72-83A8-8AB1A67675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omic Sans MS"/>
                <a:cs typeface="Calibri Light"/>
              </a:rPr>
              <a:t>Starter: Spot the Sentence</a:t>
            </a:r>
            <a:endParaRPr lang="en-US">
              <a:latin typeface="Comic Sans M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2A2C39-F40D-4FD1-81FE-FEE53639BA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0" tIns="45720" rIns="0" bIns="45720" rtlCol="0" anchor="t">
            <a:normAutofit/>
          </a:bodyPr>
          <a:lstStyle/>
          <a:p>
            <a:r>
              <a:rPr lang="en-US" dirty="0">
                <a:latin typeface="Comic Sans MS"/>
                <a:cs typeface="Calibri"/>
              </a:rPr>
              <a:t>I like to apple. </a:t>
            </a:r>
          </a:p>
          <a:p>
            <a:r>
              <a:rPr lang="en-US" dirty="0">
                <a:latin typeface="Comic Sans MS"/>
                <a:cs typeface="Calibri"/>
              </a:rPr>
              <a:t>the dog is barking loudly. </a:t>
            </a:r>
          </a:p>
          <a:p>
            <a:r>
              <a:rPr lang="en-US" dirty="0">
                <a:latin typeface="Comic Sans MS"/>
                <a:cs typeface="Calibri"/>
              </a:rPr>
              <a:t>The old ate all the doughnuts.</a:t>
            </a:r>
          </a:p>
          <a:p>
            <a:r>
              <a:rPr lang="en-US" dirty="0">
                <a:latin typeface="Comic Sans MS"/>
                <a:cs typeface="Calibri"/>
              </a:rPr>
              <a:t>Fish like in water.</a:t>
            </a:r>
          </a:p>
          <a:p>
            <a:r>
              <a:rPr lang="en-US" dirty="0">
                <a:latin typeface="Comic Sans MS"/>
                <a:cs typeface="Calibri"/>
              </a:rPr>
              <a:t>The tractor was painted bright red</a:t>
            </a:r>
          </a:p>
        </p:txBody>
      </p:sp>
      <p:pic>
        <p:nvPicPr>
          <p:cNvPr id="4" name="Picture 4" descr="A picture containing drawing&#10;&#10;Description automatically generated">
            <a:extLst>
              <a:ext uri="{FF2B5EF4-FFF2-40B4-BE49-F238E27FC236}">
                <a16:creationId xmlns:a16="http://schemas.microsoft.com/office/drawing/2014/main" id="{D2E0F399-DBEE-402E-97C8-5BBD2AFEC3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07570" y="2908971"/>
            <a:ext cx="3390181" cy="3570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20242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3DE685-084C-4E72-83A8-8AB1A67675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omic Sans MS"/>
                <a:cs typeface="Calibri Light"/>
              </a:rPr>
              <a:t>What is a sentence?</a:t>
            </a:r>
            <a:endParaRPr lang="en-US">
              <a:latin typeface="Comic Sans MS"/>
              <a:cs typeface="Calibri Light"/>
            </a:endParaRPr>
          </a:p>
        </p:txBody>
      </p:sp>
      <p:pic>
        <p:nvPicPr>
          <p:cNvPr id="7" name="Picture 7" descr="A picture containing wooden, object, measure, sitting&#10;&#10;Description automatically generated">
            <a:extLst>
              <a:ext uri="{FF2B5EF4-FFF2-40B4-BE49-F238E27FC236}">
                <a16:creationId xmlns:a16="http://schemas.microsoft.com/office/drawing/2014/main" id="{C54AB364-4C30-4542-98B7-E48074AE8B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19646" y="1858533"/>
            <a:ext cx="5819954" cy="4363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31347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Rectangle 7">
            <a:extLst>
              <a:ext uri="{FF2B5EF4-FFF2-40B4-BE49-F238E27FC236}">
                <a16:creationId xmlns:a16="http://schemas.microsoft.com/office/drawing/2014/main" id="{44C5A9E5-0F35-4AA6-AF26-B90A2D47BC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0" cy="685799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2" descr="Graphical user interface, text, application, chat or text message&#10;&#10;Description automatically generated">
            <a:extLst>
              <a:ext uri="{FF2B5EF4-FFF2-40B4-BE49-F238E27FC236}">
                <a16:creationId xmlns:a16="http://schemas.microsoft.com/office/drawing/2014/main" id="{48DD5476-2BB6-4FC7-9BAC-75012CBDD3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93769" y="1435884"/>
            <a:ext cx="5291666" cy="3982974"/>
          </a:xfrm>
          <a:prstGeom prst="rect">
            <a:avLst/>
          </a:prstGeom>
        </p:spPr>
      </p:pic>
      <p:pic>
        <p:nvPicPr>
          <p:cNvPr id="3" name="Picture 3" descr="A picture containing shape&#10;&#10;Description automatically generated">
            <a:extLst>
              <a:ext uri="{FF2B5EF4-FFF2-40B4-BE49-F238E27FC236}">
                <a16:creationId xmlns:a16="http://schemas.microsoft.com/office/drawing/2014/main" id="{E0AE811B-10C9-475A-8A93-04297A00EE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9055" y="1442998"/>
            <a:ext cx="5291666" cy="3968749"/>
          </a:xfrm>
          <a:prstGeom prst="rect">
            <a:avLst/>
          </a:prstGeom>
        </p:spPr>
      </p:pic>
      <p:sp>
        <p:nvSpPr>
          <p:cNvPr id="6" name="Rectangle 9">
            <a:extLst>
              <a:ext uri="{FF2B5EF4-FFF2-40B4-BE49-F238E27FC236}">
                <a16:creationId xmlns:a16="http://schemas.microsoft.com/office/drawing/2014/main" id="{4D9DB69D-7E48-4FDF-806E-F0B4BF0053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Rectangle 11">
            <a:extLst>
              <a:ext uri="{FF2B5EF4-FFF2-40B4-BE49-F238E27FC236}">
                <a16:creationId xmlns:a16="http://schemas.microsoft.com/office/drawing/2014/main" id="{846BF69C-4724-4F8D-8EA6-1487E9C9C4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52705835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3DE685-084C-4E72-83A8-8AB1A67675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400" dirty="0">
                <a:latin typeface="Comic Sans MS"/>
                <a:cs typeface="Calibri Light"/>
              </a:rPr>
              <a:t>Look at your expanded noun phrases from last lesson.</a:t>
            </a:r>
            <a:endParaRPr lang="en-US" sz="4400">
              <a:latin typeface="Comic Sans M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2A2C39-F40D-4FD1-81FE-FEE53639BA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0" tIns="45720" rIns="0" bIns="45720" rtlCol="0" anchor="t">
            <a:normAutofit/>
          </a:bodyPr>
          <a:lstStyle/>
          <a:p>
            <a:r>
              <a:rPr lang="en-US" dirty="0">
                <a:latin typeface="Comic Sans MS"/>
                <a:cs typeface="Calibri"/>
              </a:rPr>
              <a:t>We are going to turn our expanded noun phrases into sentences!</a:t>
            </a:r>
          </a:p>
          <a:p>
            <a:r>
              <a:rPr lang="en-US" dirty="0">
                <a:latin typeface="Comic Sans MS"/>
                <a:cs typeface="Calibri"/>
              </a:rPr>
              <a:t>Let's do some together. </a:t>
            </a:r>
          </a:p>
        </p:txBody>
      </p:sp>
      <p:pic>
        <p:nvPicPr>
          <p:cNvPr id="5" name="Picture 5" descr="Timeline&#10;&#10;Description automatically generated">
            <a:extLst>
              <a:ext uri="{FF2B5EF4-FFF2-40B4-BE49-F238E27FC236}">
                <a16:creationId xmlns:a16="http://schemas.microsoft.com/office/drawing/2014/main" id="{B349E3B9-577C-4103-A161-69215F0E0D1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987" t="15100" r="14937" b="9971"/>
          <a:stretch/>
        </p:blipFill>
        <p:spPr>
          <a:xfrm>
            <a:off x="5034791" y="2298526"/>
            <a:ext cx="7074458" cy="3982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37213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7756A4-01C7-46CB-B0A5-34800A5ABA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omic Sans MS"/>
                <a:cs typeface="Calibri Light"/>
              </a:rPr>
              <a:t>Activity:</a:t>
            </a:r>
            <a:endParaRPr lang="en-US">
              <a:latin typeface="Comic Sans M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40EEF9-24AD-400D-8710-3D8270DC06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831357"/>
            <a:ext cx="10331570" cy="4037737"/>
          </a:xfrm>
        </p:spPr>
        <p:txBody>
          <a:bodyPr vert="horz" lIns="0" tIns="45720" rIns="0" bIns="45720" rtlCol="0" anchor="t">
            <a:normAutofit lnSpcReduction="10000"/>
          </a:bodyPr>
          <a:lstStyle/>
          <a:p>
            <a:r>
              <a:rPr lang="en-US" dirty="0">
                <a:latin typeface="Comic Sans MS"/>
                <a:cs typeface="Calibri"/>
              </a:rPr>
              <a:t>Using your expanded noun phrases from last lesson, write sentences which describe Robin Hood.</a:t>
            </a:r>
          </a:p>
          <a:p>
            <a:endParaRPr lang="en-US" dirty="0">
              <a:latin typeface="Comic Sans MS"/>
              <a:cs typeface="Calibri"/>
            </a:endParaRPr>
          </a:p>
          <a:p>
            <a:r>
              <a:rPr lang="en-US" dirty="0">
                <a:latin typeface="Comic Sans MS"/>
                <a:cs typeface="Calibri"/>
              </a:rPr>
              <a:t>Remember to punctuate your sentences correctly with capital letters and full stops.</a:t>
            </a:r>
          </a:p>
          <a:p>
            <a:r>
              <a:rPr lang="en-US" dirty="0">
                <a:latin typeface="Comic Sans MS"/>
                <a:cs typeface="Calibri"/>
              </a:rPr>
              <a:t>Check your sentences make sense.</a:t>
            </a:r>
          </a:p>
          <a:p>
            <a:endParaRPr lang="en-US" dirty="0">
              <a:latin typeface="Comic Sans MS"/>
              <a:cs typeface="Calibri"/>
            </a:endParaRPr>
          </a:p>
          <a:p>
            <a:r>
              <a:rPr lang="en-US" b="1" dirty="0">
                <a:solidFill>
                  <a:srgbClr val="FF0000"/>
                </a:solidFill>
                <a:latin typeface="Comic Sans MS"/>
                <a:cs typeface="Calibri"/>
              </a:rPr>
              <a:t>Challenge: </a:t>
            </a:r>
            <a:r>
              <a:rPr lang="en-US" dirty="0">
                <a:solidFill>
                  <a:srgbClr val="FF0000"/>
                </a:solidFill>
                <a:latin typeface="Comic Sans MS"/>
                <a:cs typeface="Calibri"/>
              </a:rPr>
              <a:t>Can you use an exclamation mark or a question mark? </a:t>
            </a:r>
          </a:p>
          <a:p>
            <a:r>
              <a:rPr lang="en-US" dirty="0">
                <a:solidFill>
                  <a:srgbClr val="FF0000"/>
                </a:solidFill>
                <a:latin typeface="Comic Sans MS"/>
                <a:cs typeface="Calibri"/>
              </a:rPr>
              <a:t>Remember, exclamation marks start with 'how' or 'what.'</a:t>
            </a:r>
          </a:p>
          <a:p>
            <a:r>
              <a:rPr lang="en-US" i="1" dirty="0">
                <a:solidFill>
                  <a:srgbClr val="FF0000"/>
                </a:solidFill>
                <a:latin typeface="Comic Sans MS"/>
                <a:cs typeface="Calibri"/>
              </a:rPr>
              <a:t>Why does Robin have a pointed, deadly bow?</a:t>
            </a:r>
            <a:endParaRPr lang="en-US" dirty="0">
              <a:solidFill>
                <a:srgbClr val="FF0000"/>
              </a:solidFill>
              <a:latin typeface="Comic Sans MS"/>
              <a:cs typeface="Calibri"/>
            </a:endParaRPr>
          </a:p>
          <a:p>
            <a:r>
              <a:rPr lang="en-US" i="1" dirty="0">
                <a:solidFill>
                  <a:srgbClr val="FF0000"/>
                </a:solidFill>
                <a:latin typeface="Comic Sans MS"/>
                <a:cs typeface="Calibri"/>
              </a:rPr>
              <a:t>How bright his long, green trousers are!</a:t>
            </a:r>
          </a:p>
        </p:txBody>
      </p:sp>
      <p:pic>
        <p:nvPicPr>
          <p:cNvPr id="4" name="Picture 3" descr="A picture containing drawing&#10;&#10;Description automatically generated">
            <a:extLst>
              <a:ext uri="{FF2B5EF4-FFF2-40B4-BE49-F238E27FC236}">
                <a16:creationId xmlns:a16="http://schemas.microsoft.com/office/drawing/2014/main" id="{638AB28C-3FE2-4B57-ABA5-0B158D7412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25155" y="3424819"/>
            <a:ext cx="2872596" cy="2869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5873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4800" dirty="0">
                <a:latin typeface="Comic Sans MS"/>
                <a:cs typeface="Calibri Light"/>
              </a:rPr>
              <a:t>Wednesday 22th September 2021</a:t>
            </a:r>
            <a:endParaRPr lang="en-US" sz="4800" dirty="0">
              <a:latin typeface="Comic Sans M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cap="none" dirty="0">
                <a:latin typeface="Comic Sans MS"/>
                <a:ea typeface="+mj-lt"/>
                <a:cs typeface="+mj-lt"/>
              </a:rPr>
              <a:t>Lo: To use sentences appropriately</a:t>
            </a:r>
            <a:endParaRPr lang="en-US" dirty="0">
              <a:latin typeface="Comic Sans MS"/>
              <a:ea typeface="+mj-lt"/>
              <a:cs typeface="+mj-lt"/>
            </a:endParaRPr>
          </a:p>
          <a:p>
            <a:r>
              <a:rPr lang="en-US" cap="none" dirty="0">
                <a:latin typeface="Comic Sans MS"/>
                <a:ea typeface="+mj-lt"/>
                <a:cs typeface="+mj-lt"/>
              </a:rPr>
              <a:t>C: Robin Hood</a:t>
            </a:r>
          </a:p>
          <a:p>
            <a:endParaRPr lang="en-US" dirty="0">
              <a:latin typeface="Comic Sans MS"/>
              <a:cs typeface="Calibri Light"/>
            </a:endParaRPr>
          </a:p>
        </p:txBody>
      </p:sp>
    </p:spTree>
    <p:extLst>
      <p:ext uri="{BB962C8B-B14F-4D97-AF65-F5344CB8AC3E}">
        <p14:creationId xmlns:p14="http://schemas.microsoft.com/office/powerpoint/2010/main" val="408649722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3DE685-084C-4E72-83A8-8AB1A67675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omic Sans MS"/>
                <a:cs typeface="Calibri Light"/>
              </a:rPr>
              <a:t>Co-ordinating Conjunctions</a:t>
            </a:r>
            <a:endParaRPr lang="en-US">
              <a:latin typeface="Comic Sans M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2A2C39-F40D-4FD1-81FE-FEE53639BA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0" tIns="45720" rIns="0" bIns="45720" rtlCol="0" anchor="t">
            <a:normAutofit/>
          </a:bodyPr>
          <a:lstStyle/>
          <a:p>
            <a:r>
              <a:rPr lang="en-US" dirty="0">
                <a:latin typeface="Comic Sans MS"/>
                <a:cs typeface="Calibri"/>
              </a:rPr>
              <a:t>What is a </a:t>
            </a:r>
            <a:r>
              <a:rPr lang="en-US" dirty="0" err="1">
                <a:latin typeface="Comic Sans MS"/>
                <a:cs typeface="Calibri"/>
              </a:rPr>
              <a:t>co-ordinating</a:t>
            </a:r>
            <a:r>
              <a:rPr lang="en-US" dirty="0">
                <a:latin typeface="Comic Sans MS"/>
                <a:cs typeface="Calibri"/>
              </a:rPr>
              <a:t> conjunction?</a:t>
            </a:r>
          </a:p>
        </p:txBody>
      </p:sp>
      <p:pic>
        <p:nvPicPr>
          <p:cNvPr id="4" name="Picture 4" descr="A picture containing shape&#10;&#10;Description automatically generated">
            <a:extLst>
              <a:ext uri="{FF2B5EF4-FFF2-40B4-BE49-F238E27FC236}">
                <a16:creationId xmlns:a16="http://schemas.microsoft.com/office/drawing/2014/main" id="{93973C21-06CD-43C0-B451-99A173B8BE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62777" y="1853960"/>
            <a:ext cx="5791200" cy="4386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926654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44C5A9E5-0F35-4AA6-AF26-B90A2D47BC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0" cy="685799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2" descr="Chart, sunburst chart&#10;&#10;Description automatically generated">
            <a:extLst>
              <a:ext uri="{FF2B5EF4-FFF2-40B4-BE49-F238E27FC236}">
                <a16:creationId xmlns:a16="http://schemas.microsoft.com/office/drawing/2014/main" id="{419AC015-138D-4480-9862-1DE2AE2B40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296653"/>
            <a:ext cx="5291666" cy="3743853"/>
          </a:xfrm>
          <a:prstGeom prst="rect">
            <a:avLst/>
          </a:prstGeom>
        </p:spPr>
      </p:pic>
      <p:pic>
        <p:nvPicPr>
          <p:cNvPr id="3" name="Picture 3" descr="Text&#10;&#10;Description automatically generated">
            <a:extLst>
              <a:ext uri="{FF2B5EF4-FFF2-40B4-BE49-F238E27FC236}">
                <a16:creationId xmlns:a16="http://schemas.microsoft.com/office/drawing/2014/main" id="{554A680E-C613-47F1-BFA2-2675955F80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56866" y="1299776"/>
            <a:ext cx="5291666" cy="3737607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D9DB69D-7E48-4FDF-806E-F0B4BF0053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46BF69C-4724-4F8D-8EA6-1487E9C9C4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709635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3DE685-084C-4E72-83A8-8AB1A67675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400" dirty="0">
                <a:latin typeface="Comic Sans MS"/>
                <a:cs typeface="Calibri Light"/>
              </a:rPr>
              <a:t>How many conjunctions should be in a sentence?</a:t>
            </a:r>
            <a:endParaRPr lang="en-US" sz="4400" dirty="0">
              <a:latin typeface="Comic Sans M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2A2C39-F40D-4FD1-81FE-FEE53639BA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0" tIns="45720" rIns="0" bIns="45720" rtlCol="0" anchor="t">
            <a:normAutofit/>
          </a:bodyPr>
          <a:lstStyle/>
          <a:p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7512934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Text&#10;&#10;Description automatically generated">
            <a:extLst>
              <a:ext uri="{FF2B5EF4-FFF2-40B4-BE49-F238E27FC236}">
                <a16:creationId xmlns:a16="http://schemas.microsoft.com/office/drawing/2014/main" id="{C407CEA3-203A-4494-B6E2-3BB835A7071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33" b="26651"/>
          <a:stretch/>
        </p:blipFill>
        <p:spPr>
          <a:xfrm>
            <a:off x="698740" y="1104720"/>
            <a:ext cx="10794531" cy="4464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861851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3DE685-084C-4E72-83A8-8AB1A67675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omic Sans MS"/>
                <a:cs typeface="Calibri Light"/>
              </a:rPr>
              <a:t>Co-ordinating Conjunctions Game</a:t>
            </a:r>
            <a:endParaRPr lang="en-US">
              <a:latin typeface="Comic Sans M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2A2C39-F40D-4FD1-81FE-FEE53639BA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0" tIns="45720" rIns="0" bIns="45720" rtlCol="0" anchor="t">
            <a:normAutofit/>
          </a:bodyPr>
          <a:lstStyle/>
          <a:p>
            <a:r>
              <a:rPr lang="en-US" dirty="0">
                <a:ea typeface="+mn-lt"/>
                <a:cs typeface="+mn-lt"/>
                <a:hlinkClick r:id="rId2"/>
              </a:rPr>
              <a:t>https://wordwall.net/resource/44156/english/conjunctions-match-up-game</a:t>
            </a:r>
            <a:r>
              <a:rPr lang="en-US" dirty="0">
                <a:ea typeface="+mn-lt"/>
                <a:cs typeface="+mn-lt"/>
              </a:rPr>
              <a:t> </a:t>
            </a:r>
          </a:p>
          <a:p>
            <a:r>
              <a:rPr lang="en-US" dirty="0">
                <a:ea typeface="+mn-lt"/>
                <a:cs typeface="+mn-lt"/>
                <a:hlinkClick r:id="rId3"/>
              </a:rPr>
              <a:t>https://www.funenglishgames.com/grammargames/conjunction.html</a:t>
            </a:r>
            <a:r>
              <a:rPr lang="en-US" dirty="0">
                <a:ea typeface="+mn-lt"/>
                <a:cs typeface="+mn-lt"/>
              </a:rPr>
              <a:t> </a:t>
            </a:r>
          </a:p>
        </p:txBody>
      </p:sp>
      <p:pic>
        <p:nvPicPr>
          <p:cNvPr id="4" name="Picture 4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B9CE5504-8A01-4676-A7D2-CC837E5EA82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1175" t="23979" r="30372" b="31122"/>
          <a:stretch/>
        </p:blipFill>
        <p:spPr>
          <a:xfrm>
            <a:off x="5299494" y="2830381"/>
            <a:ext cx="6741318" cy="3345237"/>
          </a:xfrm>
          <a:prstGeom prst="rect">
            <a:avLst/>
          </a:prstGeom>
        </p:spPr>
      </p:pic>
      <p:pic>
        <p:nvPicPr>
          <p:cNvPr id="5" name="Picture 5" descr="Graphical user interface&#10;&#10;Description automatically generated">
            <a:extLst>
              <a:ext uri="{FF2B5EF4-FFF2-40B4-BE49-F238E27FC236}">
                <a16:creationId xmlns:a16="http://schemas.microsoft.com/office/drawing/2014/main" id="{51B44EF2-25F6-4B4B-A670-631762C180BE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4076" t="26800" r="22272" b="17600"/>
          <a:stretch/>
        </p:blipFill>
        <p:spPr>
          <a:xfrm>
            <a:off x="109268" y="2758495"/>
            <a:ext cx="5232105" cy="3531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257075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3DE685-084C-4E72-83A8-8AB1A67675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latin typeface="Comic Sans MS"/>
                <a:cs typeface="Calibri Light"/>
              </a:rPr>
              <a:t>Look at your sentences from last lesson.</a:t>
            </a:r>
            <a:endParaRPr lang="en-US" sz="4000">
              <a:latin typeface="Comic Sans M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2A2C39-F40D-4FD1-81FE-FEE53639BA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0" tIns="45720" rIns="0" bIns="45720" rtlCol="0" anchor="t">
            <a:normAutofit/>
          </a:bodyPr>
          <a:lstStyle/>
          <a:p>
            <a:r>
              <a:rPr lang="en-US" dirty="0">
                <a:latin typeface="Comic Sans MS"/>
                <a:cs typeface="Calibri"/>
              </a:rPr>
              <a:t>We are going to expand our sentences using coordinating conjunctions!</a:t>
            </a:r>
          </a:p>
          <a:p>
            <a:r>
              <a:rPr lang="en-US" dirty="0">
                <a:latin typeface="Comic Sans MS"/>
                <a:cs typeface="Calibri"/>
              </a:rPr>
              <a:t>Let's do some together. </a:t>
            </a:r>
          </a:p>
        </p:txBody>
      </p:sp>
      <p:pic>
        <p:nvPicPr>
          <p:cNvPr id="5" name="Picture 2" descr="Chart, sunburst chart&#10;&#10;Description automatically generated">
            <a:extLst>
              <a:ext uri="{FF2B5EF4-FFF2-40B4-BE49-F238E27FC236}">
                <a16:creationId xmlns:a16="http://schemas.microsoft.com/office/drawing/2014/main" id="{0C4EFEFC-64EF-4A59-B39F-53C1C15C51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38826" y="2346201"/>
            <a:ext cx="5550458" cy="3930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49049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7756A4-01C7-46CB-B0A5-34800A5ABA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omic Sans MS"/>
                <a:cs typeface="Calibri Light"/>
              </a:rPr>
              <a:t>Activity:</a:t>
            </a:r>
            <a:endParaRPr lang="en-US">
              <a:latin typeface="Comic Sans M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40EEF9-24AD-400D-8710-3D8270DC06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831357"/>
            <a:ext cx="10317193" cy="4037737"/>
          </a:xfrm>
        </p:spPr>
        <p:txBody>
          <a:bodyPr vert="horz" lIns="0" tIns="45720" rIns="0" bIns="45720" rtlCol="0" anchor="t">
            <a:normAutofit/>
          </a:bodyPr>
          <a:lstStyle/>
          <a:p>
            <a:r>
              <a:rPr lang="en-US" dirty="0">
                <a:latin typeface="Comic Sans MS"/>
                <a:cs typeface="Calibri"/>
              </a:rPr>
              <a:t>Extend your simple sentences from last lesson using </a:t>
            </a:r>
            <a:r>
              <a:rPr lang="en-US" dirty="0" err="1">
                <a:latin typeface="Comic Sans MS"/>
                <a:cs typeface="Calibri"/>
              </a:rPr>
              <a:t>co-ordinating</a:t>
            </a:r>
            <a:r>
              <a:rPr lang="en-US" dirty="0">
                <a:latin typeface="Comic Sans MS"/>
                <a:cs typeface="Calibri"/>
              </a:rPr>
              <a:t> conjunctions. </a:t>
            </a:r>
          </a:p>
          <a:p>
            <a:endParaRPr lang="en-US" dirty="0">
              <a:latin typeface="Comic Sans MS"/>
              <a:cs typeface="Calibri"/>
            </a:endParaRPr>
          </a:p>
          <a:p>
            <a:r>
              <a:rPr lang="en-US" dirty="0">
                <a:latin typeface="Comic Sans MS"/>
                <a:cs typeface="Calibri"/>
              </a:rPr>
              <a:t>Remember to punctuate your sentences correctly with capital letters and full stops.</a:t>
            </a:r>
            <a:endParaRPr lang="en-US" dirty="0">
              <a:latin typeface="Comic Sans MS"/>
            </a:endParaRPr>
          </a:p>
          <a:p>
            <a:r>
              <a:rPr lang="en-US" dirty="0">
                <a:latin typeface="Comic Sans MS"/>
                <a:cs typeface="Calibri"/>
              </a:rPr>
              <a:t>Check your sentences make sense.</a:t>
            </a:r>
          </a:p>
          <a:p>
            <a:endParaRPr lang="en-US" dirty="0">
              <a:latin typeface="Comic Sans MS"/>
              <a:cs typeface="Calibri"/>
            </a:endParaRPr>
          </a:p>
          <a:p>
            <a:r>
              <a:rPr lang="en-GB" b="1" dirty="0">
                <a:solidFill>
                  <a:srgbClr val="FF0000"/>
                </a:solidFill>
                <a:latin typeface="Comic Sans MS"/>
                <a:cs typeface="Calibri"/>
              </a:rPr>
              <a:t>Challenge: </a:t>
            </a:r>
            <a:r>
              <a:rPr lang="en-GB" dirty="0">
                <a:solidFill>
                  <a:srgbClr val="FF0000"/>
                </a:solidFill>
                <a:latin typeface="Comic Sans MS"/>
                <a:cs typeface="Calibri"/>
              </a:rPr>
              <a:t>Can you write a sentence for each of the FANBOYS conjunctions?</a:t>
            </a:r>
            <a:endParaRPr lang="en-US" dirty="0">
              <a:solidFill>
                <a:srgbClr val="FF0000"/>
              </a:solidFill>
              <a:latin typeface="Comic Sans MS"/>
              <a:cs typeface="Calibri"/>
            </a:endParaRPr>
          </a:p>
          <a:p>
            <a:endParaRPr lang="en-US" dirty="0">
              <a:latin typeface="Comic Sans MS"/>
              <a:cs typeface="Calibri"/>
            </a:endParaRPr>
          </a:p>
          <a:p>
            <a:endParaRPr lang="en-US" dirty="0">
              <a:latin typeface="Comic Sans MS"/>
              <a:cs typeface="Calibri"/>
            </a:endParaRPr>
          </a:p>
        </p:txBody>
      </p:sp>
      <p:pic>
        <p:nvPicPr>
          <p:cNvPr id="5" name="Picture 2" descr="Chart, sunburst chart&#10;&#10;Description automatically generated">
            <a:extLst>
              <a:ext uri="{FF2B5EF4-FFF2-40B4-BE49-F238E27FC236}">
                <a16:creationId xmlns:a16="http://schemas.microsoft.com/office/drawing/2014/main" id="{DC617741-47A7-4288-9BBB-1604F305BFB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-1" t="27542" r="-57" b="10336"/>
          <a:stretch/>
        </p:blipFill>
        <p:spPr>
          <a:xfrm>
            <a:off x="7940842" y="4422913"/>
            <a:ext cx="4251158" cy="1869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317583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5400" dirty="0">
                <a:latin typeface="Comic Sans MS"/>
                <a:cs typeface="Calibri Light"/>
              </a:rPr>
              <a:t>Thursday 23 September 2021</a:t>
            </a:r>
            <a:endParaRPr lang="en-US" sz="5400" dirty="0">
              <a:latin typeface="Comic Sans M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cap="none" dirty="0">
                <a:latin typeface="Comic Sans MS"/>
                <a:ea typeface="+mj-lt"/>
                <a:cs typeface="+mj-lt"/>
              </a:rPr>
              <a:t>Lo: To use sentences appropriately</a:t>
            </a:r>
            <a:endParaRPr lang="en-US" dirty="0">
              <a:latin typeface="Comic Sans MS"/>
              <a:ea typeface="+mj-lt"/>
              <a:cs typeface="+mj-lt"/>
            </a:endParaRPr>
          </a:p>
          <a:p>
            <a:r>
              <a:rPr lang="en-US" cap="none" dirty="0">
                <a:latin typeface="Comic Sans MS"/>
                <a:ea typeface="+mj-lt"/>
                <a:cs typeface="+mj-lt"/>
              </a:rPr>
              <a:t>C: Robin Hood</a:t>
            </a:r>
          </a:p>
          <a:p>
            <a:endParaRPr lang="en-US" dirty="0">
              <a:latin typeface="Comic Sans MS"/>
              <a:cs typeface="Calibri Light"/>
            </a:endParaRPr>
          </a:p>
        </p:txBody>
      </p:sp>
    </p:spTree>
    <p:extLst>
      <p:ext uri="{BB962C8B-B14F-4D97-AF65-F5344CB8AC3E}">
        <p14:creationId xmlns:p14="http://schemas.microsoft.com/office/powerpoint/2010/main" val="38322527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3DE685-084C-4E72-83A8-8AB1A67675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omic Sans MS"/>
                <a:cs typeface="Calibri Light"/>
              </a:rPr>
              <a:t>Subordinating Conjunctions</a:t>
            </a:r>
            <a:endParaRPr lang="en-US">
              <a:latin typeface="Comic Sans M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2A2C39-F40D-4FD1-81FE-FEE53639BA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0" tIns="45720" rIns="0" bIns="45720" rtlCol="0" anchor="t">
            <a:normAutofit/>
          </a:bodyPr>
          <a:lstStyle/>
          <a:p>
            <a:r>
              <a:rPr lang="en-US" dirty="0">
                <a:latin typeface="Comic Sans MS"/>
                <a:cs typeface="Calibri"/>
              </a:rPr>
              <a:t>What is a subordinating conjunction?</a:t>
            </a:r>
          </a:p>
        </p:txBody>
      </p:sp>
      <p:pic>
        <p:nvPicPr>
          <p:cNvPr id="4" name="Picture 4" descr="A picture containing application&#10;&#10;Description automatically generated">
            <a:extLst>
              <a:ext uri="{FF2B5EF4-FFF2-40B4-BE49-F238E27FC236}">
                <a16:creationId xmlns:a16="http://schemas.microsoft.com/office/drawing/2014/main" id="{99C5C142-337A-406B-BBC5-E475A0AF62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00777" y="2599966"/>
            <a:ext cx="6510067" cy="3656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413701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44C5A9E5-0F35-4AA6-AF26-B90A2D47BC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0" cy="685799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3" descr="Text&#10;&#10;Description automatically generated">
            <a:extLst>
              <a:ext uri="{FF2B5EF4-FFF2-40B4-BE49-F238E27FC236}">
                <a16:creationId xmlns:a16="http://schemas.microsoft.com/office/drawing/2014/main" id="{2D4DF6F5-6F3B-4F64-AA6A-69AEA66533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296653"/>
            <a:ext cx="5291666" cy="3743853"/>
          </a:xfrm>
          <a:prstGeom prst="rect">
            <a:avLst/>
          </a:prstGeom>
        </p:spPr>
      </p:pic>
      <p:pic>
        <p:nvPicPr>
          <p:cNvPr id="2" name="Picture 2" descr="Chart, sunburst chart&#10;&#10;Description automatically generated">
            <a:extLst>
              <a:ext uri="{FF2B5EF4-FFF2-40B4-BE49-F238E27FC236}">
                <a16:creationId xmlns:a16="http://schemas.microsoft.com/office/drawing/2014/main" id="{0540FE71-0B64-4B34-8338-B44BCD03E5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56866" y="1323111"/>
            <a:ext cx="5291666" cy="3690937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D9DB69D-7E48-4FDF-806E-F0B4BF0053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46BF69C-4724-4F8D-8EA6-1487E9C9C4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12627097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3DE685-084C-4E72-83A8-8AB1A67675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400" dirty="0">
                <a:latin typeface="Comic Sans MS"/>
                <a:cs typeface="Calibri Light"/>
              </a:rPr>
              <a:t>How many conjunctions should be in a sentence?</a:t>
            </a:r>
            <a:endParaRPr lang="en-US" sz="4400">
              <a:latin typeface="Comic Sans M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2A2C39-F40D-4FD1-81FE-FEE53639BA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0" tIns="45720" rIns="0" bIns="45720" rtlCol="0" anchor="t">
            <a:normAutofit/>
          </a:bodyPr>
          <a:lstStyle/>
          <a:p>
            <a:endParaRPr lang="en-US" dirty="0">
              <a:cs typeface="Calibri"/>
            </a:endParaRPr>
          </a:p>
        </p:txBody>
      </p:sp>
      <p:pic>
        <p:nvPicPr>
          <p:cNvPr id="5" name="Picture 2" descr="Text&#10;&#10;Description automatically generated">
            <a:extLst>
              <a:ext uri="{FF2B5EF4-FFF2-40B4-BE49-F238E27FC236}">
                <a16:creationId xmlns:a16="http://schemas.microsoft.com/office/drawing/2014/main" id="{797226A3-9994-48CE-87E8-62422A2DB9F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88" r="266" b="36085"/>
          <a:stretch/>
        </p:blipFill>
        <p:spPr>
          <a:xfrm>
            <a:off x="828136" y="1843336"/>
            <a:ext cx="10780166" cy="3884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406153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3DE685-084C-4E72-83A8-8AB1A67675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omic Sans MS"/>
                <a:cs typeface="Calibri Light"/>
              </a:rPr>
              <a:t>Subordinating Conjunctions Game</a:t>
            </a:r>
            <a:endParaRPr lang="en-US">
              <a:latin typeface="Comic Sans M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2A2C39-F40D-4FD1-81FE-FEE53639BA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0" tIns="45720" rIns="0" bIns="45720" rtlCol="0" anchor="t">
            <a:normAutofit/>
          </a:bodyPr>
          <a:lstStyle/>
          <a:p>
            <a:r>
              <a:rPr lang="en-US" dirty="0">
                <a:ea typeface="+mn-lt"/>
                <a:cs typeface="+mn-lt"/>
                <a:hlinkClick r:id="rId2"/>
              </a:rPr>
              <a:t>https://wordwall.net/resource/516002/conjunctions-level-1-2</a:t>
            </a:r>
            <a:r>
              <a:rPr lang="en-US" dirty="0">
                <a:ea typeface="+mn-lt"/>
                <a:cs typeface="+mn-lt"/>
              </a:rPr>
              <a:t> </a:t>
            </a:r>
          </a:p>
        </p:txBody>
      </p:sp>
      <p:pic>
        <p:nvPicPr>
          <p:cNvPr id="4" name="Picture 4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8F34063F-4C82-42D4-BF58-0B453100D1A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0606" t="24332" r="28956" b="22552"/>
          <a:stretch/>
        </p:blipFill>
        <p:spPr>
          <a:xfrm>
            <a:off x="4293082" y="2384683"/>
            <a:ext cx="7805174" cy="3890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183985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3DE685-084C-4E72-83A8-8AB1A67675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latin typeface="Comic Sans MS"/>
                <a:cs typeface="Calibri Light"/>
              </a:rPr>
              <a:t>Look at your sentences from Tuesday's lesson.</a:t>
            </a:r>
            <a:endParaRPr lang="en-US" sz="3600" dirty="0">
              <a:latin typeface="Comic Sans M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2A2C39-F40D-4FD1-81FE-FEE53639BA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0" tIns="45720" rIns="0" bIns="45720" rtlCol="0" anchor="t">
            <a:normAutofit/>
          </a:bodyPr>
          <a:lstStyle/>
          <a:p>
            <a:r>
              <a:rPr lang="en-US" dirty="0">
                <a:latin typeface="Comic Sans MS"/>
                <a:cs typeface="Calibri"/>
              </a:rPr>
              <a:t>We are going to expand these sentences using subordinating conjunctions!</a:t>
            </a:r>
          </a:p>
          <a:p>
            <a:r>
              <a:rPr lang="en-US" dirty="0">
                <a:latin typeface="Comic Sans MS"/>
                <a:cs typeface="Calibri"/>
              </a:rPr>
              <a:t>Let's do some together. </a:t>
            </a:r>
          </a:p>
          <a:p>
            <a:endParaRPr lang="en-US" dirty="0">
              <a:latin typeface="Comic Sans MS"/>
              <a:cs typeface="Calibri"/>
            </a:endParaRPr>
          </a:p>
          <a:p>
            <a:r>
              <a:rPr lang="en-US" b="1" dirty="0">
                <a:solidFill>
                  <a:srgbClr val="FF0000"/>
                </a:solidFill>
                <a:latin typeface="Comic Sans MS"/>
                <a:cs typeface="Calibri"/>
              </a:rPr>
              <a:t>Challenge: </a:t>
            </a:r>
            <a:r>
              <a:rPr lang="en-US" dirty="0">
                <a:solidFill>
                  <a:srgbClr val="FF0000"/>
                </a:solidFill>
                <a:latin typeface="Comic Sans MS"/>
                <a:cs typeface="Calibri"/>
              </a:rPr>
              <a:t>Can you start your sentence with a subordinating conjunction?</a:t>
            </a:r>
          </a:p>
          <a:p>
            <a:endParaRPr lang="en-US" dirty="0">
              <a:latin typeface="Comic Sans MS"/>
              <a:cs typeface="Calibri"/>
            </a:endParaRPr>
          </a:p>
        </p:txBody>
      </p:sp>
      <p:pic>
        <p:nvPicPr>
          <p:cNvPr id="5" name="Picture 2" descr="Chart, sunburst chart&#10;&#10;Description automatically generated">
            <a:extLst>
              <a:ext uri="{FF2B5EF4-FFF2-40B4-BE49-F238E27FC236}">
                <a16:creationId xmlns:a16="http://schemas.microsoft.com/office/drawing/2014/main" id="{63DD2466-6FA2-453B-88FD-3F7A4B4DCB8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429" t="20082" r="4857" b="11832"/>
          <a:stretch/>
        </p:blipFill>
        <p:spPr>
          <a:xfrm>
            <a:off x="7220149" y="3695375"/>
            <a:ext cx="4917795" cy="2553684"/>
          </a:xfrm>
          <a:prstGeom prst="rect">
            <a:avLst/>
          </a:prstGeom>
        </p:spPr>
      </p:pic>
      <p:pic>
        <p:nvPicPr>
          <p:cNvPr id="6" name="Picture 6" descr="A picture containing diagram&#10;&#10;Description automatically generated">
            <a:extLst>
              <a:ext uri="{FF2B5EF4-FFF2-40B4-BE49-F238E27FC236}">
                <a16:creationId xmlns:a16="http://schemas.microsoft.com/office/drawing/2014/main" id="{688615F6-66C8-449A-B3A2-6B6EA17BDBE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0052" t="47586" r="2320" b="25862"/>
          <a:stretch/>
        </p:blipFill>
        <p:spPr>
          <a:xfrm>
            <a:off x="382438" y="4190782"/>
            <a:ext cx="6984884" cy="1581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571850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7756A4-01C7-46CB-B0A5-34800A5ABA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Comic Sans MS"/>
                <a:cs typeface="Calibri Light"/>
              </a:rPr>
              <a:t>Activity:</a:t>
            </a:r>
            <a:endParaRPr lang="en-US" dirty="0">
              <a:latin typeface="Comic Sans M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40EEF9-24AD-400D-8710-3D8270DC06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831357"/>
            <a:ext cx="6119004" cy="4296529"/>
          </a:xfrm>
        </p:spPr>
        <p:txBody>
          <a:bodyPr vert="horz" lIns="0" tIns="45720" rIns="0" bIns="45720" rtlCol="0" anchor="t">
            <a:normAutofit fontScale="92500" lnSpcReduction="10000"/>
          </a:bodyPr>
          <a:lstStyle/>
          <a:p>
            <a:r>
              <a:rPr lang="en-US" dirty="0">
                <a:latin typeface="Comic Sans MS"/>
                <a:cs typeface="Calibri"/>
              </a:rPr>
              <a:t>Extend your simple sentences from Tuesday's lesson using subordinating conjunctions. </a:t>
            </a:r>
          </a:p>
          <a:p>
            <a:endParaRPr lang="en-US" dirty="0">
              <a:latin typeface="Comic Sans MS"/>
              <a:cs typeface="Calibri"/>
            </a:endParaRPr>
          </a:p>
          <a:p>
            <a:r>
              <a:rPr lang="en-US" dirty="0">
                <a:latin typeface="Comic Sans MS"/>
                <a:cs typeface="Calibri"/>
              </a:rPr>
              <a:t>Remember to punctuate your sentences correctly with capital letters and full stops.</a:t>
            </a:r>
            <a:endParaRPr lang="en-US" dirty="0">
              <a:latin typeface="Comic Sans MS"/>
            </a:endParaRPr>
          </a:p>
          <a:p>
            <a:r>
              <a:rPr lang="en-US" dirty="0">
                <a:latin typeface="Comic Sans MS"/>
                <a:cs typeface="Calibri"/>
              </a:rPr>
              <a:t>Check your sentences make sense.</a:t>
            </a:r>
          </a:p>
          <a:p>
            <a:endParaRPr lang="en-US" dirty="0">
              <a:latin typeface="Comic Sans MS"/>
              <a:cs typeface="Calibri"/>
            </a:endParaRPr>
          </a:p>
          <a:p>
            <a:r>
              <a:rPr lang="en-US" b="1" dirty="0">
                <a:solidFill>
                  <a:srgbClr val="FF0000"/>
                </a:solidFill>
                <a:latin typeface="Comic Sans MS"/>
                <a:cs typeface="Calibri"/>
              </a:rPr>
              <a:t>Challenge: </a:t>
            </a:r>
            <a:r>
              <a:rPr lang="en-US" dirty="0">
                <a:solidFill>
                  <a:srgbClr val="FF0000"/>
                </a:solidFill>
                <a:latin typeface="Comic Sans MS"/>
                <a:cs typeface="Calibri"/>
              </a:rPr>
              <a:t>Can you start your sentence with a subordinating conjunction?</a:t>
            </a:r>
          </a:p>
          <a:p>
            <a:r>
              <a:rPr lang="en-US" dirty="0">
                <a:solidFill>
                  <a:srgbClr val="FF0000"/>
                </a:solidFill>
                <a:latin typeface="Comic Sans MS"/>
                <a:ea typeface="+mn-lt"/>
                <a:cs typeface="+mn-lt"/>
              </a:rPr>
              <a:t>Write it out with the subordinating conjunction in the middle of the sentence and then write it out again with the conjunction at the beginning of the sentence!</a:t>
            </a:r>
          </a:p>
          <a:p>
            <a:endParaRPr lang="en-US" dirty="0">
              <a:latin typeface="Comic Sans MS"/>
              <a:cs typeface="Calibri"/>
            </a:endParaRPr>
          </a:p>
        </p:txBody>
      </p:sp>
      <p:pic>
        <p:nvPicPr>
          <p:cNvPr id="5" name="Picture 6" descr="A picture containing diagram&#10;&#10;Description automatically generated">
            <a:extLst>
              <a:ext uri="{FF2B5EF4-FFF2-40B4-BE49-F238E27FC236}">
                <a16:creationId xmlns:a16="http://schemas.microsoft.com/office/drawing/2014/main" id="{368F5162-EA44-47D4-B42A-67E1EF1B2A1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052" t="47586" r="2320" b="25862"/>
          <a:stretch/>
        </p:blipFill>
        <p:spPr>
          <a:xfrm>
            <a:off x="7226059" y="4995914"/>
            <a:ext cx="4928923" cy="1294081"/>
          </a:xfrm>
          <a:prstGeom prst="rect">
            <a:avLst/>
          </a:prstGeom>
        </p:spPr>
      </p:pic>
      <p:pic>
        <p:nvPicPr>
          <p:cNvPr id="7" name="Picture 2" descr="Chart, sunburst chart&#10;&#10;Description automatically generated">
            <a:extLst>
              <a:ext uri="{FF2B5EF4-FFF2-40B4-BE49-F238E27FC236}">
                <a16:creationId xmlns:a16="http://schemas.microsoft.com/office/drawing/2014/main" id="{95D9D02E-2A9D-4C06-974B-6A02ECF3F03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429" t="20082" r="4857" b="11832"/>
          <a:stretch/>
        </p:blipFill>
        <p:spPr>
          <a:xfrm>
            <a:off x="7220149" y="1826318"/>
            <a:ext cx="4917795" cy="2553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3626502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6B9F25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D26EA377-59BD-4C9C-9D94-EE8416EE4C79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0986FA9-A13D-403B-A31C-D007061B60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C685940-4C35-4259-A70D-1EC0385529D2}">
  <ds:schemaRefs>
    <ds:schemaRef ds:uri="http://purl.org/dc/terms/"/>
    <ds:schemaRef ds:uri="http://schemas.microsoft.com/office/infopath/2007/PartnerControls"/>
    <ds:schemaRef ds:uri="http://schemas.microsoft.com/office/2006/documentManagement/types"/>
    <ds:schemaRef ds:uri="http://schemas.microsoft.com/office/2006/metadata/properties"/>
    <ds:schemaRef ds:uri="933c73ff-1f47-478d-836a-52d41c4c8390"/>
    <ds:schemaRef ds:uri="http://purl.org/dc/elements/1.1/"/>
    <ds:schemaRef ds:uri="b7193443-4924-4c98-83f1-322a08f13154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3B41601D-6D99-49A6-92EE-5DF5A93F619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58</TotalTime>
  <Words>354</Words>
  <Application>Microsoft Office PowerPoint</Application>
  <PresentationFormat>Widescreen</PresentationFormat>
  <Paragraphs>84</Paragraphs>
  <Slides>31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2" baseType="lpstr">
      <vt:lpstr>Retrospect</vt:lpstr>
      <vt:lpstr>Monday 20th September 2021</vt:lpstr>
      <vt:lpstr>Starter: Adjectives</vt:lpstr>
      <vt:lpstr>Starter: Adjectives</vt:lpstr>
      <vt:lpstr>PowerPoint Presentation</vt:lpstr>
      <vt:lpstr>Starter: Spot the Adjectives</vt:lpstr>
      <vt:lpstr>What is an expanded noun phrase?</vt:lpstr>
      <vt:lpstr>PowerPoint Presentation</vt:lpstr>
      <vt:lpstr>Has anyone heard the story of Robin Hood?</vt:lpstr>
      <vt:lpstr>How could we describe Robin Hood?  What expanded noun phrases could we use?</vt:lpstr>
      <vt:lpstr>Activity:</vt:lpstr>
      <vt:lpstr>Tuesday 21st September 2021</vt:lpstr>
      <vt:lpstr>Starter: Spot the Sentence</vt:lpstr>
      <vt:lpstr>What is a sentence?</vt:lpstr>
      <vt:lpstr>PowerPoint Presentation</vt:lpstr>
      <vt:lpstr>Look at your expanded noun phrases from last lesson.</vt:lpstr>
      <vt:lpstr>Activity:</vt:lpstr>
      <vt:lpstr>Wednesday 22th September 2021</vt:lpstr>
      <vt:lpstr>Co-ordinating Conjunctions</vt:lpstr>
      <vt:lpstr>PowerPoint Presentation</vt:lpstr>
      <vt:lpstr>How many conjunctions should be in a sentence?</vt:lpstr>
      <vt:lpstr>PowerPoint Presentation</vt:lpstr>
      <vt:lpstr>Co-ordinating Conjunctions Game</vt:lpstr>
      <vt:lpstr>Look at your sentences from last lesson.</vt:lpstr>
      <vt:lpstr>Activity:</vt:lpstr>
      <vt:lpstr>Thursday 23 September 2021</vt:lpstr>
      <vt:lpstr>Subordinating Conjunctions</vt:lpstr>
      <vt:lpstr>PowerPoint Presentation</vt:lpstr>
      <vt:lpstr>How many conjunctions should be in a sentence?</vt:lpstr>
      <vt:lpstr>Subordinating Conjunctions Game</vt:lpstr>
      <vt:lpstr>Look at your sentences from Tuesday's lesson.</vt:lpstr>
      <vt:lpstr>Activity: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Tatum Celliers</dc:creator>
  <cp:lastModifiedBy>Tatum Celliers</cp:lastModifiedBy>
  <cp:revision>462</cp:revision>
  <dcterms:created xsi:type="dcterms:W3CDTF">2020-10-08T13:20:23Z</dcterms:created>
  <dcterms:modified xsi:type="dcterms:W3CDTF">2021-09-16T13:59:11Z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