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87" r:id="rId8"/>
    <p:sldId id="317" r:id="rId9"/>
    <p:sldId id="288" r:id="rId10"/>
    <p:sldId id="289" r:id="rId11"/>
    <p:sldId id="290" r:id="rId12"/>
    <p:sldId id="291" r:id="rId13"/>
    <p:sldId id="292" r:id="rId14"/>
    <p:sldId id="293" r:id="rId15"/>
    <p:sldId id="295" r:id="rId16"/>
    <p:sldId id="296" r:id="rId17"/>
    <p:sldId id="318" r:id="rId18"/>
    <p:sldId id="319" r:id="rId19"/>
    <p:sldId id="297" r:id="rId20"/>
    <p:sldId id="298" r:id="rId21"/>
    <p:sldId id="299" r:id="rId22"/>
    <p:sldId id="300" r:id="rId23"/>
    <p:sldId id="301" r:id="rId24"/>
    <p:sldId id="302" r:id="rId25"/>
    <p:sldId id="303" r:id="rId26"/>
    <p:sldId id="304" r:id="rId27"/>
    <p:sldId id="305" r:id="rId28"/>
    <p:sldId id="306" r:id="rId29"/>
    <p:sldId id="315" r:id="rId30"/>
    <p:sldId id="309" r:id="rId31"/>
    <p:sldId id="310" r:id="rId32"/>
    <p:sldId id="313" r:id="rId33"/>
    <p:sldId id="316" r:id="rId34"/>
    <p:sldId id="311" r:id="rId35"/>
    <p:sldId id="312" r:id="rId36"/>
    <p:sldId id="320"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362" autoAdjust="0"/>
    <p:restoredTop sz="94660"/>
  </p:normalViewPr>
  <p:slideViewPr>
    <p:cSldViewPr snapToGrid="0">
      <p:cViewPr varScale="1">
        <p:scale>
          <a:sx n="34" d="100"/>
          <a:sy n="34" d="100"/>
        </p:scale>
        <p:origin x="64" y="6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503784-3937-4D07-BCD9-54A42CBBF1A1}"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FEA4C8-382C-4FA8-B6F5-9A838E85E1F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1159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503784-3937-4D07-BCD9-54A42CBBF1A1}"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FEA4C8-382C-4FA8-B6F5-9A838E85E1FD}" type="slidenum">
              <a:rPr lang="en-GB" smtClean="0"/>
              <a:t>‹#›</a:t>
            </a:fld>
            <a:endParaRPr lang="en-GB"/>
          </a:p>
        </p:txBody>
      </p:sp>
    </p:spTree>
    <p:extLst>
      <p:ext uri="{BB962C8B-B14F-4D97-AF65-F5344CB8AC3E}">
        <p14:creationId xmlns:p14="http://schemas.microsoft.com/office/powerpoint/2010/main" val="24993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1503784-3937-4D07-BCD9-54A42CBBF1A1}"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FEA4C8-382C-4FA8-B6F5-9A838E85E1F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1949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1503784-3937-4D07-BCD9-54A42CBBF1A1}"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FEA4C8-382C-4FA8-B6F5-9A838E85E1FD}" type="slidenum">
              <a:rPr lang="en-GB" smtClean="0"/>
              <a:t>‹#›</a:t>
            </a:fld>
            <a:endParaRPr lang="en-GB"/>
          </a:p>
        </p:txBody>
      </p:sp>
    </p:spTree>
    <p:extLst>
      <p:ext uri="{BB962C8B-B14F-4D97-AF65-F5344CB8AC3E}">
        <p14:creationId xmlns:p14="http://schemas.microsoft.com/office/powerpoint/2010/main" val="1964589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1503784-3937-4D07-BCD9-54A42CBBF1A1}" type="datetimeFigureOut">
              <a:rPr lang="en-GB" smtClean="0"/>
              <a:t>26/03/2021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FEA4C8-382C-4FA8-B6F5-9A838E85E1FD}" type="slidenum">
              <a:rPr lang="en-GB" smtClean="0"/>
              <a:t>‹#›</a:t>
            </a:fld>
            <a:endParaRPr lang="en-GB"/>
          </a:p>
        </p:txBody>
      </p:sp>
    </p:spTree>
    <p:extLst>
      <p:ext uri="{BB962C8B-B14F-4D97-AF65-F5344CB8AC3E}">
        <p14:creationId xmlns:p14="http://schemas.microsoft.com/office/powerpoint/2010/main" val="3665731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1503784-3937-4D07-BCD9-54A42CBBF1A1}" type="datetimeFigureOut">
              <a:rPr lang="en-GB" smtClean="0"/>
              <a:t>26/03/2021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FEA4C8-382C-4FA8-B6F5-9A838E85E1FD}" type="slidenum">
              <a:rPr lang="en-GB" smtClean="0"/>
              <a:t>‹#›</a:t>
            </a:fld>
            <a:endParaRPr lang="en-GB"/>
          </a:p>
        </p:txBody>
      </p:sp>
    </p:spTree>
    <p:extLst>
      <p:ext uri="{BB962C8B-B14F-4D97-AF65-F5344CB8AC3E}">
        <p14:creationId xmlns:p14="http://schemas.microsoft.com/office/powerpoint/2010/main" val="1534915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1503784-3937-4D07-BCD9-54A42CBBF1A1}" type="datetimeFigureOut">
              <a:rPr lang="en-GB" smtClean="0"/>
              <a:t>26/03/2021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CFEA4C8-382C-4FA8-B6F5-9A838E85E1FD}" type="slidenum">
              <a:rPr lang="en-GB" smtClean="0"/>
              <a:t>‹#›</a:t>
            </a:fld>
            <a:endParaRPr lang="en-GB"/>
          </a:p>
        </p:txBody>
      </p:sp>
    </p:spTree>
    <p:extLst>
      <p:ext uri="{BB962C8B-B14F-4D97-AF65-F5344CB8AC3E}">
        <p14:creationId xmlns:p14="http://schemas.microsoft.com/office/powerpoint/2010/main" val="8604124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1503784-3937-4D07-BCD9-54A42CBBF1A1}" type="datetimeFigureOut">
              <a:rPr lang="en-GB" smtClean="0"/>
              <a:t>26/03/2021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CFEA4C8-382C-4FA8-B6F5-9A838E85E1FD}" type="slidenum">
              <a:rPr lang="en-GB" smtClean="0"/>
              <a:t>‹#›</a:t>
            </a:fld>
            <a:endParaRPr lang="en-GB"/>
          </a:p>
        </p:txBody>
      </p:sp>
    </p:spTree>
    <p:extLst>
      <p:ext uri="{BB962C8B-B14F-4D97-AF65-F5344CB8AC3E}">
        <p14:creationId xmlns:p14="http://schemas.microsoft.com/office/powerpoint/2010/main" val="1053158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1503784-3937-4D07-BCD9-54A42CBBF1A1}" type="datetimeFigureOut">
              <a:rPr lang="en-GB" smtClean="0"/>
              <a:t>26/03/2021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FEA4C8-382C-4FA8-B6F5-9A838E85E1FD}" type="slidenum">
              <a:rPr lang="en-GB" smtClean="0"/>
              <a:t>‹#›</a:t>
            </a:fld>
            <a:endParaRPr lang="en-GB"/>
          </a:p>
        </p:txBody>
      </p:sp>
    </p:spTree>
    <p:extLst>
      <p:ext uri="{BB962C8B-B14F-4D97-AF65-F5344CB8AC3E}">
        <p14:creationId xmlns:p14="http://schemas.microsoft.com/office/powerpoint/2010/main" val="3899176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503784-3937-4D07-BCD9-54A42CBBF1A1}"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FEA4C8-382C-4FA8-B6F5-9A838E85E1FD}" type="slidenum">
              <a:rPr lang="en-GB" smtClean="0"/>
              <a:t>‹#›</a:t>
            </a:fld>
            <a:endParaRPr lang="en-GB"/>
          </a:p>
        </p:txBody>
      </p:sp>
    </p:spTree>
    <p:extLst>
      <p:ext uri="{BB962C8B-B14F-4D97-AF65-F5344CB8AC3E}">
        <p14:creationId xmlns:p14="http://schemas.microsoft.com/office/powerpoint/2010/main" val="2368769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503784-3937-4D07-BCD9-54A42CBBF1A1}" type="datetimeFigureOut">
              <a:rPr lang="en-GB" smtClean="0"/>
              <a:t>26/03/2021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FEA4C8-382C-4FA8-B6F5-9A838E85E1FD}" type="slidenum">
              <a:rPr lang="en-GB" smtClean="0"/>
              <a:t>‹#›</a:t>
            </a:fld>
            <a:endParaRPr lang="en-GB"/>
          </a:p>
        </p:txBody>
      </p:sp>
    </p:spTree>
    <p:extLst>
      <p:ext uri="{BB962C8B-B14F-4D97-AF65-F5344CB8AC3E}">
        <p14:creationId xmlns:p14="http://schemas.microsoft.com/office/powerpoint/2010/main" val="1520275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1503784-3937-4D07-BCD9-54A42CBBF1A1}" type="datetimeFigureOut">
              <a:rPr lang="en-GB" smtClean="0"/>
              <a:t>26/03/2021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CFEA4C8-382C-4FA8-B6F5-9A838E85E1FD}"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871013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9D895-063C-4DF7-9985-A96A978C0252}"/>
              </a:ext>
            </a:extLst>
          </p:cNvPr>
          <p:cNvSpPr>
            <a:spLocks noGrp="1"/>
          </p:cNvSpPr>
          <p:nvPr>
            <p:ph type="ctrTitle"/>
          </p:nvPr>
        </p:nvSpPr>
        <p:spPr/>
        <p:txBody>
          <a:bodyPr>
            <a:normAutofit/>
          </a:bodyPr>
          <a:lstStyle/>
          <a:p>
            <a:r>
              <a:rPr lang="en-GB" sz="6600" dirty="0">
                <a:latin typeface="Comic Sans MS" panose="030F0702030302020204" pitchFamily="66" charset="0"/>
              </a:rPr>
              <a:t>Monday 29</a:t>
            </a:r>
            <a:r>
              <a:rPr lang="en-GB" sz="6600" baseline="30000" dirty="0">
                <a:latin typeface="Comic Sans MS" panose="030F0702030302020204" pitchFamily="66" charset="0"/>
              </a:rPr>
              <a:t>th</a:t>
            </a:r>
            <a:r>
              <a:rPr lang="en-GB" sz="6600" dirty="0">
                <a:latin typeface="Comic Sans MS" panose="030F0702030302020204" pitchFamily="66" charset="0"/>
              </a:rPr>
              <a:t> March 2021</a:t>
            </a:r>
          </a:p>
        </p:txBody>
      </p:sp>
      <p:sp>
        <p:nvSpPr>
          <p:cNvPr id="3" name="Subtitle 2">
            <a:extLst>
              <a:ext uri="{FF2B5EF4-FFF2-40B4-BE49-F238E27FC236}">
                <a16:creationId xmlns:a16="http://schemas.microsoft.com/office/drawing/2014/main" id="{B5162ACD-7223-4F03-A251-5F983257BDAF}"/>
              </a:ext>
            </a:extLst>
          </p:cNvPr>
          <p:cNvSpPr>
            <a:spLocks noGrp="1"/>
          </p:cNvSpPr>
          <p:nvPr>
            <p:ph type="subTitle" idx="1"/>
          </p:nvPr>
        </p:nvSpPr>
        <p:spPr>
          <a:xfrm>
            <a:off x="1100051" y="4455621"/>
            <a:ext cx="10058400" cy="1776214"/>
          </a:xfrm>
        </p:spPr>
        <p:txBody>
          <a:bodyPr>
            <a:normAutofit/>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use imaginative description</a:t>
            </a:r>
          </a:p>
          <a:p>
            <a:r>
              <a:rPr lang="en-GB" cap="none" dirty="0">
                <a:latin typeface="Comic Sans MS" panose="030F0702030302020204" pitchFamily="66" charset="0"/>
              </a:rPr>
              <a:t>C: Suspense stories</a:t>
            </a:r>
          </a:p>
        </p:txBody>
      </p:sp>
    </p:spTree>
    <p:extLst>
      <p:ext uri="{BB962C8B-B14F-4D97-AF65-F5344CB8AC3E}">
        <p14:creationId xmlns:p14="http://schemas.microsoft.com/office/powerpoint/2010/main" val="1220115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17966-E72B-4CD5-A9D4-3AD2C2D6D22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4CF616C-559C-48A7-8B67-3E85D1A06CD7}"/>
              </a:ext>
            </a:extLst>
          </p:cNvPr>
          <p:cNvSpPr>
            <a:spLocks noGrp="1"/>
          </p:cNvSpPr>
          <p:nvPr>
            <p:ph idx="1"/>
          </p:nvPr>
        </p:nvSpPr>
        <p:spPr>
          <a:xfrm>
            <a:off x="1097280" y="1954108"/>
            <a:ext cx="10058400" cy="3914986"/>
          </a:xfrm>
        </p:spPr>
        <p:txBody>
          <a:bodyPr/>
          <a:lstStyle/>
          <a:p>
            <a:r>
              <a:rPr lang="en-GB" dirty="0">
                <a:latin typeface="Comic Sans MS" panose="030F0702030302020204" pitchFamily="66" charset="0"/>
              </a:rPr>
              <a:t>How did we describe this setting?</a:t>
            </a:r>
          </a:p>
          <a:p>
            <a:r>
              <a:rPr lang="en-GB" dirty="0">
                <a:latin typeface="Comic Sans MS" panose="030F0702030302020204" pitchFamily="66" charset="0"/>
              </a:rPr>
              <a:t>How did we create suspense?</a:t>
            </a:r>
          </a:p>
        </p:txBody>
      </p:sp>
      <p:pic>
        <p:nvPicPr>
          <p:cNvPr id="4" name="Picture 3" descr="The Empty Streets Effect: A Pandemic's Unexpected Lesson On Life After Cars">
            <a:extLst>
              <a:ext uri="{FF2B5EF4-FFF2-40B4-BE49-F238E27FC236}">
                <a16:creationId xmlns:a16="http://schemas.microsoft.com/office/drawing/2014/main" id="{9C1B9C31-15DD-45C0-96A5-C73D1777D30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380787" y="1954108"/>
            <a:ext cx="6602465" cy="4023360"/>
          </a:xfrm>
          <a:prstGeom prst="rect">
            <a:avLst/>
          </a:prstGeom>
          <a:noFill/>
          <a:ln>
            <a:noFill/>
          </a:ln>
        </p:spPr>
      </p:pic>
    </p:spTree>
    <p:extLst>
      <p:ext uri="{BB962C8B-B14F-4D97-AF65-F5344CB8AC3E}">
        <p14:creationId xmlns:p14="http://schemas.microsoft.com/office/powerpoint/2010/main" val="3031623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91649-9A9A-44CF-B020-02869BDC554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79DFDEF-8D07-44AC-9307-F29BC420605B}"/>
              </a:ext>
            </a:extLst>
          </p:cNvPr>
          <p:cNvSpPr>
            <a:spLocks noGrp="1"/>
          </p:cNvSpPr>
          <p:nvPr>
            <p:ph idx="1"/>
          </p:nvPr>
        </p:nvSpPr>
        <p:spPr/>
        <p:txBody>
          <a:bodyPr/>
          <a:lstStyle/>
          <a:p>
            <a:r>
              <a:rPr lang="en-GB" dirty="0">
                <a:latin typeface="Comic Sans MS" panose="030F0702030302020204" pitchFamily="66" charset="0"/>
              </a:rPr>
              <a:t>Imagine a character in the setting now.</a:t>
            </a:r>
          </a:p>
          <a:p>
            <a:r>
              <a:rPr lang="en-GB" dirty="0">
                <a:latin typeface="Comic Sans MS" panose="030F0702030302020204" pitchFamily="66" charset="0"/>
              </a:rPr>
              <a:t>What might the character be doing?</a:t>
            </a:r>
          </a:p>
          <a:p>
            <a:r>
              <a:rPr lang="en-GB" dirty="0">
                <a:latin typeface="Comic Sans MS" panose="030F0702030302020204" pitchFamily="66" charset="0"/>
              </a:rPr>
              <a:t>Why?</a:t>
            </a:r>
          </a:p>
          <a:p>
            <a:endParaRPr lang="en-GB" dirty="0">
              <a:latin typeface="Comic Sans MS" panose="030F0702030302020204" pitchFamily="66" charset="0"/>
            </a:endParaRPr>
          </a:p>
          <a:p>
            <a:r>
              <a:rPr lang="en-GB" dirty="0">
                <a:latin typeface="Comic Sans MS" panose="030F0702030302020204" pitchFamily="66" charset="0"/>
              </a:rPr>
              <a:t>They could be walking down the street, shivering because it’s cold, shielding themselves from the rain, squinting because it’s dark etc. </a:t>
            </a:r>
          </a:p>
          <a:p>
            <a:endParaRPr lang="en-GB" dirty="0">
              <a:latin typeface="Comic Sans MS" panose="030F0702030302020204" pitchFamily="66" charset="0"/>
            </a:endParaRPr>
          </a:p>
          <a:p>
            <a:r>
              <a:rPr lang="en-GB" i="1" dirty="0">
                <a:highlight>
                  <a:srgbClr val="FFFF00"/>
                </a:highlight>
                <a:latin typeface="Comic Sans MS" panose="030F0702030302020204" pitchFamily="66" charset="0"/>
              </a:rPr>
              <a:t>*The focus today is not on who the character is, or what they look like, but their reactions to the setting/situation.*</a:t>
            </a:r>
          </a:p>
        </p:txBody>
      </p:sp>
      <p:pic>
        <p:nvPicPr>
          <p:cNvPr id="5" name="Picture 4" descr="The Empty Streets Effect: A Pandemic's Unexpected Lesson On Life After Cars">
            <a:extLst>
              <a:ext uri="{FF2B5EF4-FFF2-40B4-BE49-F238E27FC236}">
                <a16:creationId xmlns:a16="http://schemas.microsoft.com/office/drawing/2014/main" id="{2DD5F502-BAF4-490B-921E-502B3B0ACB4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380922" y="165065"/>
            <a:ext cx="5592390" cy="3407848"/>
          </a:xfrm>
          <a:prstGeom prst="rect">
            <a:avLst/>
          </a:prstGeom>
          <a:noFill/>
          <a:ln>
            <a:noFill/>
          </a:ln>
        </p:spPr>
      </p:pic>
    </p:spTree>
    <p:extLst>
      <p:ext uri="{BB962C8B-B14F-4D97-AF65-F5344CB8AC3E}">
        <p14:creationId xmlns:p14="http://schemas.microsoft.com/office/powerpoint/2010/main" val="25436935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62620-E731-4B92-BEF8-66D7ED31136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85F4E7F-5E7E-4683-8DFD-2812BC16555C}"/>
              </a:ext>
            </a:extLst>
          </p:cNvPr>
          <p:cNvSpPr>
            <a:spLocks noGrp="1"/>
          </p:cNvSpPr>
          <p:nvPr>
            <p:ph idx="1"/>
          </p:nvPr>
        </p:nvSpPr>
        <p:spPr/>
        <p:txBody>
          <a:bodyPr/>
          <a:lstStyle/>
          <a:p>
            <a:r>
              <a:rPr lang="en-GB" dirty="0">
                <a:latin typeface="Comic Sans MS" panose="030F0702030302020204" pitchFamily="66" charset="0"/>
              </a:rPr>
              <a:t>What if the character thought they were being followed?</a:t>
            </a:r>
          </a:p>
          <a:p>
            <a:r>
              <a:rPr lang="en-GB" dirty="0">
                <a:latin typeface="Comic Sans MS" panose="030F0702030302020204" pitchFamily="66" charset="0"/>
              </a:rPr>
              <a:t>What would their reactions be?</a:t>
            </a:r>
          </a:p>
          <a:p>
            <a:endParaRPr lang="en-GB" dirty="0">
              <a:latin typeface="Comic Sans MS" panose="030F0702030302020204" pitchFamily="66" charset="0"/>
            </a:endParaRPr>
          </a:p>
          <a:p>
            <a:r>
              <a:rPr lang="en-GB" dirty="0">
                <a:latin typeface="Comic Sans MS" panose="030F0702030302020204" pitchFamily="66" charset="0"/>
              </a:rPr>
              <a:t>Think back to your bubble map from last Monday’s lesson – how did you feel when we were hiding from Mrs Kelley? What did your body do?</a:t>
            </a:r>
          </a:p>
          <a:p>
            <a:endParaRPr lang="en-GB" dirty="0">
              <a:latin typeface="Comic Sans MS" panose="030F0702030302020204" pitchFamily="66" charset="0"/>
            </a:endParaRPr>
          </a:p>
          <a:p>
            <a:r>
              <a:rPr lang="en-GB" dirty="0">
                <a:latin typeface="Comic Sans MS" panose="030F0702030302020204" pitchFamily="66" charset="0"/>
              </a:rPr>
              <a:t>The character may walk faster, glance over their shoulder, their heart might beat faster, they may shake in fear etc.</a:t>
            </a:r>
          </a:p>
        </p:txBody>
      </p:sp>
      <p:pic>
        <p:nvPicPr>
          <p:cNvPr id="4" name="Picture 3" descr="The Empty Streets Effect: A Pandemic's Unexpected Lesson On Life After Cars">
            <a:extLst>
              <a:ext uri="{FF2B5EF4-FFF2-40B4-BE49-F238E27FC236}">
                <a16:creationId xmlns:a16="http://schemas.microsoft.com/office/drawing/2014/main" id="{718FD071-73A3-4F0F-9D17-90D082F2455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85009" y="130143"/>
            <a:ext cx="3834765" cy="2336800"/>
          </a:xfrm>
          <a:prstGeom prst="rect">
            <a:avLst/>
          </a:prstGeom>
          <a:noFill/>
          <a:ln>
            <a:noFill/>
          </a:ln>
        </p:spPr>
      </p:pic>
    </p:spTree>
    <p:extLst>
      <p:ext uri="{BB962C8B-B14F-4D97-AF65-F5344CB8AC3E}">
        <p14:creationId xmlns:p14="http://schemas.microsoft.com/office/powerpoint/2010/main" val="20927548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86445-3382-4365-B19D-CF7E4AF351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E595BAD-E64A-479F-97F8-EC643562E535}"/>
              </a:ext>
            </a:extLst>
          </p:cNvPr>
          <p:cNvSpPr>
            <a:spLocks noGrp="1"/>
          </p:cNvSpPr>
          <p:nvPr>
            <p:ph idx="1"/>
          </p:nvPr>
        </p:nvSpPr>
        <p:spPr/>
        <p:txBody>
          <a:bodyPr/>
          <a:lstStyle/>
          <a:p>
            <a:r>
              <a:rPr lang="en-GB" dirty="0">
                <a:latin typeface="Comic Sans MS" panose="030F0702030302020204" pitchFamily="66" charset="0"/>
              </a:rPr>
              <a:t>Remember, this is a suspense story, so nothing actually happens!</a:t>
            </a:r>
          </a:p>
          <a:p>
            <a:endParaRPr lang="en-GB" dirty="0">
              <a:latin typeface="Comic Sans MS" panose="030F0702030302020204" pitchFamily="66" charset="0"/>
            </a:endParaRPr>
          </a:p>
          <a:p>
            <a:r>
              <a:rPr lang="en-GB" dirty="0">
                <a:latin typeface="Comic Sans MS" panose="030F0702030302020204" pitchFamily="66" charset="0"/>
              </a:rPr>
              <a:t>The character is probably not being followed; it may be a plastic bag blowing in the wind, trees casting shadows, their mum chasing them because they forgot something, their friend rushing to catch up with them etc.</a:t>
            </a:r>
          </a:p>
        </p:txBody>
      </p:sp>
      <p:pic>
        <p:nvPicPr>
          <p:cNvPr id="1026" name="Picture 2" descr="Dark forever plastic grocery bag blowing in circular wind flow in... Stock  Footage Video - Getty Images">
            <a:extLst>
              <a:ext uri="{FF2B5EF4-FFF2-40B4-BE49-F238E27FC236}">
                <a16:creationId xmlns:a16="http://schemas.microsoft.com/office/drawing/2014/main" id="{0F9E552C-9868-4D25-A767-96DAA3EB51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74" y="3704810"/>
            <a:ext cx="4465983" cy="25121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CF certified NLP Life Coach Dubai">
            <a:extLst>
              <a:ext uri="{FF2B5EF4-FFF2-40B4-BE49-F238E27FC236}">
                <a16:creationId xmlns:a16="http://schemas.microsoft.com/office/drawing/2014/main" id="{5B8D581E-1B2B-4053-AD0B-347BE84042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9279" r="2500" b="17168"/>
          <a:stretch/>
        </p:blipFill>
        <p:spPr bwMode="auto">
          <a:xfrm>
            <a:off x="7017026" y="3686018"/>
            <a:ext cx="5174974" cy="2615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06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AD600-1D94-4325-AFB0-355975A120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AF38026-59EE-4CAC-9F60-BFD67DEC7869}"/>
              </a:ext>
            </a:extLst>
          </p:cNvPr>
          <p:cNvSpPr>
            <a:spLocks noGrp="1"/>
          </p:cNvSpPr>
          <p:nvPr>
            <p:ph idx="1"/>
          </p:nvPr>
        </p:nvSpPr>
        <p:spPr>
          <a:xfrm>
            <a:off x="1097280" y="1845734"/>
            <a:ext cx="7559703" cy="4023360"/>
          </a:xfrm>
        </p:spPr>
        <p:txBody>
          <a:bodyPr/>
          <a:lstStyle/>
          <a:p>
            <a:r>
              <a:rPr lang="en-GB" dirty="0">
                <a:latin typeface="Comic Sans MS" panose="030F0702030302020204" pitchFamily="66" charset="0"/>
              </a:rPr>
              <a:t>We are going to write a descriptive paragraph about your character’s reactions today.</a:t>
            </a:r>
          </a:p>
          <a:p>
            <a:endParaRPr lang="en-GB"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improve your vocabulary choices to ensure you create powerful imagery.</a:t>
            </a:r>
            <a:endParaRPr lang="en-GB" b="1" dirty="0">
              <a:solidFill>
                <a:srgbClr val="FF0000"/>
              </a:solidFill>
              <a:latin typeface="Comic Sans MS" panose="030F0702030302020204" pitchFamily="66" charset="0"/>
            </a:endParaRPr>
          </a:p>
        </p:txBody>
      </p:sp>
      <p:pic>
        <p:nvPicPr>
          <p:cNvPr id="2050" name="Picture 2" descr="7 Elements Of Suspense Story Writing">
            <a:extLst>
              <a:ext uri="{FF2B5EF4-FFF2-40B4-BE49-F238E27FC236}">
                <a16:creationId xmlns:a16="http://schemas.microsoft.com/office/drawing/2014/main" id="{2AFB77A5-0D42-4884-863A-E26A97C33BF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2335"/>
          <a:stretch/>
        </p:blipFill>
        <p:spPr bwMode="auto">
          <a:xfrm>
            <a:off x="8851662" y="1845734"/>
            <a:ext cx="3164745" cy="4429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3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9BBC0-9CAC-4E67-87AF-08342765D6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8288C3C-782E-44DC-B506-3EADB2123F4B}"/>
              </a:ext>
            </a:extLst>
          </p:cNvPr>
          <p:cNvSpPr>
            <a:spLocks noGrp="1"/>
          </p:cNvSpPr>
          <p:nvPr>
            <p:ph idx="1"/>
          </p:nvPr>
        </p:nvSpPr>
        <p:spPr>
          <a:xfrm>
            <a:off x="6400800" y="1845734"/>
            <a:ext cx="4754880" cy="4023360"/>
          </a:xfrm>
        </p:spPr>
        <p:txBody>
          <a:bodyPr/>
          <a:lstStyle/>
          <a:p>
            <a:r>
              <a:rPr lang="en-GB" dirty="0">
                <a:latin typeface="Comic Sans MS" panose="030F0702030302020204" pitchFamily="66" charset="0"/>
              </a:rPr>
              <a:t>In your writing today, I am looking for:</a:t>
            </a:r>
          </a:p>
          <a:p>
            <a:r>
              <a:rPr lang="en-GB" dirty="0">
                <a:latin typeface="Comic Sans MS" panose="030F0702030302020204" pitchFamily="66" charset="0"/>
              </a:rPr>
              <a:t>- expanded noun phrases (carefully chosen)</a:t>
            </a:r>
          </a:p>
          <a:p>
            <a:r>
              <a:rPr lang="en-GB" dirty="0">
                <a:latin typeface="Comic Sans MS" panose="030F0702030302020204" pitchFamily="66" charset="0"/>
              </a:rPr>
              <a:t>- adverbs</a:t>
            </a:r>
          </a:p>
          <a:p>
            <a:r>
              <a:rPr lang="en-GB" dirty="0">
                <a:latin typeface="Comic Sans MS" panose="030F0702030302020204" pitchFamily="66" charset="0"/>
              </a:rPr>
              <a:t>- conjunctions (co-ordinating and subordinating)</a:t>
            </a:r>
          </a:p>
        </p:txBody>
      </p:sp>
      <p:pic>
        <p:nvPicPr>
          <p:cNvPr id="38914" name="Picture 2" descr="Looking For Something Lost And Found Sign clipart free image">
            <a:extLst>
              <a:ext uri="{FF2B5EF4-FFF2-40B4-BE49-F238E27FC236}">
                <a16:creationId xmlns:a16="http://schemas.microsoft.com/office/drawing/2014/main" id="{27BB904E-9E84-4F84-A40A-BE312A0B1E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790"/>
          <a:stretch/>
        </p:blipFill>
        <p:spPr bwMode="auto">
          <a:xfrm>
            <a:off x="314325" y="1845734"/>
            <a:ext cx="5781675" cy="4391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187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943F7-619C-4AA6-BCA6-AB47F133F165}"/>
              </a:ext>
            </a:extLst>
          </p:cNvPr>
          <p:cNvSpPr>
            <a:spLocks noGrp="1"/>
          </p:cNvSpPr>
          <p:nvPr>
            <p:ph type="title"/>
          </p:nvPr>
        </p:nvSpPr>
        <p:spPr/>
        <p:txBody>
          <a:bodyPr/>
          <a:lstStyle/>
          <a:p>
            <a:pPr algn="ctr"/>
            <a:r>
              <a:rPr lang="en-GB" dirty="0">
                <a:latin typeface="Comic Sans MS" panose="030F0702030302020204" pitchFamily="66" charset="0"/>
              </a:rPr>
              <a:t>Write a paragraph to describe your character’s reactions. </a:t>
            </a:r>
          </a:p>
        </p:txBody>
      </p:sp>
      <p:sp>
        <p:nvSpPr>
          <p:cNvPr id="3" name="Content Placeholder 2">
            <a:extLst>
              <a:ext uri="{FF2B5EF4-FFF2-40B4-BE49-F238E27FC236}">
                <a16:creationId xmlns:a16="http://schemas.microsoft.com/office/drawing/2014/main" id="{071BB421-185B-4A70-98EC-59EBDD066E99}"/>
              </a:ext>
            </a:extLst>
          </p:cNvPr>
          <p:cNvSpPr>
            <a:spLocks noGrp="1"/>
          </p:cNvSpPr>
          <p:nvPr>
            <p:ph idx="1"/>
          </p:nvPr>
        </p:nvSpPr>
        <p:spPr/>
        <p:txBody>
          <a:bodyPr>
            <a:normAutofit lnSpcReduction="10000"/>
          </a:bodyPr>
          <a:lstStyle/>
          <a:p>
            <a:r>
              <a:rPr lang="en-GB" dirty="0">
                <a:latin typeface="Comic Sans MS" panose="030F0702030302020204" pitchFamily="66" charset="0"/>
              </a:rPr>
              <a:t>Sentence 1 – they walk faster; why?</a:t>
            </a:r>
          </a:p>
          <a:p>
            <a:r>
              <a:rPr lang="en-GB" dirty="0">
                <a:latin typeface="Comic Sans MS" panose="030F0702030302020204" pitchFamily="66" charset="0"/>
              </a:rPr>
              <a:t>Sentence 2 – their heart beat</a:t>
            </a:r>
          </a:p>
          <a:p>
            <a:r>
              <a:rPr lang="en-GB" dirty="0">
                <a:latin typeface="Comic Sans MS" panose="030F0702030302020204" pitchFamily="66" charset="0"/>
              </a:rPr>
              <a:t>Sentence 3 – they can hear their own movements; footsteps, rustle of their coat/clothes, their breathing</a:t>
            </a:r>
          </a:p>
          <a:p>
            <a:r>
              <a:rPr lang="en-GB" dirty="0">
                <a:latin typeface="Comic Sans MS" panose="030F0702030302020204" pitchFamily="66" charset="0"/>
              </a:rPr>
              <a:t>Sentence 4 – they begin to sweat</a:t>
            </a:r>
          </a:p>
          <a:p>
            <a:r>
              <a:rPr lang="en-GB" dirty="0">
                <a:latin typeface="Comic Sans MS" panose="030F0702030302020204" pitchFamily="66" charset="0"/>
              </a:rPr>
              <a:t>Sentence 5 – they look around the setting; why? </a:t>
            </a:r>
          </a:p>
          <a:p>
            <a:r>
              <a:rPr lang="en-GB" dirty="0">
                <a:latin typeface="Comic Sans MS" panose="030F0702030302020204" pitchFamily="66" charset="0"/>
              </a:rPr>
              <a:t>Sentence 6 – an action they do to make themselves feel safer; pull their coat around them, clench their firsts, walk towards light/a crowd of people, grip on to their bag</a:t>
            </a:r>
          </a:p>
          <a:p>
            <a:r>
              <a:rPr lang="en-GB" dirty="0">
                <a:latin typeface="Comic Sans MS" panose="030F0702030302020204" pitchFamily="66" charset="0"/>
              </a:rPr>
              <a:t>Sentence 7 – they shiver/tremble </a:t>
            </a:r>
          </a:p>
          <a:p>
            <a:r>
              <a:rPr lang="en-GB" dirty="0">
                <a:latin typeface="Comic Sans MS" panose="030F0702030302020204" pitchFamily="66" charset="0"/>
              </a:rPr>
              <a:t>Sentence 8 – they have butterflies </a:t>
            </a:r>
          </a:p>
        </p:txBody>
      </p:sp>
    </p:spTree>
    <p:extLst>
      <p:ext uri="{BB962C8B-B14F-4D97-AF65-F5344CB8AC3E}">
        <p14:creationId xmlns:p14="http://schemas.microsoft.com/office/powerpoint/2010/main" val="3563310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9D895-063C-4DF7-9985-A96A978C0252}"/>
              </a:ext>
            </a:extLst>
          </p:cNvPr>
          <p:cNvSpPr>
            <a:spLocks noGrp="1"/>
          </p:cNvSpPr>
          <p:nvPr>
            <p:ph type="ctrTitle"/>
          </p:nvPr>
        </p:nvSpPr>
        <p:spPr/>
        <p:txBody>
          <a:bodyPr>
            <a:normAutofit/>
          </a:bodyPr>
          <a:lstStyle/>
          <a:p>
            <a:r>
              <a:rPr lang="en-GB" sz="6600" dirty="0">
                <a:latin typeface="Comic Sans MS" panose="030F0702030302020204" pitchFamily="66" charset="0"/>
              </a:rPr>
              <a:t>Tuesday 30</a:t>
            </a:r>
            <a:r>
              <a:rPr lang="en-GB" sz="6600" baseline="30000" dirty="0">
                <a:latin typeface="Comic Sans MS" panose="030F0702030302020204" pitchFamily="66" charset="0"/>
              </a:rPr>
              <a:t>th</a:t>
            </a:r>
            <a:r>
              <a:rPr lang="en-GB" sz="6600" dirty="0">
                <a:latin typeface="Comic Sans MS" panose="030F0702030302020204" pitchFamily="66" charset="0"/>
              </a:rPr>
              <a:t> March 2021</a:t>
            </a:r>
          </a:p>
        </p:txBody>
      </p:sp>
      <p:sp>
        <p:nvSpPr>
          <p:cNvPr id="3" name="Subtitle 2">
            <a:extLst>
              <a:ext uri="{FF2B5EF4-FFF2-40B4-BE49-F238E27FC236}">
                <a16:creationId xmlns:a16="http://schemas.microsoft.com/office/drawing/2014/main" id="{B5162ACD-7223-4F03-A251-5F983257BDAF}"/>
              </a:ext>
            </a:extLst>
          </p:cNvPr>
          <p:cNvSpPr>
            <a:spLocks noGrp="1"/>
          </p:cNvSpPr>
          <p:nvPr>
            <p:ph type="subTitle" idx="1"/>
          </p:nvPr>
        </p:nvSpPr>
        <p:spPr/>
        <p:txBody>
          <a:bodyPr>
            <a:normAutofit fontScale="85000" lnSpcReduction="2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use imaginative description</a:t>
            </a:r>
          </a:p>
          <a:p>
            <a:r>
              <a:rPr lang="en-GB" cap="none" dirty="0">
                <a:latin typeface="Comic Sans MS" panose="030F0702030302020204" pitchFamily="66" charset="0"/>
              </a:rPr>
              <a:t>C: Suspense Stories</a:t>
            </a:r>
          </a:p>
        </p:txBody>
      </p:sp>
    </p:spTree>
    <p:extLst>
      <p:ext uri="{BB962C8B-B14F-4D97-AF65-F5344CB8AC3E}">
        <p14:creationId xmlns:p14="http://schemas.microsoft.com/office/powerpoint/2010/main" val="2020634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1D348-FCAF-49D7-8A12-38603BEC5E9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DBD0559-E63C-4A7F-81E5-C59BC4F6BF56}"/>
              </a:ext>
            </a:extLst>
          </p:cNvPr>
          <p:cNvSpPr>
            <a:spLocks noGrp="1"/>
          </p:cNvSpPr>
          <p:nvPr>
            <p:ph idx="1"/>
          </p:nvPr>
        </p:nvSpPr>
        <p:spPr>
          <a:xfrm>
            <a:off x="1097280" y="1845734"/>
            <a:ext cx="3842468" cy="4023360"/>
          </a:xfrm>
        </p:spPr>
        <p:txBody>
          <a:bodyPr/>
          <a:lstStyle/>
          <a:p>
            <a:r>
              <a:rPr lang="en-GB" dirty="0">
                <a:latin typeface="Comic Sans MS" panose="030F0702030302020204" pitchFamily="66" charset="0"/>
              </a:rPr>
              <a:t>We are going to be writing our own suspense stories this week!</a:t>
            </a:r>
          </a:p>
          <a:p>
            <a:endParaRPr lang="en-GB" dirty="0">
              <a:latin typeface="Comic Sans MS" panose="030F0702030302020204" pitchFamily="66" charset="0"/>
            </a:endParaRPr>
          </a:p>
          <a:p>
            <a:r>
              <a:rPr lang="en-GB" dirty="0">
                <a:latin typeface="Comic Sans MS" panose="030F0702030302020204" pitchFamily="66" charset="0"/>
              </a:rPr>
              <a:t>We are going to imagine our character is walking somewhere, and they start to think someone is following them!</a:t>
            </a:r>
          </a:p>
          <a:p>
            <a:r>
              <a:rPr lang="en-GB" dirty="0">
                <a:latin typeface="Comic Sans MS" panose="030F0702030302020204" pitchFamily="66" charset="0"/>
              </a:rPr>
              <a:t>The suspense story will end when the character turns around!</a:t>
            </a:r>
          </a:p>
        </p:txBody>
      </p:sp>
      <p:pic>
        <p:nvPicPr>
          <p:cNvPr id="3074" name="Picture 2" descr="On Safety, Fear, and Walking Home Alone at Night as a Woman">
            <a:extLst>
              <a:ext uri="{FF2B5EF4-FFF2-40B4-BE49-F238E27FC236}">
                <a16:creationId xmlns:a16="http://schemas.microsoft.com/office/drawing/2014/main" id="{8012C13B-440F-41FA-971F-5D820F9DB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2234" y="1992764"/>
            <a:ext cx="6970314" cy="3876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912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54981-D811-41D2-9710-912BAF8A7BBD}"/>
              </a:ext>
            </a:extLst>
          </p:cNvPr>
          <p:cNvSpPr>
            <a:spLocks noGrp="1"/>
          </p:cNvSpPr>
          <p:nvPr>
            <p:ph type="title"/>
          </p:nvPr>
        </p:nvSpPr>
        <p:spPr/>
        <p:txBody>
          <a:bodyPr/>
          <a:lstStyle/>
          <a:p>
            <a:r>
              <a:rPr lang="en-GB" dirty="0">
                <a:latin typeface="Comic Sans MS" panose="030F0702030302020204" pitchFamily="66" charset="0"/>
              </a:rPr>
              <a:t>Create a bubble map of your ideas:</a:t>
            </a:r>
          </a:p>
        </p:txBody>
      </p:sp>
      <p:sp>
        <p:nvSpPr>
          <p:cNvPr id="3" name="Content Placeholder 2">
            <a:extLst>
              <a:ext uri="{FF2B5EF4-FFF2-40B4-BE49-F238E27FC236}">
                <a16:creationId xmlns:a16="http://schemas.microsoft.com/office/drawing/2014/main" id="{CFF0496B-B952-495E-8A54-28448B14D97F}"/>
              </a:ext>
            </a:extLst>
          </p:cNvPr>
          <p:cNvSpPr>
            <a:spLocks noGrp="1"/>
          </p:cNvSpPr>
          <p:nvPr>
            <p:ph idx="1"/>
          </p:nvPr>
        </p:nvSpPr>
        <p:spPr/>
        <p:txBody>
          <a:bodyPr/>
          <a:lstStyle/>
          <a:p>
            <a:r>
              <a:rPr lang="en-GB" dirty="0">
                <a:latin typeface="Comic Sans MS" panose="030F0702030302020204" pitchFamily="66" charset="0"/>
              </a:rPr>
              <a:t>Who could the character be?</a:t>
            </a:r>
          </a:p>
          <a:p>
            <a:r>
              <a:rPr lang="en-GB" dirty="0">
                <a:latin typeface="Comic Sans MS" panose="030F0702030302020204" pitchFamily="66" charset="0"/>
              </a:rPr>
              <a:t>What could the setting be?</a:t>
            </a:r>
          </a:p>
          <a:p>
            <a:r>
              <a:rPr lang="en-GB" dirty="0">
                <a:latin typeface="Comic Sans MS" panose="030F0702030302020204" pitchFamily="66" charset="0"/>
              </a:rPr>
              <a:t>Who or what could the ‘follower’ be?</a:t>
            </a:r>
          </a:p>
        </p:txBody>
      </p:sp>
      <p:pic>
        <p:nvPicPr>
          <p:cNvPr id="4098" name="Picture 2" descr="Thinking Smiley | Smiley emoji, Funny emoji faces, Thinking emoticon">
            <a:extLst>
              <a:ext uri="{FF2B5EF4-FFF2-40B4-BE49-F238E27FC236}">
                <a16:creationId xmlns:a16="http://schemas.microsoft.com/office/drawing/2014/main" id="{C3C31EF5-CBAE-48E4-91DB-7D6E674291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9844" y="1845734"/>
            <a:ext cx="4286709" cy="4286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708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7381D-B150-4D7C-BDC0-848CE3BEF433}"/>
              </a:ext>
            </a:extLst>
          </p:cNvPr>
          <p:cNvSpPr>
            <a:spLocks noGrp="1"/>
          </p:cNvSpPr>
          <p:nvPr>
            <p:ph type="title"/>
          </p:nvPr>
        </p:nvSpPr>
        <p:spPr>
          <a:xfrm>
            <a:off x="9819860" y="1978243"/>
            <a:ext cx="2041497" cy="2703087"/>
          </a:xfrm>
        </p:spPr>
        <p:txBody>
          <a:bodyPr>
            <a:noAutofit/>
          </a:bodyPr>
          <a:lstStyle/>
          <a:p>
            <a:pPr algn="ctr"/>
            <a:r>
              <a:rPr lang="en-GB" sz="3200" dirty="0">
                <a:latin typeface="Comic Sans MS" panose="030F0702030302020204" pitchFamily="66" charset="0"/>
              </a:rPr>
              <a:t>What happens in each part of a story mountain?</a:t>
            </a:r>
          </a:p>
        </p:txBody>
      </p:sp>
      <p:pic>
        <p:nvPicPr>
          <p:cNvPr id="5122" name="Picture 2" descr="https://cdn.jhmrad.com/wp-content/uploads/can-story-mountain-technique-plan-your-narrative_99549.jpg">
            <a:extLst>
              <a:ext uri="{FF2B5EF4-FFF2-40B4-BE49-F238E27FC236}">
                <a16:creationId xmlns:a16="http://schemas.microsoft.com/office/drawing/2014/main" id="{A913CF3A-7D0C-4767-B605-FDA37DC4F6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03"/>
            <a:ext cx="9611139" cy="6851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19511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9E22A-56BC-4249-BAB8-D1BCE47B9D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C91772B-A534-437D-BF8E-8B39AAD7EC17}"/>
              </a:ext>
            </a:extLst>
          </p:cNvPr>
          <p:cNvSpPr>
            <a:spLocks noGrp="1"/>
          </p:cNvSpPr>
          <p:nvPr>
            <p:ph idx="1"/>
          </p:nvPr>
        </p:nvSpPr>
        <p:spPr>
          <a:xfrm>
            <a:off x="1097280" y="2023963"/>
            <a:ext cx="6039016" cy="4023360"/>
          </a:xfrm>
        </p:spPr>
        <p:txBody>
          <a:bodyPr>
            <a:normAutofit/>
          </a:bodyPr>
          <a:lstStyle/>
          <a:p>
            <a:pPr algn="ctr"/>
            <a:r>
              <a:rPr lang="en-GB" dirty="0">
                <a:latin typeface="Comic Sans MS" panose="030F0702030302020204" pitchFamily="66" charset="0"/>
              </a:rPr>
              <a:t>Suspense stories are slightly different – they stop at the main event!</a:t>
            </a:r>
          </a:p>
          <a:p>
            <a:pPr algn="ctr"/>
            <a:endParaRPr lang="en-GB" dirty="0">
              <a:latin typeface="Comic Sans MS" panose="030F0702030302020204" pitchFamily="66" charset="0"/>
            </a:endParaRPr>
          </a:p>
          <a:p>
            <a:pPr algn="ctr"/>
            <a:r>
              <a:rPr lang="en-GB" dirty="0">
                <a:latin typeface="Comic Sans MS" panose="030F0702030302020204" pitchFamily="66" charset="0"/>
              </a:rPr>
              <a:t>We are only going to write the </a:t>
            </a:r>
            <a:r>
              <a:rPr lang="en-GB" b="1" dirty="0">
                <a:latin typeface="Comic Sans MS" panose="030F0702030302020204" pitchFamily="66" charset="0"/>
              </a:rPr>
              <a:t>introduction</a:t>
            </a:r>
            <a:r>
              <a:rPr lang="en-GB" dirty="0">
                <a:latin typeface="Comic Sans MS" panose="030F0702030302020204" pitchFamily="66" charset="0"/>
              </a:rPr>
              <a:t> and </a:t>
            </a:r>
            <a:r>
              <a:rPr lang="en-GB" b="1" dirty="0">
                <a:latin typeface="Comic Sans MS" panose="030F0702030302020204" pitchFamily="66" charset="0"/>
              </a:rPr>
              <a:t>build up</a:t>
            </a:r>
            <a:r>
              <a:rPr lang="en-GB" dirty="0">
                <a:latin typeface="Comic Sans MS" panose="030F0702030302020204" pitchFamily="66" charset="0"/>
              </a:rPr>
              <a:t> this week.</a:t>
            </a:r>
          </a:p>
        </p:txBody>
      </p:sp>
      <p:pic>
        <p:nvPicPr>
          <p:cNvPr id="4" name="Picture 2" descr="https://cdn.jhmrad.com/wp-content/uploads/can-story-mountain-technique-plan-your-narrative_99549.jpg">
            <a:extLst>
              <a:ext uri="{FF2B5EF4-FFF2-40B4-BE49-F238E27FC236}">
                <a16:creationId xmlns:a16="http://schemas.microsoft.com/office/drawing/2014/main" id="{3E7C0119-40F9-47E9-A5A1-1508616A7D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0987"/>
          <a:stretch/>
        </p:blipFill>
        <p:spPr bwMode="auto">
          <a:xfrm>
            <a:off x="7500731" y="0"/>
            <a:ext cx="4691269" cy="6823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8799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488E4-4677-4B85-A7B7-45558618D99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3CE333F-8FFA-45B9-8F39-112F401129D9}"/>
              </a:ext>
            </a:extLst>
          </p:cNvPr>
          <p:cNvSpPr>
            <a:spLocks noGrp="1"/>
          </p:cNvSpPr>
          <p:nvPr>
            <p:ph idx="1"/>
          </p:nvPr>
        </p:nvSpPr>
        <p:spPr/>
        <p:txBody>
          <a:bodyPr/>
          <a:lstStyle/>
          <a:p>
            <a:r>
              <a:rPr lang="en-GB" dirty="0">
                <a:latin typeface="Comic Sans MS" panose="030F0702030302020204" pitchFamily="66" charset="0"/>
              </a:rPr>
              <a:t>In your </a:t>
            </a:r>
            <a:r>
              <a:rPr lang="en-GB" b="1" u="sng" dirty="0">
                <a:latin typeface="Comic Sans MS" panose="030F0702030302020204" pitchFamily="66" charset="0"/>
              </a:rPr>
              <a:t>introduction</a:t>
            </a:r>
            <a:r>
              <a:rPr lang="en-GB" b="1" dirty="0">
                <a:latin typeface="Comic Sans MS" panose="030F0702030302020204" pitchFamily="66" charset="0"/>
              </a:rPr>
              <a:t>: </a:t>
            </a:r>
            <a:r>
              <a:rPr lang="en-GB" dirty="0">
                <a:latin typeface="Comic Sans MS" panose="030F0702030302020204" pitchFamily="66" charset="0"/>
              </a:rPr>
              <a:t>your character will leave their house, and start walking (down the street, along the path, in the park etc. – wherever you have chosen to set your story).</a:t>
            </a:r>
          </a:p>
          <a:p>
            <a:r>
              <a:rPr lang="en-GB" dirty="0">
                <a:latin typeface="Comic Sans MS" panose="030F0702030302020204" pitchFamily="66" charset="0"/>
              </a:rPr>
              <a:t>Describe the setting – what the character can see, hear, what they do etc.</a:t>
            </a:r>
          </a:p>
          <a:p>
            <a:endParaRPr lang="en-GB" dirty="0">
              <a:latin typeface="Comic Sans MS" panose="030F0702030302020204" pitchFamily="66" charset="0"/>
            </a:endParaRPr>
          </a:p>
          <a:p>
            <a:r>
              <a:rPr lang="en-GB" dirty="0">
                <a:latin typeface="Comic Sans MS" panose="030F0702030302020204" pitchFamily="66" charset="0"/>
              </a:rPr>
              <a:t>In your </a:t>
            </a:r>
            <a:r>
              <a:rPr lang="en-GB" b="1" u="sng" dirty="0">
                <a:latin typeface="Comic Sans MS" panose="030F0702030302020204" pitchFamily="66" charset="0"/>
              </a:rPr>
              <a:t>build-up</a:t>
            </a:r>
            <a:r>
              <a:rPr lang="en-GB" b="1" dirty="0">
                <a:latin typeface="Comic Sans MS" panose="030F0702030302020204" pitchFamily="66" charset="0"/>
              </a:rPr>
              <a:t>;</a:t>
            </a:r>
            <a:r>
              <a:rPr lang="en-GB" dirty="0">
                <a:latin typeface="Comic Sans MS" panose="030F0702030302020204" pitchFamily="66" charset="0"/>
              </a:rPr>
              <a:t> your character will hear a noise/see something out of the corner of their eye, and start to think they are being followed.</a:t>
            </a:r>
          </a:p>
          <a:p>
            <a:r>
              <a:rPr lang="en-GB" dirty="0">
                <a:latin typeface="Comic Sans MS" panose="030F0702030302020204" pitchFamily="66" charset="0"/>
              </a:rPr>
              <a:t>Describe what your character can see/hear, and their reactions (e.g. speeding up, heart beating faster etc.)</a:t>
            </a:r>
          </a:p>
          <a:p>
            <a:r>
              <a:rPr lang="en-GB" dirty="0">
                <a:latin typeface="Comic Sans MS" panose="030F0702030302020204" pitchFamily="66" charset="0"/>
              </a:rPr>
              <a:t>Your suspense story will end with your character turning around!</a:t>
            </a:r>
          </a:p>
        </p:txBody>
      </p:sp>
    </p:spTree>
    <p:extLst>
      <p:ext uri="{BB962C8B-B14F-4D97-AF65-F5344CB8AC3E}">
        <p14:creationId xmlns:p14="http://schemas.microsoft.com/office/powerpoint/2010/main" val="36778900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6692E-6C34-4055-8A2F-1D0247B7CFAF}"/>
              </a:ext>
            </a:extLst>
          </p:cNvPr>
          <p:cNvSpPr>
            <a:spLocks noGrp="1"/>
          </p:cNvSpPr>
          <p:nvPr>
            <p:ph type="title"/>
          </p:nvPr>
        </p:nvSpPr>
        <p:spPr/>
        <p:txBody>
          <a:bodyPr/>
          <a:lstStyle/>
          <a:p>
            <a:r>
              <a:rPr lang="en-GB" b="1"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4402F33E-A077-4DC6-9A33-FC4DCBC6D6CF}"/>
              </a:ext>
            </a:extLst>
          </p:cNvPr>
          <p:cNvSpPr>
            <a:spLocks noGrp="1"/>
          </p:cNvSpPr>
          <p:nvPr>
            <p:ph idx="1"/>
          </p:nvPr>
        </p:nvSpPr>
        <p:spPr/>
        <p:txBody>
          <a:bodyPr/>
          <a:lstStyle/>
          <a:p>
            <a:r>
              <a:rPr lang="en-GB" dirty="0">
                <a:latin typeface="Comic Sans MS" panose="030F0702030302020204" pitchFamily="66" charset="0"/>
              </a:rPr>
              <a:t>Plan your introduction and build up using the template saved on the website.</a:t>
            </a:r>
          </a:p>
          <a:p>
            <a:r>
              <a:rPr lang="en-GB" dirty="0">
                <a:latin typeface="Comic Sans MS" panose="030F0702030302020204" pitchFamily="66" charset="0"/>
              </a:rPr>
              <a:t>Make sure you clearly identify the settings and how it will be ‘suspenseful,’ and the different reactions of your character. </a:t>
            </a:r>
          </a:p>
          <a:p>
            <a:endParaRPr lang="en-GB"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create a bubble map/list of any words/vocabulary that you would like to use in your story. Remember we are trying to create powerful imager and choose our words </a:t>
            </a:r>
            <a:r>
              <a:rPr lang="en-GB" b="1" u="sng" dirty="0">
                <a:solidFill>
                  <a:srgbClr val="FF0000"/>
                </a:solidFill>
                <a:latin typeface="Comic Sans MS" panose="030F0702030302020204" pitchFamily="66" charset="0"/>
              </a:rPr>
              <a:t>carefully.</a:t>
            </a:r>
            <a:endParaRPr lang="en-GB"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938319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9D895-063C-4DF7-9985-A96A978C0252}"/>
              </a:ext>
            </a:extLst>
          </p:cNvPr>
          <p:cNvSpPr>
            <a:spLocks noGrp="1"/>
          </p:cNvSpPr>
          <p:nvPr>
            <p:ph type="ctrTitle"/>
          </p:nvPr>
        </p:nvSpPr>
        <p:spPr/>
        <p:txBody>
          <a:bodyPr>
            <a:normAutofit/>
          </a:bodyPr>
          <a:lstStyle/>
          <a:p>
            <a:r>
              <a:rPr lang="en-GB" sz="5400" dirty="0">
                <a:latin typeface="Comic Sans MS" panose="030F0702030302020204" pitchFamily="66" charset="0"/>
              </a:rPr>
              <a:t>Wednesday 31</a:t>
            </a:r>
            <a:r>
              <a:rPr lang="en-GB" sz="5400" baseline="30000" dirty="0">
                <a:latin typeface="Comic Sans MS" panose="030F0702030302020204" pitchFamily="66" charset="0"/>
              </a:rPr>
              <a:t>st</a:t>
            </a:r>
            <a:r>
              <a:rPr lang="en-GB" sz="5400" dirty="0">
                <a:latin typeface="Comic Sans MS" panose="030F0702030302020204" pitchFamily="66" charset="0"/>
              </a:rPr>
              <a:t> March 2021</a:t>
            </a:r>
          </a:p>
        </p:txBody>
      </p:sp>
      <p:sp>
        <p:nvSpPr>
          <p:cNvPr id="3" name="Subtitle 2">
            <a:extLst>
              <a:ext uri="{FF2B5EF4-FFF2-40B4-BE49-F238E27FC236}">
                <a16:creationId xmlns:a16="http://schemas.microsoft.com/office/drawing/2014/main" id="{B5162ACD-7223-4F03-A251-5F983257BDAF}"/>
              </a:ext>
            </a:extLst>
          </p:cNvPr>
          <p:cNvSpPr>
            <a:spLocks noGrp="1"/>
          </p:cNvSpPr>
          <p:nvPr>
            <p:ph type="subTitle" idx="1"/>
          </p:nvPr>
        </p:nvSpPr>
        <p:spPr>
          <a:xfrm>
            <a:off x="1100051" y="4455621"/>
            <a:ext cx="10058400" cy="1776214"/>
          </a:xfrm>
        </p:spPr>
        <p:txBody>
          <a:bodyPr>
            <a:normAutofit fontScale="92500" lnSpcReduction="1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use imaginative description</a:t>
            </a:r>
          </a:p>
          <a:p>
            <a:r>
              <a:rPr lang="en-GB" cap="none" dirty="0">
                <a:latin typeface="Comic Sans MS" panose="030F0702030302020204" pitchFamily="66" charset="0"/>
              </a:rPr>
              <a:t>     to use sentences appropriately </a:t>
            </a:r>
          </a:p>
          <a:p>
            <a:r>
              <a:rPr lang="en-GB" cap="none" dirty="0">
                <a:latin typeface="Comic Sans MS" panose="030F0702030302020204" pitchFamily="66" charset="0"/>
              </a:rPr>
              <a:t>C: Suspense Stories</a:t>
            </a:r>
          </a:p>
        </p:txBody>
      </p:sp>
    </p:spTree>
    <p:extLst>
      <p:ext uri="{BB962C8B-B14F-4D97-AF65-F5344CB8AC3E}">
        <p14:creationId xmlns:p14="http://schemas.microsoft.com/office/powerpoint/2010/main" val="1507933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CD1AB-3912-4945-9550-152752692EAB}"/>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FF2A3E46-1EF7-43C6-B73F-68E02A2B627C}"/>
              </a:ext>
            </a:extLst>
          </p:cNvPr>
          <p:cNvSpPr>
            <a:spLocks noGrp="1"/>
          </p:cNvSpPr>
          <p:nvPr>
            <p:ph idx="1"/>
          </p:nvPr>
        </p:nvSpPr>
        <p:spPr/>
        <p:txBody>
          <a:bodyPr/>
          <a:lstStyle/>
          <a:p>
            <a:r>
              <a:rPr lang="en-GB" dirty="0">
                <a:latin typeface="Comic Sans MS" panose="030F0702030302020204" pitchFamily="66" charset="0"/>
              </a:rPr>
              <a:t>What is a simile?</a:t>
            </a:r>
          </a:p>
          <a:p>
            <a:r>
              <a:rPr lang="en-GB" dirty="0">
                <a:latin typeface="Comic Sans MS" panose="030F0702030302020204" pitchFamily="66" charset="0"/>
              </a:rPr>
              <a:t>What is the difference between a simile and a metaphor?</a:t>
            </a:r>
          </a:p>
        </p:txBody>
      </p:sp>
      <p:pic>
        <p:nvPicPr>
          <p:cNvPr id="1026" name="Picture 2" descr="SIMILE vs METAPHOR: How to Use Metaphor vs Simile Correctly • 7ESL | Simile  vs metaphor, Similes and metaphors, Simile">
            <a:extLst>
              <a:ext uri="{FF2B5EF4-FFF2-40B4-BE49-F238E27FC236}">
                <a16:creationId xmlns:a16="http://schemas.microsoft.com/office/drawing/2014/main" id="{AD983B60-397B-43DB-88CE-6F78D1D811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1165" y="2840203"/>
            <a:ext cx="7129670" cy="3731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3936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97AC4-E985-4B1E-A26C-2B32526CB34F}"/>
              </a:ext>
            </a:extLst>
          </p:cNvPr>
          <p:cNvSpPr>
            <a:spLocks noGrp="1"/>
          </p:cNvSpPr>
          <p:nvPr>
            <p:ph type="title"/>
          </p:nvPr>
        </p:nvSpPr>
        <p:spPr/>
        <p:txBody>
          <a:bodyPr>
            <a:normAutofit fontScale="90000"/>
          </a:bodyPr>
          <a:lstStyle/>
          <a:p>
            <a:pPr algn="ctr"/>
            <a:r>
              <a:rPr lang="en-GB" dirty="0">
                <a:latin typeface="Comic Sans MS" panose="030F0702030302020204" pitchFamily="66" charset="0"/>
              </a:rPr>
              <a:t>I am going to give you the start of a simile and you are going to finish it!</a:t>
            </a:r>
          </a:p>
        </p:txBody>
      </p:sp>
      <p:sp>
        <p:nvSpPr>
          <p:cNvPr id="3" name="Content Placeholder 2">
            <a:extLst>
              <a:ext uri="{FF2B5EF4-FFF2-40B4-BE49-F238E27FC236}">
                <a16:creationId xmlns:a16="http://schemas.microsoft.com/office/drawing/2014/main" id="{CA2007AB-147A-4559-B009-D807BE95E414}"/>
              </a:ext>
            </a:extLst>
          </p:cNvPr>
          <p:cNvSpPr>
            <a:spLocks noGrp="1"/>
          </p:cNvSpPr>
          <p:nvPr>
            <p:ph idx="1"/>
          </p:nvPr>
        </p:nvSpPr>
        <p:spPr/>
        <p:txBody>
          <a:bodyPr/>
          <a:lstStyle/>
          <a:p>
            <a:r>
              <a:rPr lang="en-GB" dirty="0">
                <a:latin typeface="Comic Sans MS" panose="030F0702030302020204" pitchFamily="66" charset="0"/>
              </a:rPr>
              <a:t>The wind howled like…</a:t>
            </a:r>
          </a:p>
          <a:p>
            <a:endParaRPr lang="en-GB" dirty="0">
              <a:latin typeface="Comic Sans MS" panose="030F0702030302020204" pitchFamily="66" charset="0"/>
            </a:endParaRPr>
          </a:p>
          <a:p>
            <a:r>
              <a:rPr lang="en-GB" dirty="0">
                <a:latin typeface="Comic Sans MS" panose="030F0702030302020204" pitchFamily="66" charset="0"/>
              </a:rPr>
              <a:t>The noise was as … as …</a:t>
            </a:r>
          </a:p>
          <a:p>
            <a:endParaRPr lang="en-GB" dirty="0">
              <a:latin typeface="Comic Sans MS" panose="030F0702030302020204" pitchFamily="66" charset="0"/>
            </a:endParaRPr>
          </a:p>
          <a:p>
            <a:r>
              <a:rPr lang="en-GB" dirty="0">
                <a:latin typeface="Comic Sans MS" panose="030F0702030302020204" pitchFamily="66" charset="0"/>
              </a:rPr>
              <a:t>Her teeth chattered as … as …</a:t>
            </a:r>
          </a:p>
          <a:p>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4" name="Picture 2" descr="Thinking Smiley | Smiley emoji, Funny emoji faces, Thinking emoticon">
            <a:extLst>
              <a:ext uri="{FF2B5EF4-FFF2-40B4-BE49-F238E27FC236}">
                <a16:creationId xmlns:a16="http://schemas.microsoft.com/office/drawing/2014/main" id="{C6CD341A-C57B-4B46-BDD9-30CAFB785F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9844" y="1845734"/>
            <a:ext cx="4286709" cy="4286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2095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A79ED-B4E3-4AB2-A583-0A54623D32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4A3C0A5-CDFD-40DA-8CBB-764348557A77}"/>
              </a:ext>
            </a:extLst>
          </p:cNvPr>
          <p:cNvSpPr>
            <a:spLocks noGrp="1"/>
          </p:cNvSpPr>
          <p:nvPr>
            <p:ph idx="1"/>
          </p:nvPr>
        </p:nvSpPr>
        <p:spPr>
          <a:xfrm>
            <a:off x="1097280" y="1845734"/>
            <a:ext cx="2759103" cy="4023360"/>
          </a:xfrm>
        </p:spPr>
        <p:txBody>
          <a:bodyPr>
            <a:normAutofit/>
          </a:bodyPr>
          <a:lstStyle/>
          <a:p>
            <a:pPr algn="ctr"/>
            <a:r>
              <a:rPr lang="en-GB" dirty="0">
                <a:latin typeface="Comic Sans MS" panose="030F0702030302020204" pitchFamily="66" charset="0"/>
              </a:rPr>
              <a:t>We are going to write our ‘introduction’ today!</a:t>
            </a:r>
          </a:p>
        </p:txBody>
      </p:sp>
      <p:pic>
        <p:nvPicPr>
          <p:cNvPr id="6148" name="Picture 4" descr="Images Signing Png Picture - Smiley Writing Clipart, Transparent Png ,  Transparent Png Image - PNGitem">
            <a:extLst>
              <a:ext uri="{FF2B5EF4-FFF2-40B4-BE49-F238E27FC236}">
                <a16:creationId xmlns:a16="http://schemas.microsoft.com/office/drawing/2014/main" id="{BC8E3703-34C0-4936-B32B-4E7762313D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0500" y="86139"/>
            <a:ext cx="8191500" cy="624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07521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FAA43-172A-4353-8B40-17682D0E0537}"/>
              </a:ext>
            </a:extLst>
          </p:cNvPr>
          <p:cNvSpPr>
            <a:spLocks noGrp="1"/>
          </p:cNvSpPr>
          <p:nvPr>
            <p:ph type="title"/>
          </p:nvPr>
        </p:nvSpPr>
        <p:spPr/>
        <p:txBody>
          <a:bodyPr/>
          <a:lstStyle/>
          <a:p>
            <a:r>
              <a:rPr lang="en-GB" dirty="0">
                <a:latin typeface="Comic Sans MS" panose="030F0702030302020204" pitchFamily="66" charset="0"/>
              </a:rPr>
              <a:t>Example</a:t>
            </a:r>
          </a:p>
        </p:txBody>
      </p:sp>
      <p:sp>
        <p:nvSpPr>
          <p:cNvPr id="3" name="Content Placeholder 2">
            <a:extLst>
              <a:ext uri="{FF2B5EF4-FFF2-40B4-BE49-F238E27FC236}">
                <a16:creationId xmlns:a16="http://schemas.microsoft.com/office/drawing/2014/main" id="{319236D5-47B4-41AC-B935-239206C081B3}"/>
              </a:ext>
            </a:extLst>
          </p:cNvPr>
          <p:cNvSpPr>
            <a:spLocks noGrp="1"/>
          </p:cNvSpPr>
          <p:nvPr>
            <p:ph idx="1"/>
          </p:nvPr>
        </p:nvSpPr>
        <p:spPr>
          <a:xfrm>
            <a:off x="1097280" y="6028045"/>
            <a:ext cx="10058400" cy="829955"/>
          </a:xfrm>
        </p:spPr>
        <p:txBody>
          <a:bodyPr/>
          <a:lstStyle/>
          <a:p>
            <a:pPr algn="ctr"/>
            <a:r>
              <a:rPr lang="en-GB" dirty="0">
                <a:solidFill>
                  <a:srgbClr val="FF0000"/>
                </a:solidFill>
                <a:latin typeface="Comic Sans MS" panose="030F0702030302020204" pitchFamily="66" charset="0"/>
              </a:rPr>
              <a:t>What features of writing can you identify?</a:t>
            </a:r>
          </a:p>
          <a:p>
            <a:pPr algn="ctr"/>
            <a:r>
              <a:rPr lang="en-GB" dirty="0">
                <a:solidFill>
                  <a:srgbClr val="FF0000"/>
                </a:solidFill>
                <a:latin typeface="Comic Sans MS" panose="030F0702030302020204" pitchFamily="66" charset="0"/>
              </a:rPr>
              <a:t>What powerful vocabulary can you find? Why do you think I chose those words?</a:t>
            </a:r>
          </a:p>
        </p:txBody>
      </p:sp>
      <p:pic>
        <p:nvPicPr>
          <p:cNvPr id="8194" name="Picture 2" descr="What Went Well / Even Better If School Feedback Stickers x 56 - Primary  Teaching Services: Amazon.co.uk: Office Products">
            <a:extLst>
              <a:ext uri="{FF2B5EF4-FFF2-40B4-BE49-F238E27FC236}">
                <a16:creationId xmlns:a16="http://schemas.microsoft.com/office/drawing/2014/main" id="{3FDB7969-BAB5-4683-8D12-D364145CFD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9496" y="0"/>
            <a:ext cx="2312504" cy="23315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1C210B1-A669-4C46-A35B-A4CF196F29AF}"/>
              </a:ext>
            </a:extLst>
          </p:cNvPr>
          <p:cNvSpPr txBox="1"/>
          <p:nvPr/>
        </p:nvSpPr>
        <p:spPr>
          <a:xfrm>
            <a:off x="1176130" y="2137368"/>
            <a:ext cx="9839739" cy="3631763"/>
          </a:xfrm>
          <a:prstGeom prst="rect">
            <a:avLst/>
          </a:prstGeom>
          <a:noFill/>
        </p:spPr>
        <p:txBody>
          <a:bodyPr wrap="square" rtlCol="0">
            <a:spAutoFit/>
          </a:bodyPr>
          <a:lstStyle/>
          <a:p>
            <a:r>
              <a:rPr lang="en-GB" sz="2300" dirty="0">
                <a:solidFill>
                  <a:schemeClr val="tx1">
                    <a:lumMod val="75000"/>
                    <a:lumOff val="25000"/>
                  </a:schemeClr>
                </a:solidFill>
                <a:latin typeface="Comic Sans MS" panose="030F0702030302020204" pitchFamily="66" charset="0"/>
              </a:rPr>
              <a:t>Jane stepped outside and shivered as the cool, winter air hit her. She was faced with an empty street steeped in pitch black, eerie darkness. As she began her journey down the endless street, the rusting street lights flickered ominously. Dense, black rain clouds obscured the moon, and she squinted to see better in the near darkness. The street was deserted, yet she was surrounded by distant sounds. While the echoes of police sirens screeched, the hum of moving cars buzzed in the next street. The icy leaves rustled behind her, yet the crisp, evening air was still. Towering trees loomed overhead creating dangerous, flitting shadows on the ground. </a:t>
            </a:r>
          </a:p>
        </p:txBody>
      </p:sp>
    </p:spTree>
    <p:extLst>
      <p:ext uri="{BB962C8B-B14F-4D97-AF65-F5344CB8AC3E}">
        <p14:creationId xmlns:p14="http://schemas.microsoft.com/office/powerpoint/2010/main" val="33402837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E8B8E-91CC-4DC7-B0C6-4F238C348844}"/>
              </a:ext>
            </a:extLst>
          </p:cNvPr>
          <p:cNvSpPr>
            <a:spLocks noGrp="1"/>
          </p:cNvSpPr>
          <p:nvPr>
            <p:ph type="title"/>
          </p:nvPr>
        </p:nvSpPr>
        <p:spPr/>
        <p:txBody>
          <a:bodyPr>
            <a:normAutofit/>
          </a:bodyPr>
          <a:lstStyle/>
          <a:p>
            <a:pPr algn="ctr"/>
            <a:r>
              <a:rPr lang="en-GB" sz="4400" dirty="0">
                <a:latin typeface="Comic Sans MS" panose="030F0702030302020204" pitchFamily="66" charset="0"/>
              </a:rPr>
              <a:t>Remember, I am looking for this in your writing!</a:t>
            </a:r>
          </a:p>
        </p:txBody>
      </p:sp>
      <p:sp>
        <p:nvSpPr>
          <p:cNvPr id="3" name="Content Placeholder 2">
            <a:extLst>
              <a:ext uri="{FF2B5EF4-FFF2-40B4-BE49-F238E27FC236}">
                <a16:creationId xmlns:a16="http://schemas.microsoft.com/office/drawing/2014/main" id="{786E74EB-D8C5-4DAB-827B-A5B021FCE037}"/>
              </a:ext>
            </a:extLst>
          </p:cNvPr>
          <p:cNvSpPr>
            <a:spLocks noGrp="1"/>
          </p:cNvSpPr>
          <p:nvPr>
            <p:ph sz="half" idx="1"/>
          </p:nvPr>
        </p:nvSpPr>
        <p:spPr>
          <a:xfrm>
            <a:off x="1097278" y="1845734"/>
            <a:ext cx="4937760" cy="4346344"/>
          </a:xfrm>
        </p:spPr>
        <p:txBody>
          <a:bodyPr>
            <a:normAutofit fontScale="92500" lnSpcReduction="10000"/>
          </a:bodyPr>
          <a:lstStyle/>
          <a:p>
            <a:pPr>
              <a:buFont typeface="Arial" panose="020B0604020202020204" pitchFamily="34" charset="0"/>
              <a:buChar char="•"/>
            </a:pPr>
            <a:r>
              <a:rPr lang="en-GB" dirty="0">
                <a:latin typeface="Comic Sans MS" panose="030F0702030302020204" pitchFamily="66" charset="0"/>
              </a:rPr>
              <a:t> detailed descriptions of the surroundings</a:t>
            </a:r>
          </a:p>
          <a:p>
            <a:pPr>
              <a:buFont typeface="Arial" panose="020B0604020202020204" pitchFamily="34" charset="0"/>
              <a:buChar char="•"/>
            </a:pPr>
            <a:r>
              <a:rPr lang="en-GB" dirty="0">
                <a:latin typeface="Comic Sans MS" panose="030F0702030302020204" pitchFamily="66" charset="0"/>
              </a:rPr>
              <a:t> clues to tease the reader the reader and to keep certain things hidden </a:t>
            </a:r>
          </a:p>
          <a:p>
            <a:pPr>
              <a:buFont typeface="Arial" panose="020B0604020202020204" pitchFamily="34" charset="0"/>
              <a:buChar char="•"/>
            </a:pPr>
            <a:r>
              <a:rPr lang="en-GB" dirty="0">
                <a:latin typeface="Comic Sans MS" panose="030F0702030302020204" pitchFamily="66" charset="0"/>
              </a:rPr>
              <a:t> short, shocking sentences</a:t>
            </a:r>
          </a:p>
          <a:p>
            <a:pPr>
              <a:buFont typeface="Arial" panose="020B0604020202020204" pitchFamily="34" charset="0"/>
              <a:buChar char="•"/>
            </a:pPr>
            <a:r>
              <a:rPr lang="en-GB" dirty="0">
                <a:latin typeface="Comic Sans MS" panose="030F0702030302020204" pitchFamily="66" charset="0"/>
              </a:rPr>
              <a:t> subordinate clauses to make the reader wait for an outcome</a:t>
            </a:r>
          </a:p>
          <a:p>
            <a:pPr>
              <a:buFont typeface="Arial" panose="020B0604020202020204" pitchFamily="34" charset="0"/>
              <a:buChar char="•"/>
            </a:pPr>
            <a:r>
              <a:rPr lang="en-GB" dirty="0">
                <a:latin typeface="Comic Sans MS" panose="030F0702030302020204" pitchFamily="66" charset="0"/>
              </a:rPr>
              <a:t> ellipses</a:t>
            </a:r>
          </a:p>
          <a:p>
            <a:pPr>
              <a:buFont typeface="Arial" panose="020B0604020202020204" pitchFamily="34" charset="0"/>
              <a:buChar char="•"/>
            </a:pPr>
            <a:r>
              <a:rPr lang="en-GB" dirty="0">
                <a:latin typeface="Comic Sans MS" panose="030F0702030302020204" pitchFamily="66" charset="0"/>
              </a:rPr>
              <a:t> physical reactions from the character </a:t>
            </a:r>
          </a:p>
          <a:p>
            <a:pPr>
              <a:buFont typeface="Arial" panose="020B0604020202020204" pitchFamily="34" charset="0"/>
              <a:buChar char="•"/>
            </a:pPr>
            <a:r>
              <a:rPr lang="en-GB" dirty="0">
                <a:latin typeface="Comic Sans MS" panose="030F0702030302020204" pitchFamily="66" charset="0"/>
              </a:rPr>
              <a:t> appealing to the reader’s senses</a:t>
            </a:r>
          </a:p>
          <a:p>
            <a:pPr>
              <a:buFont typeface="Arial" panose="020B0604020202020204" pitchFamily="34" charset="0"/>
              <a:buChar char="•"/>
            </a:pPr>
            <a:r>
              <a:rPr lang="en-GB" dirty="0">
                <a:latin typeface="Comic Sans MS" panose="030F0702030302020204" pitchFamily="66" charset="0"/>
              </a:rPr>
              <a:t> exciting synonyms</a:t>
            </a:r>
          </a:p>
          <a:p>
            <a:pPr>
              <a:buFont typeface="Arial" panose="020B0604020202020204" pitchFamily="34" charset="0"/>
              <a:buChar char="•"/>
            </a:pPr>
            <a:r>
              <a:rPr lang="en-GB" dirty="0">
                <a:latin typeface="Comic Sans MS" panose="030F0702030302020204" pitchFamily="66" charset="0"/>
              </a:rPr>
              <a:t> similes and metaphors </a:t>
            </a:r>
          </a:p>
        </p:txBody>
      </p:sp>
      <p:sp>
        <p:nvSpPr>
          <p:cNvPr id="4" name="Content Placeholder 3">
            <a:extLst>
              <a:ext uri="{FF2B5EF4-FFF2-40B4-BE49-F238E27FC236}">
                <a16:creationId xmlns:a16="http://schemas.microsoft.com/office/drawing/2014/main" id="{CEADFD5B-3394-48E6-8EC4-53FB88D0B8B3}"/>
              </a:ext>
            </a:extLst>
          </p:cNvPr>
          <p:cNvSpPr>
            <a:spLocks noGrp="1"/>
          </p:cNvSpPr>
          <p:nvPr>
            <p:ph sz="half" idx="2"/>
          </p:nvPr>
        </p:nvSpPr>
        <p:spPr/>
        <p:txBody>
          <a:bodyPr>
            <a:normAutofit fontScale="92500" lnSpcReduction="10000"/>
          </a:bodyPr>
          <a:lstStyle/>
          <a:p>
            <a:pPr>
              <a:buFont typeface="Arial" panose="020B0604020202020204" pitchFamily="34" charset="0"/>
              <a:buChar char="•"/>
            </a:pPr>
            <a:r>
              <a:rPr lang="en-US" dirty="0">
                <a:latin typeface="Comic Sans MS" panose="030F0702030302020204" pitchFamily="66" charset="0"/>
              </a:rPr>
              <a:t> something is out of the ordinary (not as it seems)</a:t>
            </a:r>
          </a:p>
          <a:p>
            <a:pPr>
              <a:buFont typeface="Arial" panose="020B0604020202020204" pitchFamily="34" charset="0"/>
              <a:buChar char="•"/>
            </a:pPr>
            <a:r>
              <a:rPr lang="en-US" dirty="0">
                <a:latin typeface="Comic Sans MS" panose="030F0702030302020204" pitchFamily="66" charset="0"/>
              </a:rPr>
              <a:t> everything happens slowly</a:t>
            </a:r>
          </a:p>
          <a:p>
            <a:pPr>
              <a:buFont typeface="Arial" panose="020B0604020202020204" pitchFamily="34" charset="0"/>
              <a:buChar char="•"/>
            </a:pPr>
            <a:r>
              <a:rPr lang="en-US" dirty="0">
                <a:latin typeface="Comic Sans MS" panose="030F0702030302020204" pitchFamily="66" charset="0"/>
              </a:rPr>
              <a:t> detail builds up slowly</a:t>
            </a:r>
          </a:p>
          <a:p>
            <a:pPr>
              <a:buFont typeface="Arial" panose="020B0604020202020204" pitchFamily="34" charset="0"/>
              <a:buChar char="•"/>
            </a:pPr>
            <a:r>
              <a:rPr lang="en-US" dirty="0">
                <a:latin typeface="Comic Sans MS" panose="030F0702030302020204" pitchFamily="66" charset="0"/>
              </a:rPr>
              <a:t> you are waiting for something to happen</a:t>
            </a:r>
          </a:p>
          <a:p>
            <a:pPr>
              <a:buFont typeface="Arial" panose="020B0604020202020204" pitchFamily="34" charset="0"/>
              <a:buChar char="•"/>
            </a:pPr>
            <a:r>
              <a:rPr lang="en-US" dirty="0">
                <a:latin typeface="Comic Sans MS" panose="030F0702030302020204" pitchFamily="66" charset="0"/>
              </a:rPr>
              <a:t> small things become big</a:t>
            </a:r>
          </a:p>
          <a:p>
            <a:pPr>
              <a:buFont typeface="Arial" panose="020B0604020202020204" pitchFamily="34" charset="0"/>
              <a:buChar char="•"/>
            </a:pPr>
            <a:r>
              <a:rPr lang="en-US" dirty="0">
                <a:latin typeface="Comic Sans MS" panose="030F0702030302020204" pitchFamily="66" charset="0"/>
              </a:rPr>
              <a:t> focusing on small things, e.g. senses, weather, character reactions</a:t>
            </a:r>
          </a:p>
          <a:p>
            <a:pPr>
              <a:buFont typeface="Arial" panose="020B0604020202020204" pitchFamily="34" charset="0"/>
              <a:buChar char="•"/>
            </a:pPr>
            <a:r>
              <a:rPr lang="en-US" dirty="0">
                <a:latin typeface="Comic Sans MS" panose="030F0702030302020204" pitchFamily="66" charset="0"/>
              </a:rPr>
              <a:t> nothing actually happens!</a:t>
            </a:r>
            <a:endParaRPr lang="en-GB" dirty="0">
              <a:latin typeface="Comic Sans MS" panose="030F0702030302020204" pitchFamily="66" charset="0"/>
            </a:endParaRPr>
          </a:p>
          <a:p>
            <a:endParaRPr lang="en-GB" dirty="0"/>
          </a:p>
        </p:txBody>
      </p:sp>
      <p:pic>
        <p:nvPicPr>
          <p:cNvPr id="9218" name="Picture 2" descr="Transparent Presentation Clipart - Cartoon Looking Through Binoculars Png ,  Free Transparent Clipart - ClipartKey">
            <a:extLst>
              <a:ext uri="{FF2B5EF4-FFF2-40B4-BE49-F238E27FC236}">
                <a16:creationId xmlns:a16="http://schemas.microsoft.com/office/drawing/2014/main" id="{EF5E0316-ACD1-4DC4-8D3D-292C4313D0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722" t="4179" r="7805" b="9709"/>
          <a:stretch/>
        </p:blipFill>
        <p:spPr bwMode="auto">
          <a:xfrm>
            <a:off x="10297731" y="4422912"/>
            <a:ext cx="1894269" cy="1888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0220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361B0-82A0-4EE7-A222-9A7B46CAC6F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8D9FBD9-7EEF-4F43-9BAF-8B7FFDAC04E2}"/>
              </a:ext>
            </a:extLst>
          </p:cNvPr>
          <p:cNvSpPr>
            <a:spLocks noGrp="1"/>
          </p:cNvSpPr>
          <p:nvPr>
            <p:ph idx="1"/>
          </p:nvPr>
        </p:nvSpPr>
        <p:spPr/>
        <p:txBody>
          <a:bodyPr/>
          <a:lstStyle/>
          <a:p>
            <a:r>
              <a:rPr lang="en-GB" dirty="0">
                <a:latin typeface="Comic Sans MS" panose="030F0702030302020204" pitchFamily="66" charset="0"/>
              </a:rPr>
              <a:t>You are only going to write the introduction today!</a:t>
            </a:r>
          </a:p>
          <a:p>
            <a:r>
              <a:rPr lang="en-GB" dirty="0">
                <a:latin typeface="Comic Sans MS" panose="030F0702030302020204" pitchFamily="66" charset="0"/>
              </a:rPr>
              <a:t>When your character leaves their house and starts walking (down the street, along the path, in the park etc. – wherever you have chosen to set your story!</a:t>
            </a:r>
          </a:p>
          <a:p>
            <a:r>
              <a:rPr lang="en-GB" dirty="0">
                <a:latin typeface="Comic Sans MS" panose="030F0702030302020204" pitchFamily="66" charset="0"/>
              </a:rPr>
              <a:t>Describe the setting; what the character can see, hear, what they do etc.</a:t>
            </a:r>
          </a:p>
        </p:txBody>
      </p:sp>
      <p:pic>
        <p:nvPicPr>
          <p:cNvPr id="4" name="Picture 4" descr="Images Signing Png Picture - Smiley Writing Clipart, Transparent Png ,  Transparent Png Image - PNGitem">
            <a:extLst>
              <a:ext uri="{FF2B5EF4-FFF2-40B4-BE49-F238E27FC236}">
                <a16:creationId xmlns:a16="http://schemas.microsoft.com/office/drawing/2014/main" id="{732ACAB2-C1AE-4967-9A1E-2A8CFE14BF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8930" y="3395453"/>
            <a:ext cx="3853070" cy="2939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72318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1C75E8-75FF-4FF3-B10A-62837FEAFB4F}"/>
              </a:ext>
            </a:extLst>
          </p:cNvPr>
          <p:cNvSpPr>
            <a:spLocks noGrp="1"/>
          </p:cNvSpPr>
          <p:nvPr>
            <p:ph idx="1"/>
          </p:nvPr>
        </p:nvSpPr>
        <p:spPr>
          <a:xfrm>
            <a:off x="1097280" y="1845734"/>
            <a:ext cx="5392972" cy="4023360"/>
          </a:xfrm>
        </p:spPr>
        <p:txBody>
          <a:bodyPr/>
          <a:lstStyle/>
          <a:p>
            <a:r>
              <a:rPr lang="en-GB" dirty="0">
                <a:latin typeface="Comic Sans MS" panose="030F0702030302020204" pitchFamily="66" charset="0"/>
              </a:rPr>
              <a:t>Where is your story set?</a:t>
            </a:r>
          </a:p>
          <a:p>
            <a:r>
              <a:rPr lang="en-GB" dirty="0">
                <a:latin typeface="Comic Sans MS" panose="030F0702030302020204" pitchFamily="66" charset="0"/>
              </a:rPr>
              <a:t>Who is your character?</a:t>
            </a:r>
          </a:p>
          <a:p>
            <a:r>
              <a:rPr lang="en-GB" dirty="0">
                <a:latin typeface="Comic Sans MS" panose="030F0702030302020204" pitchFamily="66" charset="0"/>
              </a:rPr>
              <a:t>What are they going to be doing?</a:t>
            </a:r>
          </a:p>
          <a:p>
            <a:r>
              <a:rPr lang="en-GB" dirty="0">
                <a:latin typeface="Comic Sans MS" panose="030F0702030302020204" pitchFamily="66" charset="0"/>
              </a:rPr>
              <a:t>What can they see/hear?</a:t>
            </a:r>
          </a:p>
        </p:txBody>
      </p:sp>
      <p:sp>
        <p:nvSpPr>
          <p:cNvPr id="5" name="Title 4">
            <a:extLst>
              <a:ext uri="{FF2B5EF4-FFF2-40B4-BE49-F238E27FC236}">
                <a16:creationId xmlns:a16="http://schemas.microsoft.com/office/drawing/2014/main" id="{561919DE-33D2-4E8C-B1F4-AF54396DFDA3}"/>
              </a:ext>
            </a:extLst>
          </p:cNvPr>
          <p:cNvSpPr>
            <a:spLocks noGrp="1"/>
          </p:cNvSpPr>
          <p:nvPr>
            <p:ph type="title"/>
          </p:nvPr>
        </p:nvSpPr>
        <p:spPr/>
        <p:txBody>
          <a:bodyPr/>
          <a:lstStyle/>
          <a:p>
            <a:endParaRPr lang="en-GB"/>
          </a:p>
        </p:txBody>
      </p:sp>
      <p:pic>
        <p:nvPicPr>
          <p:cNvPr id="6" name="Picture 2" descr="Thinking Smiley | Smiley emoji, Funny emoji faces, Thinking emoticon">
            <a:extLst>
              <a:ext uri="{FF2B5EF4-FFF2-40B4-BE49-F238E27FC236}">
                <a16:creationId xmlns:a16="http://schemas.microsoft.com/office/drawing/2014/main" id="{4FB92A0B-F061-4BAE-B94C-8A6C2F059B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9844" y="1845734"/>
            <a:ext cx="4286709" cy="4286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56767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9BBC0-9CAC-4E67-87AF-08342765D6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8288C3C-782E-44DC-B506-3EADB2123F4B}"/>
              </a:ext>
            </a:extLst>
          </p:cNvPr>
          <p:cNvSpPr>
            <a:spLocks noGrp="1"/>
          </p:cNvSpPr>
          <p:nvPr>
            <p:ph idx="1"/>
          </p:nvPr>
        </p:nvSpPr>
        <p:spPr>
          <a:xfrm>
            <a:off x="6400800" y="1845734"/>
            <a:ext cx="4754880" cy="4023360"/>
          </a:xfrm>
        </p:spPr>
        <p:txBody>
          <a:bodyPr/>
          <a:lstStyle/>
          <a:p>
            <a:r>
              <a:rPr lang="en-GB" dirty="0">
                <a:latin typeface="Comic Sans MS" panose="030F0702030302020204" pitchFamily="66" charset="0"/>
              </a:rPr>
              <a:t>In your writing today, I am looking for:</a:t>
            </a:r>
          </a:p>
          <a:p>
            <a:r>
              <a:rPr lang="en-GB" dirty="0">
                <a:latin typeface="Comic Sans MS" panose="030F0702030302020204" pitchFamily="66" charset="0"/>
              </a:rPr>
              <a:t>- a range of conjunctions</a:t>
            </a:r>
          </a:p>
          <a:p>
            <a:r>
              <a:rPr lang="en-GB" dirty="0">
                <a:latin typeface="Comic Sans MS" panose="030F0702030302020204" pitchFamily="66" charset="0"/>
              </a:rPr>
              <a:t>- expanded noun phrases (powerful vocabulary)</a:t>
            </a:r>
          </a:p>
          <a:p>
            <a:r>
              <a:rPr lang="en-GB" dirty="0">
                <a:latin typeface="Comic Sans MS" panose="030F0702030302020204" pitchFamily="66" charset="0"/>
              </a:rPr>
              <a:t>- similes</a:t>
            </a:r>
          </a:p>
          <a:p>
            <a:r>
              <a:rPr lang="en-GB" dirty="0">
                <a:latin typeface="Comic Sans MS" panose="030F0702030302020204" pitchFamily="66" charset="0"/>
              </a:rPr>
              <a:t>- adverbs </a:t>
            </a:r>
          </a:p>
        </p:txBody>
      </p:sp>
      <p:pic>
        <p:nvPicPr>
          <p:cNvPr id="38914" name="Picture 2" descr="Looking For Something Lost And Found Sign clipart free image">
            <a:extLst>
              <a:ext uri="{FF2B5EF4-FFF2-40B4-BE49-F238E27FC236}">
                <a16:creationId xmlns:a16="http://schemas.microsoft.com/office/drawing/2014/main" id="{27BB904E-9E84-4F84-A40A-BE312A0B1E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790"/>
          <a:stretch/>
        </p:blipFill>
        <p:spPr bwMode="auto">
          <a:xfrm>
            <a:off x="314325" y="1845734"/>
            <a:ext cx="5781675" cy="4391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1760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1F295-DFF0-4A35-A5DC-26BD62B0DCA8}"/>
              </a:ext>
            </a:extLst>
          </p:cNvPr>
          <p:cNvSpPr>
            <a:spLocks noGrp="1"/>
          </p:cNvSpPr>
          <p:nvPr>
            <p:ph type="title"/>
          </p:nvPr>
        </p:nvSpPr>
        <p:spPr/>
        <p:txBody>
          <a:bodyPr/>
          <a:lstStyle/>
          <a:p>
            <a:r>
              <a:rPr lang="en-GB" b="1"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A2613ECE-ABA7-4406-9B73-EB22BBF996C9}"/>
              </a:ext>
            </a:extLst>
          </p:cNvPr>
          <p:cNvSpPr>
            <a:spLocks noGrp="1"/>
          </p:cNvSpPr>
          <p:nvPr>
            <p:ph idx="1"/>
          </p:nvPr>
        </p:nvSpPr>
        <p:spPr/>
        <p:txBody>
          <a:bodyPr/>
          <a:lstStyle/>
          <a:p>
            <a:r>
              <a:rPr lang="en-GB" dirty="0">
                <a:latin typeface="Comic Sans MS" panose="030F0702030302020204" pitchFamily="66" charset="0"/>
              </a:rPr>
              <a:t>Write your suspense story introduction.</a:t>
            </a:r>
          </a:p>
          <a:p>
            <a:endParaRPr lang="en-GB" dirty="0">
              <a:latin typeface="Comic Sans MS" panose="030F0702030302020204" pitchFamily="66" charset="0"/>
            </a:endParaRPr>
          </a:p>
          <a:p>
            <a:r>
              <a:rPr lang="en-GB" dirty="0">
                <a:latin typeface="Comic Sans MS" panose="030F0702030302020204" pitchFamily="66" charset="0"/>
              </a:rPr>
              <a:t>You are going to write for 15 minutes, then stop and edit what you have written.</a:t>
            </a:r>
          </a:p>
          <a:p>
            <a:r>
              <a:rPr lang="en-GB" dirty="0">
                <a:latin typeface="Comic Sans MS" panose="030F0702030302020204" pitchFamily="66" charset="0"/>
              </a:rPr>
              <a:t>Have you included everything you need to for your introduction?</a:t>
            </a:r>
          </a:p>
          <a:p>
            <a:r>
              <a:rPr lang="en-GB" dirty="0">
                <a:latin typeface="Comic Sans MS" panose="030F0702030302020204" pitchFamily="66" charset="0"/>
              </a:rPr>
              <a:t>Have you included everything I am looking for in your writing?</a:t>
            </a:r>
          </a:p>
          <a:p>
            <a:endParaRPr lang="en-GB" dirty="0">
              <a:solidFill>
                <a:srgbClr val="FF0000"/>
              </a:solidFill>
              <a:latin typeface="Comic Sans MS" panose="030F0702030302020204" pitchFamily="66" charset="0"/>
            </a:endParaRPr>
          </a:p>
          <a:p>
            <a:r>
              <a:rPr lang="en-GB" dirty="0">
                <a:solidFill>
                  <a:srgbClr val="FF0000"/>
                </a:solidFill>
                <a:latin typeface="Comic Sans MS" panose="030F0702030302020204" pitchFamily="66" charset="0"/>
              </a:rPr>
              <a:t>Red pen edit and improve your work so far!</a:t>
            </a:r>
          </a:p>
          <a:p>
            <a:r>
              <a:rPr lang="en-GB" dirty="0">
                <a:latin typeface="Comic Sans MS" panose="030F0702030302020204" pitchFamily="66" charset="0"/>
              </a:rPr>
              <a:t>Then go back to pencil, and continue writing your introduction. </a:t>
            </a:r>
          </a:p>
        </p:txBody>
      </p:sp>
      <p:pic>
        <p:nvPicPr>
          <p:cNvPr id="4" name="Picture 4" descr="Images Signing Png Picture - Smiley Writing Clipart, Transparent Png ,  Transparent Png Image - PNGitem">
            <a:extLst>
              <a:ext uri="{FF2B5EF4-FFF2-40B4-BE49-F238E27FC236}">
                <a16:creationId xmlns:a16="http://schemas.microsoft.com/office/drawing/2014/main" id="{3FA5702F-1985-4B12-A9C9-266BDE464A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8048" y="3747052"/>
            <a:ext cx="3313952" cy="2527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7874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9D895-063C-4DF7-9985-A96A978C0252}"/>
              </a:ext>
            </a:extLst>
          </p:cNvPr>
          <p:cNvSpPr>
            <a:spLocks noGrp="1"/>
          </p:cNvSpPr>
          <p:nvPr>
            <p:ph type="ctrTitle"/>
          </p:nvPr>
        </p:nvSpPr>
        <p:spPr/>
        <p:txBody>
          <a:bodyPr>
            <a:normAutofit/>
          </a:bodyPr>
          <a:lstStyle/>
          <a:p>
            <a:r>
              <a:rPr lang="en-GB" sz="6600" dirty="0">
                <a:latin typeface="Comic Sans MS" panose="030F0702030302020204" pitchFamily="66" charset="0"/>
              </a:rPr>
              <a:t>Thursday 1</a:t>
            </a:r>
            <a:r>
              <a:rPr lang="en-GB" sz="6600" baseline="30000" dirty="0">
                <a:latin typeface="Comic Sans MS" panose="030F0702030302020204" pitchFamily="66" charset="0"/>
              </a:rPr>
              <a:t>st</a:t>
            </a:r>
            <a:r>
              <a:rPr lang="en-GB" sz="6600" dirty="0">
                <a:latin typeface="Comic Sans MS" panose="030F0702030302020204" pitchFamily="66" charset="0"/>
              </a:rPr>
              <a:t> April 2020</a:t>
            </a:r>
          </a:p>
        </p:txBody>
      </p:sp>
      <p:sp>
        <p:nvSpPr>
          <p:cNvPr id="3" name="Subtitle 2">
            <a:extLst>
              <a:ext uri="{FF2B5EF4-FFF2-40B4-BE49-F238E27FC236}">
                <a16:creationId xmlns:a16="http://schemas.microsoft.com/office/drawing/2014/main" id="{B5162ACD-7223-4F03-A251-5F983257BDAF}"/>
              </a:ext>
            </a:extLst>
          </p:cNvPr>
          <p:cNvSpPr>
            <a:spLocks noGrp="1"/>
          </p:cNvSpPr>
          <p:nvPr>
            <p:ph type="subTitle" idx="1"/>
          </p:nvPr>
        </p:nvSpPr>
        <p:spPr/>
        <p:txBody>
          <a:bodyPr>
            <a:normAutofit fontScale="85000" lnSpcReduction="2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use imaginative description</a:t>
            </a:r>
          </a:p>
          <a:p>
            <a:r>
              <a:rPr lang="en-GB" cap="none" dirty="0">
                <a:latin typeface="Comic Sans MS" panose="030F0702030302020204" pitchFamily="66" charset="0"/>
              </a:rPr>
              <a:t>C: Suspense Stories</a:t>
            </a:r>
          </a:p>
        </p:txBody>
      </p:sp>
    </p:spTree>
    <p:extLst>
      <p:ext uri="{BB962C8B-B14F-4D97-AF65-F5344CB8AC3E}">
        <p14:creationId xmlns:p14="http://schemas.microsoft.com/office/powerpoint/2010/main" val="2999516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7DF2D-BCD4-41B1-9DD6-27B7357E1E3A}"/>
              </a:ext>
            </a:extLst>
          </p:cNvPr>
          <p:cNvSpPr>
            <a:spLocks noGrp="1"/>
          </p:cNvSpPr>
          <p:nvPr>
            <p:ph type="title"/>
          </p:nvPr>
        </p:nvSpPr>
        <p:spPr/>
        <p:txBody>
          <a:bodyPr/>
          <a:lstStyle/>
          <a:p>
            <a:r>
              <a:rPr lang="en-GB"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640E7095-3DA3-4DC3-A0EF-A6812F965D5C}"/>
              </a:ext>
            </a:extLst>
          </p:cNvPr>
          <p:cNvSpPr>
            <a:spLocks noGrp="1"/>
          </p:cNvSpPr>
          <p:nvPr>
            <p:ph idx="1"/>
          </p:nvPr>
        </p:nvSpPr>
        <p:spPr/>
        <p:txBody>
          <a:bodyPr/>
          <a:lstStyle/>
          <a:p>
            <a:r>
              <a:rPr lang="en-GB" dirty="0">
                <a:latin typeface="Comic Sans MS" panose="030F0702030302020204" pitchFamily="66" charset="0"/>
              </a:rPr>
              <a:t>You have 5-10 minutes to look back at your work from last lesson.</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What do you need to do to improve your work today?</a:t>
            </a:r>
          </a:p>
          <a:p>
            <a:pPr marL="0" indent="0">
              <a:buNone/>
            </a:pPr>
            <a:r>
              <a:rPr lang="en-GB" dirty="0">
                <a:latin typeface="Comic Sans MS" panose="030F0702030302020204" pitchFamily="66" charset="0"/>
              </a:rPr>
              <a:t>Red pen edit your work using the marking feedback to help!</a:t>
            </a:r>
          </a:p>
        </p:txBody>
      </p:sp>
      <p:pic>
        <p:nvPicPr>
          <p:cNvPr id="4" name="Picture 2" descr="What Went Well / Even Better If School Feedback Stickers x 56 - Primary  Teaching Services: Amazon.co.uk: Office Products">
            <a:extLst>
              <a:ext uri="{FF2B5EF4-FFF2-40B4-BE49-F238E27FC236}">
                <a16:creationId xmlns:a16="http://schemas.microsoft.com/office/drawing/2014/main" id="{8D9CC4E3-F9C7-4196-957B-F848BBA133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9496" y="0"/>
            <a:ext cx="2312504" cy="2331537"/>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Time to improve stamp stock vector. Illustration of correct - 88125211">
            <a:extLst>
              <a:ext uri="{FF2B5EF4-FFF2-40B4-BE49-F238E27FC236}">
                <a16:creationId xmlns:a16="http://schemas.microsoft.com/office/drawing/2014/main" id="{86FDD101-2363-4DD2-9488-ABB04C08563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926" t="5217" r="11904" b="12754"/>
          <a:stretch/>
        </p:blipFill>
        <p:spPr bwMode="auto">
          <a:xfrm>
            <a:off x="8282580" y="3429000"/>
            <a:ext cx="3909419" cy="2903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848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E0753-7481-4690-B684-E946DD16E12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395F125-57A7-4157-8112-F258A76DF26F}"/>
              </a:ext>
            </a:extLst>
          </p:cNvPr>
          <p:cNvSpPr>
            <a:spLocks noGrp="1"/>
          </p:cNvSpPr>
          <p:nvPr>
            <p:ph idx="1"/>
          </p:nvPr>
        </p:nvSpPr>
        <p:spPr>
          <a:xfrm>
            <a:off x="1097280" y="1845734"/>
            <a:ext cx="2639833" cy="4023360"/>
          </a:xfrm>
        </p:spPr>
        <p:txBody>
          <a:bodyPr/>
          <a:lstStyle/>
          <a:p>
            <a:pPr algn="ctr"/>
            <a:r>
              <a:rPr lang="en-GB" dirty="0">
                <a:latin typeface="Comic Sans MS" panose="030F0702030302020204" pitchFamily="66" charset="0"/>
              </a:rPr>
              <a:t>You are going to write the ‘build up’ today!</a:t>
            </a:r>
          </a:p>
        </p:txBody>
      </p:sp>
      <p:pic>
        <p:nvPicPr>
          <p:cNvPr id="4" name="Picture 4" descr="Images Signing Png Picture - Smiley Writing Clipart, Transparent Png ,  Transparent Png Image - PNGitem">
            <a:extLst>
              <a:ext uri="{FF2B5EF4-FFF2-40B4-BE49-F238E27FC236}">
                <a16:creationId xmlns:a16="http://schemas.microsoft.com/office/drawing/2014/main" id="{CB5E5974-6739-4150-9FFF-FAFDC9DFD3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0500" y="86139"/>
            <a:ext cx="8191500" cy="624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774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FAA43-172A-4353-8B40-17682D0E0537}"/>
              </a:ext>
            </a:extLst>
          </p:cNvPr>
          <p:cNvSpPr>
            <a:spLocks noGrp="1"/>
          </p:cNvSpPr>
          <p:nvPr>
            <p:ph type="title"/>
          </p:nvPr>
        </p:nvSpPr>
        <p:spPr/>
        <p:txBody>
          <a:bodyPr/>
          <a:lstStyle/>
          <a:p>
            <a:r>
              <a:rPr lang="en-GB" dirty="0">
                <a:latin typeface="Comic Sans MS" panose="030F0702030302020204" pitchFamily="66" charset="0"/>
              </a:rPr>
              <a:t>Example</a:t>
            </a:r>
          </a:p>
        </p:txBody>
      </p:sp>
      <p:sp>
        <p:nvSpPr>
          <p:cNvPr id="3" name="Content Placeholder 2">
            <a:extLst>
              <a:ext uri="{FF2B5EF4-FFF2-40B4-BE49-F238E27FC236}">
                <a16:creationId xmlns:a16="http://schemas.microsoft.com/office/drawing/2014/main" id="{319236D5-47B4-41AC-B935-239206C081B3}"/>
              </a:ext>
            </a:extLst>
          </p:cNvPr>
          <p:cNvSpPr>
            <a:spLocks noGrp="1"/>
          </p:cNvSpPr>
          <p:nvPr>
            <p:ph idx="1"/>
          </p:nvPr>
        </p:nvSpPr>
        <p:spPr>
          <a:xfrm>
            <a:off x="1097280" y="6028045"/>
            <a:ext cx="10058400" cy="829955"/>
          </a:xfrm>
        </p:spPr>
        <p:txBody>
          <a:bodyPr/>
          <a:lstStyle/>
          <a:p>
            <a:pPr algn="ctr"/>
            <a:r>
              <a:rPr lang="en-GB" dirty="0">
                <a:solidFill>
                  <a:srgbClr val="FF0000"/>
                </a:solidFill>
                <a:latin typeface="Comic Sans MS" panose="030F0702030302020204" pitchFamily="66" charset="0"/>
              </a:rPr>
              <a:t>What features of writing can you identify?</a:t>
            </a:r>
          </a:p>
          <a:p>
            <a:pPr algn="ctr"/>
            <a:r>
              <a:rPr lang="en-GB" dirty="0">
                <a:solidFill>
                  <a:srgbClr val="FF0000"/>
                </a:solidFill>
                <a:latin typeface="Comic Sans MS" panose="030F0702030302020204" pitchFamily="66" charset="0"/>
              </a:rPr>
              <a:t>What powerful vocabulary can you find? Why do you think I chose those words?</a:t>
            </a:r>
          </a:p>
        </p:txBody>
      </p:sp>
      <p:pic>
        <p:nvPicPr>
          <p:cNvPr id="8194" name="Picture 2" descr="What Went Well / Even Better If School Feedback Stickers x 56 - Primary  Teaching Services: Amazon.co.uk: Office Products">
            <a:extLst>
              <a:ext uri="{FF2B5EF4-FFF2-40B4-BE49-F238E27FC236}">
                <a16:creationId xmlns:a16="http://schemas.microsoft.com/office/drawing/2014/main" id="{3FDB7969-BAB5-4683-8D12-D364145CFD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9496" y="0"/>
            <a:ext cx="2312504" cy="23315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BF0E422-A460-40BE-AD41-C4ED7096C45E}"/>
              </a:ext>
            </a:extLst>
          </p:cNvPr>
          <p:cNvSpPr txBox="1"/>
          <p:nvPr/>
        </p:nvSpPr>
        <p:spPr>
          <a:xfrm>
            <a:off x="1097280" y="2331537"/>
            <a:ext cx="9388503" cy="2800767"/>
          </a:xfrm>
          <a:prstGeom prst="rect">
            <a:avLst/>
          </a:prstGeom>
          <a:noFill/>
        </p:spPr>
        <p:txBody>
          <a:bodyPr wrap="square" rtlCol="0">
            <a:spAutoFit/>
          </a:bodyPr>
          <a:lstStyle/>
          <a:p>
            <a:r>
              <a:rPr lang="en-GB" sz="2200" dirty="0">
                <a:latin typeface="Comic Sans MS" panose="030F0702030302020204" pitchFamily="66" charset="0"/>
              </a:rPr>
              <a:t>It was then that she heard it… It was the unmistakeable sound of a footstep behind her. Was someone following her? The empty street stretched in front of her, as she quickened her pace. Her heart raced and the drum of her blood pumping filled her ears. Every step she took sounded like a clap of thunder. Thud. Thud. Thud. Jane’s eyes darted nervously around, as the dark shadows danced around her.  Silence fell. She held her breath and turned around…</a:t>
            </a:r>
          </a:p>
          <a:p>
            <a:endParaRPr lang="en-GB" sz="2200" dirty="0">
              <a:latin typeface="Comic Sans MS" panose="030F0702030302020204" pitchFamily="66" charset="0"/>
            </a:endParaRPr>
          </a:p>
        </p:txBody>
      </p:sp>
    </p:spTree>
    <p:extLst>
      <p:ext uri="{BB962C8B-B14F-4D97-AF65-F5344CB8AC3E}">
        <p14:creationId xmlns:p14="http://schemas.microsoft.com/office/powerpoint/2010/main" val="813159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361B0-82A0-4EE7-A222-9A7B46CAC6F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8D9FBD9-7EEF-4F43-9BAF-8B7FFDAC04E2}"/>
              </a:ext>
            </a:extLst>
          </p:cNvPr>
          <p:cNvSpPr>
            <a:spLocks noGrp="1"/>
          </p:cNvSpPr>
          <p:nvPr>
            <p:ph idx="1"/>
          </p:nvPr>
        </p:nvSpPr>
        <p:spPr/>
        <p:txBody>
          <a:bodyPr/>
          <a:lstStyle/>
          <a:p>
            <a:r>
              <a:rPr lang="en-GB" dirty="0">
                <a:latin typeface="Comic Sans MS" panose="030F0702030302020204" pitchFamily="66" charset="0"/>
              </a:rPr>
              <a:t>You are only going to write the build up today!</a:t>
            </a:r>
          </a:p>
          <a:p>
            <a:r>
              <a:rPr lang="en-GB" dirty="0">
                <a:latin typeface="Comic Sans MS" panose="030F0702030302020204" pitchFamily="66" charset="0"/>
              </a:rPr>
              <a:t>When your character hears a noise/sees something out of the corner of their eye and starts to think they are being followed.</a:t>
            </a:r>
          </a:p>
          <a:p>
            <a:r>
              <a:rPr lang="en-GB" dirty="0">
                <a:latin typeface="Comic Sans MS" panose="030F0702030302020204" pitchFamily="66" charset="0"/>
              </a:rPr>
              <a:t>Describe what your character can see/hear, and their reactions (e.g. speeding up, heart beating faster etc.)</a:t>
            </a:r>
          </a:p>
        </p:txBody>
      </p:sp>
      <p:pic>
        <p:nvPicPr>
          <p:cNvPr id="4" name="Picture 4" descr="Images Signing Png Picture - Smiley Writing Clipart, Transparent Png ,  Transparent Png Image - PNGitem">
            <a:extLst>
              <a:ext uri="{FF2B5EF4-FFF2-40B4-BE49-F238E27FC236}">
                <a16:creationId xmlns:a16="http://schemas.microsoft.com/office/drawing/2014/main" id="{1229730C-F415-44B9-8B1E-8F1D2F19C0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8930" y="3395453"/>
            <a:ext cx="3853070" cy="2939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8522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1C75E8-75FF-4FF3-B10A-62837FEAFB4F}"/>
              </a:ext>
            </a:extLst>
          </p:cNvPr>
          <p:cNvSpPr>
            <a:spLocks noGrp="1"/>
          </p:cNvSpPr>
          <p:nvPr>
            <p:ph idx="1"/>
          </p:nvPr>
        </p:nvSpPr>
        <p:spPr/>
        <p:txBody>
          <a:bodyPr/>
          <a:lstStyle/>
          <a:p>
            <a:r>
              <a:rPr lang="en-GB" dirty="0">
                <a:latin typeface="Comic Sans MS" panose="030F0702030302020204" pitchFamily="66" charset="0"/>
              </a:rPr>
              <a:t>What can your character see/hear?</a:t>
            </a:r>
          </a:p>
          <a:p>
            <a:r>
              <a:rPr lang="en-GB" dirty="0">
                <a:latin typeface="Comic Sans MS" panose="030F0702030302020204" pitchFamily="66" charset="0"/>
              </a:rPr>
              <a:t>What are your character’s reactions?</a:t>
            </a:r>
          </a:p>
          <a:p>
            <a:r>
              <a:rPr lang="en-GB" dirty="0">
                <a:latin typeface="Comic Sans MS" panose="030F0702030302020204" pitchFamily="66" charset="0"/>
              </a:rPr>
              <a:t>How are you going to ‘show’ this in your writing?</a:t>
            </a:r>
          </a:p>
          <a:p>
            <a:endParaRPr lang="en-GB" dirty="0">
              <a:latin typeface="Comic Sans MS" panose="030F0702030302020204" pitchFamily="66" charset="0"/>
            </a:endParaRPr>
          </a:p>
          <a:p>
            <a:endParaRPr lang="en-GB" dirty="0">
              <a:latin typeface="Comic Sans MS" panose="030F0702030302020204" pitchFamily="66" charset="0"/>
            </a:endParaRPr>
          </a:p>
        </p:txBody>
      </p:sp>
      <p:sp>
        <p:nvSpPr>
          <p:cNvPr id="5" name="Title 4">
            <a:extLst>
              <a:ext uri="{FF2B5EF4-FFF2-40B4-BE49-F238E27FC236}">
                <a16:creationId xmlns:a16="http://schemas.microsoft.com/office/drawing/2014/main" id="{55416C34-DA15-48B0-A4A4-F82A62DB1857}"/>
              </a:ext>
            </a:extLst>
          </p:cNvPr>
          <p:cNvSpPr>
            <a:spLocks noGrp="1"/>
          </p:cNvSpPr>
          <p:nvPr>
            <p:ph type="title"/>
          </p:nvPr>
        </p:nvSpPr>
        <p:spPr/>
        <p:txBody>
          <a:bodyPr/>
          <a:lstStyle/>
          <a:p>
            <a:endParaRPr lang="en-GB"/>
          </a:p>
        </p:txBody>
      </p:sp>
      <p:pic>
        <p:nvPicPr>
          <p:cNvPr id="7" name="Picture 2" descr="Thinking Smiley | Smiley emoji, Funny emoji faces, Thinking emoticon">
            <a:extLst>
              <a:ext uri="{FF2B5EF4-FFF2-40B4-BE49-F238E27FC236}">
                <a16:creationId xmlns:a16="http://schemas.microsoft.com/office/drawing/2014/main" id="{2CF479BB-F1A9-4A15-96A0-BFE7AA8F3F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9844" y="1845734"/>
            <a:ext cx="4286709" cy="4286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24747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00620-134A-4967-A9AA-42027FA4D827}"/>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A51AA4DB-65A0-49E1-B4E9-7732B42511D5}"/>
              </a:ext>
            </a:extLst>
          </p:cNvPr>
          <p:cNvSpPr>
            <a:spLocks noGrp="1"/>
          </p:cNvSpPr>
          <p:nvPr>
            <p:ph idx="1"/>
          </p:nvPr>
        </p:nvSpPr>
        <p:spPr>
          <a:xfrm>
            <a:off x="1097280" y="1845734"/>
            <a:ext cx="4249972" cy="4291014"/>
          </a:xfrm>
        </p:spPr>
        <p:txBody>
          <a:bodyPr>
            <a:normAutofit/>
          </a:bodyPr>
          <a:lstStyle/>
          <a:p>
            <a:r>
              <a:rPr lang="en-GB" dirty="0">
                <a:latin typeface="Comic Sans MS" panose="030F0702030302020204" pitchFamily="66" charset="0"/>
              </a:rPr>
              <a:t>Remember that your build up should end with your character turning around…</a:t>
            </a:r>
          </a:p>
          <a:p>
            <a:r>
              <a:rPr lang="en-GB" dirty="0">
                <a:latin typeface="Comic Sans MS" panose="030F0702030302020204" pitchFamily="66" charset="0"/>
              </a:rPr>
              <a:t>It would be great to end your suspense story on a cliff hanger – leaving the reader to wonder what happens next!</a:t>
            </a:r>
          </a:p>
          <a:p>
            <a:endParaRPr lang="en-GB" dirty="0">
              <a:latin typeface="Comic Sans MS" panose="030F0702030302020204" pitchFamily="66" charset="0"/>
            </a:endParaRPr>
          </a:p>
          <a:p>
            <a:r>
              <a:rPr lang="en-GB" dirty="0">
                <a:latin typeface="Comic Sans MS" panose="030F0702030302020204" pitchFamily="66" charset="0"/>
              </a:rPr>
              <a:t>Ending the story with ‘it was only a plastic bag blowing in the wind,’ could spoil the suspense story and ruin all of the suspense that you have worked so hard to build up!</a:t>
            </a:r>
          </a:p>
        </p:txBody>
      </p:sp>
      <p:pic>
        <p:nvPicPr>
          <p:cNvPr id="14338" name="Picture 2" descr="How to Write a Cliffhanger · 5 Tips for Emotionally Charged Cliffhangers">
            <a:extLst>
              <a:ext uri="{FF2B5EF4-FFF2-40B4-BE49-F238E27FC236}">
                <a16:creationId xmlns:a16="http://schemas.microsoft.com/office/drawing/2014/main" id="{E72B7DDE-A6A5-4AB7-8D2C-F1F0804F52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5366" y="1938130"/>
            <a:ext cx="6432724" cy="4291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63586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E8B8E-91CC-4DC7-B0C6-4F238C348844}"/>
              </a:ext>
            </a:extLst>
          </p:cNvPr>
          <p:cNvSpPr>
            <a:spLocks noGrp="1"/>
          </p:cNvSpPr>
          <p:nvPr>
            <p:ph type="title"/>
          </p:nvPr>
        </p:nvSpPr>
        <p:spPr/>
        <p:txBody>
          <a:bodyPr>
            <a:normAutofit/>
          </a:bodyPr>
          <a:lstStyle/>
          <a:p>
            <a:pPr algn="ctr"/>
            <a:r>
              <a:rPr lang="en-GB" sz="4400" dirty="0">
                <a:latin typeface="Comic Sans MS" panose="030F0702030302020204" pitchFamily="66" charset="0"/>
              </a:rPr>
              <a:t>Remember, I am looking for this in your writing!</a:t>
            </a:r>
          </a:p>
        </p:txBody>
      </p:sp>
      <p:sp>
        <p:nvSpPr>
          <p:cNvPr id="3" name="Content Placeholder 2">
            <a:extLst>
              <a:ext uri="{FF2B5EF4-FFF2-40B4-BE49-F238E27FC236}">
                <a16:creationId xmlns:a16="http://schemas.microsoft.com/office/drawing/2014/main" id="{786E74EB-D8C5-4DAB-827B-A5B021FCE037}"/>
              </a:ext>
            </a:extLst>
          </p:cNvPr>
          <p:cNvSpPr>
            <a:spLocks noGrp="1"/>
          </p:cNvSpPr>
          <p:nvPr>
            <p:ph sz="half" idx="1"/>
          </p:nvPr>
        </p:nvSpPr>
        <p:spPr>
          <a:xfrm>
            <a:off x="1097278" y="1845734"/>
            <a:ext cx="4937760" cy="4346344"/>
          </a:xfrm>
        </p:spPr>
        <p:txBody>
          <a:bodyPr>
            <a:normAutofit fontScale="92500" lnSpcReduction="10000"/>
          </a:bodyPr>
          <a:lstStyle/>
          <a:p>
            <a:pPr>
              <a:buFont typeface="Arial" panose="020B0604020202020204" pitchFamily="34" charset="0"/>
              <a:buChar char="•"/>
            </a:pPr>
            <a:r>
              <a:rPr lang="en-GB" dirty="0">
                <a:latin typeface="Comic Sans MS" panose="030F0702030302020204" pitchFamily="66" charset="0"/>
              </a:rPr>
              <a:t> detailed descriptions of the surroundings</a:t>
            </a:r>
          </a:p>
          <a:p>
            <a:pPr>
              <a:buFont typeface="Arial" panose="020B0604020202020204" pitchFamily="34" charset="0"/>
              <a:buChar char="•"/>
            </a:pPr>
            <a:r>
              <a:rPr lang="en-GB" dirty="0">
                <a:latin typeface="Comic Sans MS" panose="030F0702030302020204" pitchFamily="66" charset="0"/>
              </a:rPr>
              <a:t> clues to tease the reader the reader and to keep certain things hidden </a:t>
            </a:r>
          </a:p>
          <a:p>
            <a:pPr>
              <a:buFont typeface="Arial" panose="020B0604020202020204" pitchFamily="34" charset="0"/>
              <a:buChar char="•"/>
            </a:pPr>
            <a:r>
              <a:rPr lang="en-GB" dirty="0">
                <a:latin typeface="Comic Sans MS" panose="030F0702030302020204" pitchFamily="66" charset="0"/>
              </a:rPr>
              <a:t> short, shocking sentences</a:t>
            </a:r>
          </a:p>
          <a:p>
            <a:pPr>
              <a:buFont typeface="Arial" panose="020B0604020202020204" pitchFamily="34" charset="0"/>
              <a:buChar char="•"/>
            </a:pPr>
            <a:r>
              <a:rPr lang="en-GB" dirty="0">
                <a:latin typeface="Comic Sans MS" panose="030F0702030302020204" pitchFamily="66" charset="0"/>
              </a:rPr>
              <a:t> subordinate clauses to make the reader wait for an outcome</a:t>
            </a:r>
          </a:p>
          <a:p>
            <a:pPr>
              <a:buFont typeface="Arial" panose="020B0604020202020204" pitchFamily="34" charset="0"/>
              <a:buChar char="•"/>
            </a:pPr>
            <a:r>
              <a:rPr lang="en-GB" dirty="0">
                <a:latin typeface="Comic Sans MS" panose="030F0702030302020204" pitchFamily="66" charset="0"/>
              </a:rPr>
              <a:t> ellipses</a:t>
            </a:r>
          </a:p>
          <a:p>
            <a:pPr>
              <a:buFont typeface="Arial" panose="020B0604020202020204" pitchFamily="34" charset="0"/>
              <a:buChar char="•"/>
            </a:pPr>
            <a:r>
              <a:rPr lang="en-GB" dirty="0">
                <a:latin typeface="Comic Sans MS" panose="030F0702030302020204" pitchFamily="66" charset="0"/>
              </a:rPr>
              <a:t> physical reactions from the character </a:t>
            </a:r>
          </a:p>
          <a:p>
            <a:pPr>
              <a:buFont typeface="Arial" panose="020B0604020202020204" pitchFamily="34" charset="0"/>
              <a:buChar char="•"/>
            </a:pPr>
            <a:r>
              <a:rPr lang="en-GB" dirty="0">
                <a:latin typeface="Comic Sans MS" panose="030F0702030302020204" pitchFamily="66" charset="0"/>
              </a:rPr>
              <a:t> appealing to the reader’s senses</a:t>
            </a:r>
          </a:p>
          <a:p>
            <a:pPr>
              <a:buFont typeface="Arial" panose="020B0604020202020204" pitchFamily="34" charset="0"/>
              <a:buChar char="•"/>
            </a:pPr>
            <a:r>
              <a:rPr lang="en-GB" dirty="0">
                <a:latin typeface="Comic Sans MS" panose="030F0702030302020204" pitchFamily="66" charset="0"/>
              </a:rPr>
              <a:t> exciting synonyms</a:t>
            </a:r>
          </a:p>
          <a:p>
            <a:pPr>
              <a:buFont typeface="Arial" panose="020B0604020202020204" pitchFamily="34" charset="0"/>
              <a:buChar char="•"/>
            </a:pPr>
            <a:r>
              <a:rPr lang="en-GB" dirty="0">
                <a:latin typeface="Comic Sans MS" panose="030F0702030302020204" pitchFamily="66" charset="0"/>
              </a:rPr>
              <a:t> similes and metaphors </a:t>
            </a:r>
          </a:p>
        </p:txBody>
      </p:sp>
      <p:sp>
        <p:nvSpPr>
          <p:cNvPr id="4" name="Content Placeholder 3">
            <a:extLst>
              <a:ext uri="{FF2B5EF4-FFF2-40B4-BE49-F238E27FC236}">
                <a16:creationId xmlns:a16="http://schemas.microsoft.com/office/drawing/2014/main" id="{CEADFD5B-3394-48E6-8EC4-53FB88D0B8B3}"/>
              </a:ext>
            </a:extLst>
          </p:cNvPr>
          <p:cNvSpPr>
            <a:spLocks noGrp="1"/>
          </p:cNvSpPr>
          <p:nvPr>
            <p:ph sz="half" idx="2"/>
          </p:nvPr>
        </p:nvSpPr>
        <p:spPr/>
        <p:txBody>
          <a:bodyPr>
            <a:normAutofit fontScale="92500" lnSpcReduction="10000"/>
          </a:bodyPr>
          <a:lstStyle/>
          <a:p>
            <a:pPr>
              <a:buFont typeface="Arial" panose="020B0604020202020204" pitchFamily="34" charset="0"/>
              <a:buChar char="•"/>
            </a:pPr>
            <a:r>
              <a:rPr lang="en-US" dirty="0">
                <a:latin typeface="Comic Sans MS" panose="030F0702030302020204" pitchFamily="66" charset="0"/>
              </a:rPr>
              <a:t> something is out of the ordinary (not as it seems)</a:t>
            </a:r>
          </a:p>
          <a:p>
            <a:pPr>
              <a:buFont typeface="Arial" panose="020B0604020202020204" pitchFamily="34" charset="0"/>
              <a:buChar char="•"/>
            </a:pPr>
            <a:r>
              <a:rPr lang="en-US" dirty="0">
                <a:latin typeface="Comic Sans MS" panose="030F0702030302020204" pitchFamily="66" charset="0"/>
              </a:rPr>
              <a:t> everything happens slowly</a:t>
            </a:r>
          </a:p>
          <a:p>
            <a:pPr>
              <a:buFont typeface="Arial" panose="020B0604020202020204" pitchFamily="34" charset="0"/>
              <a:buChar char="•"/>
            </a:pPr>
            <a:r>
              <a:rPr lang="en-US" dirty="0">
                <a:latin typeface="Comic Sans MS" panose="030F0702030302020204" pitchFamily="66" charset="0"/>
              </a:rPr>
              <a:t> detail builds up slowly</a:t>
            </a:r>
          </a:p>
          <a:p>
            <a:pPr>
              <a:buFont typeface="Arial" panose="020B0604020202020204" pitchFamily="34" charset="0"/>
              <a:buChar char="•"/>
            </a:pPr>
            <a:r>
              <a:rPr lang="en-US" dirty="0">
                <a:latin typeface="Comic Sans MS" panose="030F0702030302020204" pitchFamily="66" charset="0"/>
              </a:rPr>
              <a:t> you are waiting for something to happen</a:t>
            </a:r>
          </a:p>
          <a:p>
            <a:pPr>
              <a:buFont typeface="Arial" panose="020B0604020202020204" pitchFamily="34" charset="0"/>
              <a:buChar char="•"/>
            </a:pPr>
            <a:r>
              <a:rPr lang="en-US" dirty="0">
                <a:latin typeface="Comic Sans MS" panose="030F0702030302020204" pitchFamily="66" charset="0"/>
              </a:rPr>
              <a:t> small things become big</a:t>
            </a:r>
          </a:p>
          <a:p>
            <a:pPr>
              <a:buFont typeface="Arial" panose="020B0604020202020204" pitchFamily="34" charset="0"/>
              <a:buChar char="•"/>
            </a:pPr>
            <a:r>
              <a:rPr lang="en-US" dirty="0">
                <a:latin typeface="Comic Sans MS" panose="030F0702030302020204" pitchFamily="66" charset="0"/>
              </a:rPr>
              <a:t> focusing on small things, e.g. senses, weather, character reactions</a:t>
            </a:r>
          </a:p>
          <a:p>
            <a:pPr>
              <a:buFont typeface="Arial" panose="020B0604020202020204" pitchFamily="34" charset="0"/>
              <a:buChar char="•"/>
            </a:pPr>
            <a:r>
              <a:rPr lang="en-US" dirty="0">
                <a:latin typeface="Comic Sans MS" panose="030F0702030302020204" pitchFamily="66" charset="0"/>
              </a:rPr>
              <a:t> nothing actually happens!</a:t>
            </a:r>
            <a:endParaRPr lang="en-GB" dirty="0">
              <a:latin typeface="Comic Sans MS" panose="030F0702030302020204" pitchFamily="66" charset="0"/>
            </a:endParaRPr>
          </a:p>
          <a:p>
            <a:endParaRPr lang="en-GB" dirty="0"/>
          </a:p>
        </p:txBody>
      </p:sp>
      <p:pic>
        <p:nvPicPr>
          <p:cNvPr id="9218" name="Picture 2" descr="Transparent Presentation Clipart - Cartoon Looking Through Binoculars Png ,  Free Transparent Clipart - ClipartKey">
            <a:extLst>
              <a:ext uri="{FF2B5EF4-FFF2-40B4-BE49-F238E27FC236}">
                <a16:creationId xmlns:a16="http://schemas.microsoft.com/office/drawing/2014/main" id="{EF5E0316-ACD1-4DC4-8D3D-292C4313D0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722" t="4179" r="7805" b="9709"/>
          <a:stretch/>
        </p:blipFill>
        <p:spPr bwMode="auto">
          <a:xfrm>
            <a:off x="10297731" y="4422912"/>
            <a:ext cx="1894269" cy="1888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2302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9BBC0-9CAC-4E67-87AF-08342765D6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8288C3C-782E-44DC-B506-3EADB2123F4B}"/>
              </a:ext>
            </a:extLst>
          </p:cNvPr>
          <p:cNvSpPr>
            <a:spLocks noGrp="1"/>
          </p:cNvSpPr>
          <p:nvPr>
            <p:ph idx="1"/>
          </p:nvPr>
        </p:nvSpPr>
        <p:spPr>
          <a:xfrm>
            <a:off x="6400800" y="1845734"/>
            <a:ext cx="4754880" cy="4023360"/>
          </a:xfrm>
        </p:spPr>
        <p:txBody>
          <a:bodyPr/>
          <a:lstStyle/>
          <a:p>
            <a:r>
              <a:rPr lang="en-GB" dirty="0">
                <a:latin typeface="Comic Sans MS" panose="030F0702030302020204" pitchFamily="66" charset="0"/>
              </a:rPr>
              <a:t>In your writing today, I am looking for:</a:t>
            </a:r>
          </a:p>
          <a:p>
            <a:r>
              <a:rPr lang="en-GB" dirty="0">
                <a:latin typeface="Comic Sans MS" panose="030F0702030302020204" pitchFamily="66" charset="0"/>
              </a:rPr>
              <a:t>- a range of conjunctions</a:t>
            </a:r>
          </a:p>
          <a:p>
            <a:r>
              <a:rPr lang="en-GB" dirty="0">
                <a:latin typeface="Comic Sans MS" panose="030F0702030302020204" pitchFamily="66" charset="0"/>
              </a:rPr>
              <a:t>- expanded noun phrases (powerful vocabulary)</a:t>
            </a:r>
          </a:p>
          <a:p>
            <a:r>
              <a:rPr lang="en-GB" dirty="0">
                <a:latin typeface="Comic Sans MS" panose="030F0702030302020204" pitchFamily="66" charset="0"/>
              </a:rPr>
              <a:t>- similes</a:t>
            </a:r>
          </a:p>
          <a:p>
            <a:r>
              <a:rPr lang="en-GB" dirty="0">
                <a:latin typeface="Comic Sans MS" panose="030F0702030302020204" pitchFamily="66" charset="0"/>
              </a:rPr>
              <a:t>- adverbs </a:t>
            </a:r>
          </a:p>
        </p:txBody>
      </p:sp>
      <p:pic>
        <p:nvPicPr>
          <p:cNvPr id="38914" name="Picture 2" descr="Looking For Something Lost And Found Sign clipart free image">
            <a:extLst>
              <a:ext uri="{FF2B5EF4-FFF2-40B4-BE49-F238E27FC236}">
                <a16:creationId xmlns:a16="http://schemas.microsoft.com/office/drawing/2014/main" id="{27BB904E-9E84-4F84-A40A-BE312A0B1E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790"/>
          <a:stretch/>
        </p:blipFill>
        <p:spPr bwMode="auto">
          <a:xfrm>
            <a:off x="314325" y="1845734"/>
            <a:ext cx="5781675" cy="4391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0104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1F295-DFF0-4A35-A5DC-26BD62B0DCA8}"/>
              </a:ext>
            </a:extLst>
          </p:cNvPr>
          <p:cNvSpPr>
            <a:spLocks noGrp="1"/>
          </p:cNvSpPr>
          <p:nvPr>
            <p:ph type="title"/>
          </p:nvPr>
        </p:nvSpPr>
        <p:spPr/>
        <p:txBody>
          <a:bodyPr/>
          <a:lstStyle/>
          <a:p>
            <a:r>
              <a:rPr lang="en-GB" b="1"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A2613ECE-ABA7-4406-9B73-EB22BBF996C9}"/>
              </a:ext>
            </a:extLst>
          </p:cNvPr>
          <p:cNvSpPr>
            <a:spLocks noGrp="1"/>
          </p:cNvSpPr>
          <p:nvPr>
            <p:ph idx="1"/>
          </p:nvPr>
        </p:nvSpPr>
        <p:spPr/>
        <p:txBody>
          <a:bodyPr/>
          <a:lstStyle/>
          <a:p>
            <a:r>
              <a:rPr lang="en-GB" dirty="0">
                <a:latin typeface="Comic Sans MS" panose="030F0702030302020204" pitchFamily="66" charset="0"/>
              </a:rPr>
              <a:t>Write your suspense story build up.</a:t>
            </a:r>
          </a:p>
          <a:p>
            <a:endParaRPr lang="en-GB" dirty="0">
              <a:latin typeface="Comic Sans MS" panose="030F0702030302020204" pitchFamily="66" charset="0"/>
            </a:endParaRPr>
          </a:p>
          <a:p>
            <a:r>
              <a:rPr lang="en-GB" dirty="0">
                <a:latin typeface="Comic Sans MS" panose="030F0702030302020204" pitchFamily="66" charset="0"/>
              </a:rPr>
              <a:t>You are going to write for 15 minutes, then stop and edit what you have written.</a:t>
            </a:r>
          </a:p>
          <a:p>
            <a:r>
              <a:rPr lang="en-GB" dirty="0">
                <a:latin typeface="Comic Sans MS" panose="030F0702030302020204" pitchFamily="66" charset="0"/>
              </a:rPr>
              <a:t>Have you included everything you need to for your introduction?</a:t>
            </a:r>
          </a:p>
          <a:p>
            <a:r>
              <a:rPr lang="en-GB" dirty="0">
                <a:latin typeface="Comic Sans MS" panose="030F0702030302020204" pitchFamily="66" charset="0"/>
              </a:rPr>
              <a:t>Have you included everything I am looking for in your writing?</a:t>
            </a:r>
          </a:p>
          <a:p>
            <a:endParaRPr lang="en-GB" dirty="0">
              <a:solidFill>
                <a:srgbClr val="FF0000"/>
              </a:solidFill>
              <a:latin typeface="Comic Sans MS" panose="030F0702030302020204" pitchFamily="66" charset="0"/>
            </a:endParaRPr>
          </a:p>
          <a:p>
            <a:r>
              <a:rPr lang="en-GB" dirty="0">
                <a:solidFill>
                  <a:srgbClr val="FF0000"/>
                </a:solidFill>
                <a:latin typeface="Comic Sans MS" panose="030F0702030302020204" pitchFamily="66" charset="0"/>
              </a:rPr>
              <a:t>Red pen edit and improve your work so far!</a:t>
            </a:r>
          </a:p>
          <a:p>
            <a:r>
              <a:rPr lang="en-GB" dirty="0">
                <a:latin typeface="Comic Sans MS" panose="030F0702030302020204" pitchFamily="66" charset="0"/>
              </a:rPr>
              <a:t>Then go back to pencil, and continue writing your introduction. </a:t>
            </a:r>
          </a:p>
        </p:txBody>
      </p:sp>
      <p:pic>
        <p:nvPicPr>
          <p:cNvPr id="4" name="Picture 4" descr="Images Signing Png Picture - Smiley Writing Clipart, Transparent Png ,  Transparent Png Image - PNGitem">
            <a:extLst>
              <a:ext uri="{FF2B5EF4-FFF2-40B4-BE49-F238E27FC236}">
                <a16:creationId xmlns:a16="http://schemas.microsoft.com/office/drawing/2014/main" id="{8141EA0E-6761-42B8-944F-F72DD51238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8048" y="3747052"/>
            <a:ext cx="3313952" cy="2527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4990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3D919-0C74-4767-8488-48AB1EEAC34D}"/>
              </a:ext>
            </a:extLst>
          </p:cNvPr>
          <p:cNvSpPr>
            <a:spLocks noGrp="1"/>
          </p:cNvSpPr>
          <p:nvPr>
            <p:ph type="title"/>
          </p:nvPr>
        </p:nvSpPr>
        <p:spPr/>
        <p:txBody>
          <a:bodyPr/>
          <a:lstStyle/>
          <a:p>
            <a:r>
              <a:rPr lang="en-GB" dirty="0">
                <a:latin typeface="Comic Sans MS" panose="030F0702030302020204" pitchFamily="66" charset="0"/>
              </a:rPr>
              <a:t>Final Sentence!</a:t>
            </a:r>
          </a:p>
        </p:txBody>
      </p:sp>
      <p:sp>
        <p:nvSpPr>
          <p:cNvPr id="3" name="Content Placeholder 2">
            <a:extLst>
              <a:ext uri="{FF2B5EF4-FFF2-40B4-BE49-F238E27FC236}">
                <a16:creationId xmlns:a16="http://schemas.microsoft.com/office/drawing/2014/main" id="{0C2BD17C-DD10-4426-B90F-50E92512924C}"/>
              </a:ext>
            </a:extLst>
          </p:cNvPr>
          <p:cNvSpPr>
            <a:spLocks noGrp="1"/>
          </p:cNvSpPr>
          <p:nvPr>
            <p:ph idx="1"/>
          </p:nvPr>
        </p:nvSpPr>
        <p:spPr>
          <a:xfrm>
            <a:off x="1097280" y="1845734"/>
            <a:ext cx="10058400" cy="4435796"/>
          </a:xfrm>
        </p:spPr>
        <p:txBody>
          <a:bodyPr>
            <a:normAutofit/>
          </a:bodyPr>
          <a:lstStyle/>
          <a:p>
            <a:r>
              <a:rPr lang="en-GB" dirty="0">
                <a:latin typeface="Comic Sans MS" panose="030F0702030302020204" pitchFamily="66" charset="0"/>
              </a:rPr>
              <a:t>Choice A – you could tell the reader what it was all along, e.g.</a:t>
            </a:r>
            <a:br>
              <a:rPr lang="en-GB" dirty="0">
                <a:latin typeface="Comic Sans MS" panose="030F0702030302020204" pitchFamily="66" charset="0"/>
              </a:rPr>
            </a:br>
            <a:r>
              <a:rPr lang="en-GB" i="1" dirty="0">
                <a:latin typeface="Comic Sans MS" panose="030F0702030302020204" pitchFamily="66" charset="0"/>
              </a:rPr>
              <a:t>It was then she realised it was only a carrier bag.</a:t>
            </a:r>
            <a:br>
              <a:rPr lang="en-GB" i="1" dirty="0">
                <a:latin typeface="Comic Sans MS" panose="030F0702030302020204" pitchFamily="66" charset="0"/>
              </a:rPr>
            </a:br>
            <a:r>
              <a:rPr lang="en-GB" i="1" dirty="0">
                <a:latin typeface="Comic Sans MS" panose="030F0702030302020204" pitchFamily="66" charset="0"/>
              </a:rPr>
              <a:t>She gasped, as she discovered the noise was only her brother playing a trick!</a:t>
            </a:r>
          </a:p>
          <a:p>
            <a:endParaRPr lang="en-GB" i="1" dirty="0">
              <a:latin typeface="Comic Sans MS" panose="030F0702030302020204" pitchFamily="66" charset="0"/>
            </a:endParaRPr>
          </a:p>
          <a:p>
            <a:r>
              <a:rPr lang="en-GB" dirty="0">
                <a:latin typeface="Comic Sans MS" panose="030F0702030302020204" pitchFamily="66" charset="0"/>
              </a:rPr>
              <a:t>Choice B – you could leave the reader guessing! </a:t>
            </a:r>
            <a:br>
              <a:rPr lang="en-GB" dirty="0">
                <a:latin typeface="Comic Sans MS" panose="030F0702030302020204" pitchFamily="66" charset="0"/>
              </a:rPr>
            </a:br>
            <a:r>
              <a:rPr lang="en-GB" dirty="0">
                <a:latin typeface="Comic Sans MS" panose="030F0702030302020204" pitchFamily="66" charset="0"/>
              </a:rPr>
              <a:t>You can know as the author, but keep it a secret! E.g.</a:t>
            </a:r>
            <a:br>
              <a:rPr lang="en-GB" dirty="0">
                <a:latin typeface="Comic Sans MS" panose="030F0702030302020204" pitchFamily="66" charset="0"/>
              </a:rPr>
            </a:br>
            <a:r>
              <a:rPr lang="en-GB" i="1" dirty="0">
                <a:latin typeface="Comic Sans MS" panose="030F0702030302020204" pitchFamily="66" charset="0"/>
              </a:rPr>
              <a:t>It was then that she saw it.</a:t>
            </a:r>
            <a:br>
              <a:rPr lang="en-GB" i="1" dirty="0">
                <a:latin typeface="Comic Sans MS" panose="030F0702030302020204" pitchFamily="66" charset="0"/>
              </a:rPr>
            </a:br>
            <a:r>
              <a:rPr lang="en-GB" i="1" dirty="0">
                <a:latin typeface="Comic Sans MS" panose="030F0702030302020204" pitchFamily="66" charset="0"/>
              </a:rPr>
              <a:t>There it was.</a:t>
            </a:r>
            <a:br>
              <a:rPr lang="en-GB" i="1" dirty="0">
                <a:latin typeface="Comic Sans MS" panose="030F0702030302020204" pitchFamily="66" charset="0"/>
              </a:rPr>
            </a:br>
            <a:r>
              <a:rPr lang="en-GB" i="1" dirty="0">
                <a:latin typeface="Comic Sans MS" panose="030F0702030302020204" pitchFamily="66" charset="0"/>
              </a:rPr>
              <a:t>She was right. It was coming nearer.</a:t>
            </a:r>
            <a:endParaRPr lang="en-GB" dirty="0">
              <a:latin typeface="Comic Sans MS" panose="030F0702030302020204" pitchFamily="66" charset="0"/>
            </a:endParaRPr>
          </a:p>
          <a:p>
            <a:endParaRPr lang="en-GB" i="1" dirty="0">
              <a:latin typeface="Comic Sans MS" panose="030F0702030302020204" pitchFamily="66" charset="0"/>
            </a:endParaRPr>
          </a:p>
        </p:txBody>
      </p:sp>
      <p:pic>
        <p:nvPicPr>
          <p:cNvPr id="2050" name="Picture 2" descr="20 Royalty Free Suspense Music Tracks to Thrill Your Audience">
            <a:extLst>
              <a:ext uri="{FF2B5EF4-FFF2-40B4-BE49-F238E27FC236}">
                <a16:creationId xmlns:a16="http://schemas.microsoft.com/office/drawing/2014/main" id="{F95AB2A9-1F23-4202-93E9-EBBA6C60CD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3617" y="2882349"/>
            <a:ext cx="4359965" cy="2131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714524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429</TotalTime>
  <Words>1946</Words>
  <Application>Microsoft Office PowerPoint</Application>
  <PresentationFormat>Widescreen</PresentationFormat>
  <Paragraphs>181</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Comic Sans MS</vt:lpstr>
      <vt:lpstr>Retrospect</vt:lpstr>
      <vt:lpstr>Monday 29th March 2021</vt:lpstr>
      <vt:lpstr>PowerPoint Presentation</vt:lpstr>
      <vt:lpstr>PowerPoint Presentation</vt:lpstr>
      <vt:lpstr>PowerPoint Presentation</vt:lpstr>
      <vt:lpstr>PowerPoint Presentation</vt:lpstr>
      <vt:lpstr>PowerPoint Presentation</vt:lpstr>
      <vt:lpstr>PowerPoint Presentation</vt:lpstr>
      <vt:lpstr>Write a paragraph to describe your character’s reactions. </vt:lpstr>
      <vt:lpstr>Tuesday 30th March 2021</vt:lpstr>
      <vt:lpstr>PowerPoint Presentation</vt:lpstr>
      <vt:lpstr>Create a bubble map of your ideas:</vt:lpstr>
      <vt:lpstr>What happens in each part of a story mountain?</vt:lpstr>
      <vt:lpstr>PowerPoint Presentation</vt:lpstr>
      <vt:lpstr>PowerPoint Presentation</vt:lpstr>
      <vt:lpstr>Activity </vt:lpstr>
      <vt:lpstr>Wednesday 31st March 2021</vt:lpstr>
      <vt:lpstr>Starter</vt:lpstr>
      <vt:lpstr>I am going to give you the start of a simile and you are going to finish it!</vt:lpstr>
      <vt:lpstr>PowerPoint Presentation</vt:lpstr>
      <vt:lpstr>Example</vt:lpstr>
      <vt:lpstr>Remember, I am looking for this in your writing!</vt:lpstr>
      <vt:lpstr>PowerPoint Presentation</vt:lpstr>
      <vt:lpstr>PowerPoint Presentation</vt:lpstr>
      <vt:lpstr>PowerPoint Presentation</vt:lpstr>
      <vt:lpstr>Activity </vt:lpstr>
      <vt:lpstr>Thursday 1st April 2020</vt:lpstr>
      <vt:lpstr>Starter </vt:lpstr>
      <vt:lpstr>PowerPoint Presentation</vt:lpstr>
      <vt:lpstr>Example</vt:lpstr>
      <vt:lpstr>PowerPoint Presentation</vt:lpstr>
      <vt:lpstr>PowerPoint Presentation</vt:lpstr>
      <vt:lpstr>PowerPoint Presentation</vt:lpstr>
      <vt:lpstr>Remember, I am looking for this in your writing!</vt:lpstr>
      <vt:lpstr>PowerPoint Presentation</vt:lpstr>
      <vt:lpstr>Activity </vt:lpstr>
      <vt:lpstr>Final Sentence!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29th March 2021</dc:title>
  <dc:creator>Emily Fenner</dc:creator>
  <cp:lastModifiedBy>Emily Fenner</cp:lastModifiedBy>
  <cp:revision>14</cp:revision>
  <dcterms:created xsi:type="dcterms:W3CDTF">2021-03-25T08:22:30Z</dcterms:created>
  <dcterms:modified xsi:type="dcterms:W3CDTF">2021-03-26T08:20:30Z</dcterms:modified>
</cp:coreProperties>
</file>