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8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28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828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0767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8210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4882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3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10/23/2020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  <p:sldLayoutId id="2147483670" r:id="rId19"/>
    <p:sldLayoutId id="2147483671" r:id="rId20"/>
    <p:sldLayoutId id="2147483672" r:id="rId2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0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503" y="2733709"/>
            <a:ext cx="8719953" cy="1373070"/>
          </a:xfrm>
        </p:spPr>
        <p:txBody>
          <a:bodyPr/>
          <a:lstStyle/>
          <a:p>
            <a:r>
              <a:rPr lang="en-GB" dirty="0" smtClean="0"/>
              <a:t>Wednesday 4</a:t>
            </a:r>
            <a:r>
              <a:rPr lang="en-GB" baseline="30000" dirty="0" smtClean="0"/>
              <a:t>th</a:t>
            </a:r>
            <a:r>
              <a:rPr lang="en-GB" dirty="0" smtClean="0"/>
              <a:t> November </a:t>
            </a:r>
            <a:r>
              <a:rPr lang="en-GB" dirty="0" smtClean="0"/>
              <a:t>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0632112" cy="1980635"/>
          </a:xfrm>
        </p:spPr>
        <p:txBody>
          <a:bodyPr>
            <a:normAutofit fontScale="92500"/>
          </a:bodyPr>
          <a:lstStyle/>
          <a:p>
            <a:pPr fontAlgn="base"/>
            <a:r>
              <a:rPr lang="en-GB" sz="6400" dirty="0"/>
              <a:t> </a:t>
            </a:r>
            <a:r>
              <a:rPr lang="en-GB" sz="6400" dirty="0"/>
              <a:t>L.O: To </a:t>
            </a:r>
            <a:r>
              <a:rPr lang="en-GB" sz="6400" dirty="0" smtClean="0"/>
              <a:t>analyse a </a:t>
            </a:r>
            <a:r>
              <a:rPr lang="en-GB" sz="6400" dirty="0"/>
              <a:t>model text. </a:t>
            </a:r>
          </a:p>
          <a:p>
            <a:pPr fontAlgn="base"/>
            <a:r>
              <a:rPr lang="en-GB" sz="6400" dirty="0"/>
              <a:t>C: Recount</a:t>
            </a: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r>
              <a:rPr lang="en-GB" dirty="0" smtClean="0"/>
              <a:t>! Guess the key word. Write the answers on your sheet!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71895" y="2171827"/>
            <a:ext cx="381000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err="1" smtClean="0">
                <a:latin typeface="Arial" panose="020B0604020202020204" pitchFamily="34" charset="0"/>
              </a:rPr>
              <a:t>P_r_m_d</a:t>
            </a:r>
            <a:endParaRPr lang="en-GB" sz="4400" dirty="0" smtClean="0">
              <a:latin typeface="Arial" panose="020B0604020202020204" pitchFamily="34" charset="0"/>
            </a:endParaRP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_</a:t>
            </a:r>
            <a:r>
              <a:rPr lang="en-GB" sz="4400" dirty="0" err="1" smtClean="0">
                <a:latin typeface="Arial" panose="020B0604020202020204" pitchFamily="34" charset="0"/>
              </a:rPr>
              <a:t>h_r_o</a:t>
            </a:r>
            <a:r>
              <a:rPr lang="en-GB" sz="4400" dirty="0" smtClean="0">
                <a:latin typeface="Arial" panose="020B0604020202020204" pitchFamily="34" charset="0"/>
              </a:rPr>
              <a:t>_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_</a:t>
            </a:r>
            <a:r>
              <a:rPr lang="en-GB" sz="4400" dirty="0" err="1" smtClean="0">
                <a:latin typeface="Arial" panose="020B0604020202020204" pitchFamily="34" charset="0"/>
              </a:rPr>
              <a:t>u_a_k_a_u</a:t>
            </a:r>
            <a:r>
              <a:rPr lang="en-GB" sz="4400" dirty="0" smtClean="0">
                <a:latin typeface="Arial" panose="020B0604020202020204" pitchFamily="34" charset="0"/>
              </a:rPr>
              <a:t>_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48547" y="2171827"/>
            <a:ext cx="530352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err="1" smtClean="0">
                <a:latin typeface="Arial" panose="020B0604020202020204" pitchFamily="34" charset="0"/>
              </a:rPr>
              <a:t>T_m</a:t>
            </a:r>
            <a:r>
              <a:rPr lang="en-GB" sz="4400" dirty="0" smtClean="0">
                <a:latin typeface="Arial" panose="020B0604020202020204" pitchFamily="34" charset="0"/>
              </a:rPr>
              <a:t>_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err="1" smtClean="0">
                <a:latin typeface="Arial" panose="020B0604020202020204" pitchFamily="34" charset="0"/>
              </a:rPr>
              <a:t>H_w_r</a:t>
            </a:r>
            <a:r>
              <a:rPr lang="en-GB" sz="4400" dirty="0" smtClean="0">
                <a:latin typeface="Arial" panose="020B0604020202020204" pitchFamily="34" charset="0"/>
              </a:rPr>
              <a:t>_ </a:t>
            </a:r>
            <a:r>
              <a:rPr lang="en-GB" sz="4400" dirty="0" err="1" smtClean="0">
                <a:latin typeface="Arial" panose="020B0604020202020204" pitchFamily="34" charset="0"/>
              </a:rPr>
              <a:t>C_r_e</a:t>
            </a:r>
            <a:r>
              <a:rPr lang="en-GB" sz="4400" dirty="0" smtClean="0">
                <a:latin typeface="Arial" panose="020B0604020202020204" pitchFamily="34" charset="0"/>
              </a:rPr>
              <a:t>_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 smtClean="0">
              <a:latin typeface="Arial" panose="020B0604020202020204" pitchFamily="34" charset="0"/>
            </a:endParaRP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err="1" smtClean="0">
                <a:latin typeface="Arial" panose="020B0604020202020204" pitchFamily="34" charset="0"/>
              </a:rPr>
              <a:t>L_r</a:t>
            </a:r>
            <a:r>
              <a:rPr lang="en-GB" sz="4400" dirty="0" smtClean="0">
                <a:latin typeface="Arial" panose="020B0604020202020204" pitchFamily="34" charset="0"/>
              </a:rPr>
              <a:t>_ </a:t>
            </a:r>
            <a:r>
              <a:rPr lang="en-GB" sz="4400" dirty="0" err="1" smtClean="0">
                <a:latin typeface="Arial" panose="020B0604020202020204" pitchFamily="34" charset="0"/>
              </a:rPr>
              <a:t>C_r_a_v_n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r>
              <a:rPr lang="en-GB" dirty="0" smtClean="0"/>
              <a:t>! Guess the key word. Write the answers on your sheet!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571895" y="2171827"/>
            <a:ext cx="381000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Pyramid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Pharaoh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Tutankhamu</a:t>
            </a:r>
            <a:r>
              <a:rPr lang="en-GB" sz="4400" dirty="0">
                <a:latin typeface="Arial" panose="020B0604020202020204" pitchFamily="34" charset="0"/>
              </a:rPr>
              <a:t>n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48547" y="2171827"/>
            <a:ext cx="5303522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Tom</a:t>
            </a:r>
            <a:r>
              <a:rPr lang="en-GB" sz="4400" dirty="0">
                <a:latin typeface="Arial" panose="020B0604020202020204" pitchFamily="34" charset="0"/>
              </a:rPr>
              <a:t>b</a:t>
            </a:r>
            <a:endParaRPr lang="en-GB" sz="4400" dirty="0" smtClean="0">
              <a:latin typeface="Arial" panose="020B0604020202020204" pitchFamily="34" charset="0"/>
            </a:endParaRP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Howar</a:t>
            </a:r>
            <a:r>
              <a:rPr lang="en-GB" sz="4400" dirty="0">
                <a:latin typeface="Arial" panose="020B0604020202020204" pitchFamily="34" charset="0"/>
              </a:rPr>
              <a:t>d</a:t>
            </a:r>
            <a:r>
              <a:rPr lang="en-GB" sz="4400" dirty="0" smtClean="0">
                <a:latin typeface="Arial" panose="020B0604020202020204" pitchFamily="34" charset="0"/>
              </a:rPr>
              <a:t> Carte</a:t>
            </a:r>
            <a:r>
              <a:rPr lang="en-GB" sz="4400" dirty="0">
                <a:latin typeface="Arial" panose="020B0604020202020204" pitchFamily="34" charset="0"/>
              </a:rPr>
              <a:t>r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 smtClean="0">
              <a:latin typeface="Arial" panose="020B0604020202020204" pitchFamily="34" charset="0"/>
            </a:endParaRP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Lor</a:t>
            </a:r>
            <a:r>
              <a:rPr lang="en-GB" sz="4400" dirty="0">
                <a:latin typeface="Arial" panose="020B0604020202020204" pitchFamily="34" charset="0"/>
              </a:rPr>
              <a:t>d</a:t>
            </a:r>
            <a:r>
              <a:rPr lang="en-GB" sz="4400" dirty="0" smtClean="0">
                <a:latin typeface="Arial" panose="020B0604020202020204" pitchFamily="34" charset="0"/>
              </a:rPr>
              <a:t> Carnarvon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566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we going to be writing over the next few weeks?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20979854">
            <a:off x="1389666" y="3647930"/>
            <a:ext cx="8904516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Look at your context to help you!</a:t>
            </a:r>
            <a:r>
              <a:rPr lang="en-GB" sz="4400" dirty="0">
                <a:latin typeface="Arial" panose="020B0604020202020204" pitchFamily="34" charset="0"/>
              </a:rPr>
              <a:t> 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56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That’s right!</a:t>
            </a:r>
            <a:endParaRPr lang="en-GB" dirty="0"/>
          </a:p>
        </p:txBody>
      </p:sp>
      <p:pic>
        <p:nvPicPr>
          <p:cNvPr id="1026" name="Picture 2" descr="Recount writing centre title. | Clipart Panda - Free Clipart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5" y="2179184"/>
            <a:ext cx="5409202" cy="449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53808" y="2447046"/>
            <a:ext cx="5476638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What do you think our recount might be about?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253808" y="4665299"/>
            <a:ext cx="5476638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Let’s find out a bit more about them.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150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recount?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74971" y="3790088"/>
            <a:ext cx="10932960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A </a:t>
            </a:r>
            <a:r>
              <a:rPr lang="en-GB" dirty="0"/>
              <a:t>recount retells an experience or an event that </a:t>
            </a:r>
            <a:r>
              <a:rPr lang="en-GB" u="sng" dirty="0"/>
              <a:t>happened in the past</a:t>
            </a:r>
            <a:r>
              <a:rPr lang="en-GB" dirty="0"/>
              <a:t>.  The purpose of a recount can be to </a:t>
            </a:r>
            <a:r>
              <a:rPr lang="en-GB" u="sng" dirty="0"/>
              <a:t>inform</a:t>
            </a:r>
            <a:r>
              <a:rPr lang="en-GB" dirty="0"/>
              <a:t>, entertain or to reflect and evaluate. </a:t>
            </a:r>
          </a:p>
          <a:p>
            <a:r>
              <a:rPr lang="en-GB" dirty="0"/>
              <a:t>A recount can focus on a specific section of an event or retell the entire story.  A recount should always be </a:t>
            </a:r>
            <a:r>
              <a:rPr lang="en-GB" u="sng" dirty="0"/>
              <a:t>told in the order that things happened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1636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Introduction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420938" y="3241675"/>
            <a:ext cx="1903412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What</a:t>
            </a:r>
            <a:r>
              <a:rPr lang="en-GB" dirty="0">
                <a:solidFill>
                  <a:srgbClr val="1C1C1C"/>
                </a:solidFill>
              </a:rPr>
              <a:t> did they do?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877176" y="3235325"/>
            <a:ext cx="1901825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When</a:t>
            </a:r>
            <a:r>
              <a:rPr lang="en-GB" dirty="0">
                <a:solidFill>
                  <a:srgbClr val="1C1C1C"/>
                </a:solidFill>
              </a:rPr>
              <a:t> did this happen?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430463" y="2071688"/>
            <a:ext cx="1903412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Who</a:t>
            </a:r>
            <a:r>
              <a:rPr lang="en-GB" dirty="0">
                <a:solidFill>
                  <a:srgbClr val="1C1C1C"/>
                </a:solidFill>
              </a:rPr>
              <a:t> did the activity?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77176" y="2039939"/>
            <a:ext cx="1901825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Where</a:t>
            </a:r>
            <a:r>
              <a:rPr lang="en-GB" dirty="0">
                <a:solidFill>
                  <a:srgbClr val="1C1C1C"/>
                </a:solidFill>
              </a:rPr>
              <a:t> did it all take place?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183064" y="5010150"/>
            <a:ext cx="3825875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Why</a:t>
            </a:r>
            <a:r>
              <a:rPr lang="en-GB" dirty="0">
                <a:solidFill>
                  <a:srgbClr val="1C1C1C"/>
                </a:solidFill>
              </a:rPr>
              <a:t> was the activity carried out?</a:t>
            </a:r>
          </a:p>
        </p:txBody>
      </p:sp>
      <p:pic>
        <p:nvPicPr>
          <p:cNvPr id="819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519" y="976313"/>
            <a:ext cx="3391437" cy="37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637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Main body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79650" y="1574800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Write in </a:t>
            </a:r>
            <a:r>
              <a:rPr lang="en-GB" dirty="0">
                <a:solidFill>
                  <a:schemeClr val="bg1"/>
                </a:solidFill>
              </a:rPr>
              <a:t>chronological order.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79650" y="3406775"/>
            <a:ext cx="7632700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Write in </a:t>
            </a:r>
            <a:r>
              <a:rPr lang="en-GB" dirty="0">
                <a:solidFill>
                  <a:schemeClr val="bg1"/>
                </a:solidFill>
              </a:rPr>
              <a:t>paragraphs.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274888" y="5237164"/>
            <a:ext cx="7632700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Write about what happened </a:t>
            </a:r>
            <a:r>
              <a:rPr lang="en-GB" dirty="0">
                <a:solidFill>
                  <a:schemeClr val="bg1"/>
                </a:solidFill>
              </a:rPr>
              <a:t>during the activity.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279650" y="4322763"/>
            <a:ext cx="7632700" cy="57150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Use </a:t>
            </a:r>
            <a:r>
              <a:rPr lang="en-GB" dirty="0">
                <a:solidFill>
                  <a:schemeClr val="bg1"/>
                </a:solidFill>
              </a:rPr>
              <a:t>detailed</a:t>
            </a:r>
            <a:r>
              <a:rPr lang="en-GB" dirty="0">
                <a:solidFill>
                  <a:srgbClr val="1C1C1C"/>
                </a:solidFill>
              </a:rPr>
              <a:t> and </a:t>
            </a:r>
            <a:r>
              <a:rPr lang="en-GB" dirty="0">
                <a:solidFill>
                  <a:schemeClr val="bg1"/>
                </a:solidFill>
              </a:rPr>
              <a:t>technical vocabulary.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79650" y="2490789"/>
            <a:ext cx="7632700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Use </a:t>
            </a:r>
            <a:r>
              <a:rPr lang="en-GB" dirty="0">
                <a:solidFill>
                  <a:schemeClr val="bg1"/>
                </a:solidFill>
              </a:rPr>
              <a:t>sequential words.</a:t>
            </a:r>
          </a:p>
        </p:txBody>
      </p:sp>
    </p:spTree>
    <p:extLst>
      <p:ext uri="{BB962C8B-B14F-4D97-AF65-F5344CB8AC3E}">
        <p14:creationId xmlns:p14="http://schemas.microsoft.com/office/powerpoint/2010/main" val="152800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Sequential Words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79650" y="1450975"/>
            <a:ext cx="7632700" cy="3435350"/>
          </a:xfrm>
          <a:custGeom>
            <a:avLst/>
            <a:gdLst>
              <a:gd name="connsiteX0" fmla="*/ 0 w 7632700"/>
              <a:gd name="connsiteY0" fmla="*/ 572570 h 3435350"/>
              <a:gd name="connsiteX1" fmla="*/ 572570 w 7632700"/>
              <a:gd name="connsiteY1" fmla="*/ 0 h 3435350"/>
              <a:gd name="connsiteX2" fmla="*/ 7060130 w 7632700"/>
              <a:gd name="connsiteY2" fmla="*/ 0 h 3435350"/>
              <a:gd name="connsiteX3" fmla="*/ 7632700 w 7632700"/>
              <a:gd name="connsiteY3" fmla="*/ 572570 h 3435350"/>
              <a:gd name="connsiteX4" fmla="*/ 7632700 w 7632700"/>
              <a:gd name="connsiteY4" fmla="*/ 2862780 h 3435350"/>
              <a:gd name="connsiteX5" fmla="*/ 7060130 w 7632700"/>
              <a:gd name="connsiteY5" fmla="*/ 3435350 h 3435350"/>
              <a:gd name="connsiteX6" fmla="*/ 572570 w 7632700"/>
              <a:gd name="connsiteY6" fmla="*/ 3435350 h 3435350"/>
              <a:gd name="connsiteX7" fmla="*/ 0 w 7632700"/>
              <a:gd name="connsiteY7" fmla="*/ 2862780 h 3435350"/>
              <a:gd name="connsiteX8" fmla="*/ 0 w 7632700"/>
              <a:gd name="connsiteY8" fmla="*/ 572570 h 3435350"/>
              <a:gd name="connsiteX0" fmla="*/ 0 w 7640523"/>
              <a:gd name="connsiteY0" fmla="*/ 572570 h 3435350"/>
              <a:gd name="connsiteX1" fmla="*/ 572570 w 7640523"/>
              <a:gd name="connsiteY1" fmla="*/ 0 h 3435350"/>
              <a:gd name="connsiteX2" fmla="*/ 7060130 w 7640523"/>
              <a:gd name="connsiteY2" fmla="*/ 0 h 3435350"/>
              <a:gd name="connsiteX3" fmla="*/ 7632700 w 7640523"/>
              <a:gd name="connsiteY3" fmla="*/ 572570 h 3435350"/>
              <a:gd name="connsiteX4" fmla="*/ 7632700 w 7640523"/>
              <a:gd name="connsiteY4" fmla="*/ 2862780 h 3435350"/>
              <a:gd name="connsiteX5" fmla="*/ 7391725 w 7640523"/>
              <a:gd name="connsiteY5" fmla="*/ 3435350 h 3435350"/>
              <a:gd name="connsiteX6" fmla="*/ 572570 w 7640523"/>
              <a:gd name="connsiteY6" fmla="*/ 3435350 h 3435350"/>
              <a:gd name="connsiteX7" fmla="*/ 0 w 7640523"/>
              <a:gd name="connsiteY7" fmla="*/ 2862780 h 3435350"/>
              <a:gd name="connsiteX8" fmla="*/ 0 w 7640523"/>
              <a:gd name="connsiteY8" fmla="*/ 572570 h 3435350"/>
              <a:gd name="connsiteX0" fmla="*/ 111 w 7640634"/>
              <a:gd name="connsiteY0" fmla="*/ 572570 h 3435350"/>
              <a:gd name="connsiteX1" fmla="*/ 572681 w 7640634"/>
              <a:gd name="connsiteY1" fmla="*/ 0 h 3435350"/>
              <a:gd name="connsiteX2" fmla="*/ 7060241 w 7640634"/>
              <a:gd name="connsiteY2" fmla="*/ 0 h 3435350"/>
              <a:gd name="connsiteX3" fmla="*/ 7632811 w 7640634"/>
              <a:gd name="connsiteY3" fmla="*/ 572570 h 3435350"/>
              <a:gd name="connsiteX4" fmla="*/ 7632811 w 7640634"/>
              <a:gd name="connsiteY4" fmla="*/ 2862780 h 3435350"/>
              <a:gd name="connsiteX5" fmla="*/ 7391836 w 7640634"/>
              <a:gd name="connsiteY5" fmla="*/ 3435350 h 3435350"/>
              <a:gd name="connsiteX6" fmla="*/ 301375 w 7640634"/>
              <a:gd name="connsiteY6" fmla="*/ 3435350 h 3435350"/>
              <a:gd name="connsiteX7" fmla="*/ 111 w 7640634"/>
              <a:gd name="connsiteY7" fmla="*/ 2862780 h 3435350"/>
              <a:gd name="connsiteX8" fmla="*/ 111 w 7640634"/>
              <a:gd name="connsiteY8" fmla="*/ 572570 h 3435350"/>
              <a:gd name="connsiteX0" fmla="*/ 111 w 7632811"/>
              <a:gd name="connsiteY0" fmla="*/ 572570 h 3435350"/>
              <a:gd name="connsiteX1" fmla="*/ 572681 w 7632811"/>
              <a:gd name="connsiteY1" fmla="*/ 0 h 3435350"/>
              <a:gd name="connsiteX2" fmla="*/ 7060241 w 7632811"/>
              <a:gd name="connsiteY2" fmla="*/ 0 h 3435350"/>
              <a:gd name="connsiteX3" fmla="*/ 7632811 w 7632811"/>
              <a:gd name="connsiteY3" fmla="*/ 572570 h 3435350"/>
              <a:gd name="connsiteX4" fmla="*/ 7632811 w 7632811"/>
              <a:gd name="connsiteY4" fmla="*/ 2862780 h 3435350"/>
              <a:gd name="connsiteX5" fmla="*/ 7311449 w 7632811"/>
              <a:gd name="connsiteY5" fmla="*/ 3435350 h 3435350"/>
              <a:gd name="connsiteX6" fmla="*/ 301375 w 7632811"/>
              <a:gd name="connsiteY6" fmla="*/ 3435350 h 3435350"/>
              <a:gd name="connsiteX7" fmla="*/ 111 w 7632811"/>
              <a:gd name="connsiteY7" fmla="*/ 2862780 h 3435350"/>
              <a:gd name="connsiteX8" fmla="*/ 111 w 7632811"/>
              <a:gd name="connsiteY8" fmla="*/ 572570 h 3435350"/>
              <a:gd name="connsiteX0" fmla="*/ 111 w 7632922"/>
              <a:gd name="connsiteY0" fmla="*/ 572570 h 3435350"/>
              <a:gd name="connsiteX1" fmla="*/ 572681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  <a:gd name="connsiteX0" fmla="*/ 111 w 7632922"/>
              <a:gd name="connsiteY0" fmla="*/ 572570 h 3435350"/>
              <a:gd name="connsiteX1" fmla="*/ 341569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632922" h="3435350">
                <a:moveTo>
                  <a:pt x="111" y="572570"/>
                </a:moveTo>
                <a:cubicBezTo>
                  <a:pt x="111" y="256348"/>
                  <a:pt x="25347" y="0"/>
                  <a:pt x="341569" y="0"/>
                </a:cubicBezTo>
                <a:lnTo>
                  <a:pt x="7331547" y="0"/>
                </a:lnTo>
                <a:cubicBezTo>
                  <a:pt x="7647769" y="0"/>
                  <a:pt x="7632811" y="256348"/>
                  <a:pt x="7632811" y="572570"/>
                </a:cubicBezTo>
                <a:lnTo>
                  <a:pt x="7632811" y="2862780"/>
                </a:lnTo>
                <a:cubicBezTo>
                  <a:pt x="7632811" y="3179002"/>
                  <a:pt x="7627671" y="3435350"/>
                  <a:pt x="7311449" y="3435350"/>
                </a:cubicBezTo>
                <a:lnTo>
                  <a:pt x="301375" y="3435350"/>
                </a:lnTo>
                <a:cubicBezTo>
                  <a:pt x="-14847" y="3435350"/>
                  <a:pt x="111" y="3179002"/>
                  <a:pt x="111" y="2862780"/>
                </a:cubicBezTo>
                <a:lnTo>
                  <a:pt x="111" y="572570"/>
                </a:lnTo>
                <a:close/>
              </a:path>
            </a:pathLst>
          </a:cu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>
              <a:defRPr/>
            </a:pPr>
            <a:r>
              <a:rPr lang="en-GB" dirty="0">
                <a:solidFill>
                  <a:srgbClr val="1C1C1C"/>
                </a:solidFill>
              </a:rPr>
              <a:t>Here are a few examples:</a:t>
            </a:r>
          </a:p>
          <a:p>
            <a:pPr>
              <a:defRPr/>
            </a:pPr>
            <a:endParaRPr lang="en-GB" dirty="0">
              <a:solidFill>
                <a:srgbClr val="1C1C1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Finally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Later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Meanwhile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Next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Firstly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Then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</a:rPr>
              <a:t>Eventually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74888" y="5284789"/>
            <a:ext cx="7632700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What others can you think of?</a:t>
            </a:r>
            <a:endParaRPr lang="en-GB" u="sng" dirty="0">
              <a:solidFill>
                <a:srgbClr val="1C1C1C"/>
              </a:solidFill>
            </a:endParaRPr>
          </a:p>
        </p:txBody>
      </p:sp>
      <p:pic>
        <p:nvPicPr>
          <p:cNvPr id="1126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414" y="1530351"/>
            <a:ext cx="4491037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340" y="2532948"/>
            <a:ext cx="2048445" cy="223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631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Concluding Paragraph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74888" y="3273425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Write about the </a:t>
            </a:r>
            <a:r>
              <a:rPr lang="en-GB" dirty="0">
                <a:solidFill>
                  <a:schemeClr val="bg1"/>
                </a:solidFill>
              </a:rPr>
              <a:t>highlights</a:t>
            </a:r>
            <a:r>
              <a:rPr lang="en-GB" dirty="0">
                <a:solidFill>
                  <a:srgbClr val="1C1C1C"/>
                </a:solidFill>
              </a:rPr>
              <a:t> of the event.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274888" y="2495550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How would you describe the general </a:t>
            </a:r>
            <a:r>
              <a:rPr lang="en-GB" dirty="0">
                <a:solidFill>
                  <a:schemeClr val="bg1"/>
                </a:solidFill>
              </a:rPr>
              <a:t>atmosphere</a:t>
            </a:r>
            <a:r>
              <a:rPr lang="en-GB" dirty="0">
                <a:solidFill>
                  <a:srgbClr val="1C1C1C"/>
                </a:solidFill>
              </a:rPr>
              <a:t> of the event?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00764" y="4052889"/>
            <a:ext cx="3811587" cy="57308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What have you </a:t>
            </a:r>
            <a:r>
              <a:rPr lang="en-GB" dirty="0">
                <a:solidFill>
                  <a:schemeClr val="bg1"/>
                </a:solidFill>
              </a:rPr>
              <a:t>learnt?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79650" y="1714500"/>
            <a:ext cx="7632700" cy="5730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</a:rPr>
              <a:t>What would you </a:t>
            </a:r>
            <a:r>
              <a:rPr lang="en-GB" dirty="0">
                <a:solidFill>
                  <a:schemeClr val="bg1"/>
                </a:solidFill>
              </a:rPr>
              <a:t>recommend</a:t>
            </a:r>
            <a:r>
              <a:rPr lang="en-GB" dirty="0">
                <a:solidFill>
                  <a:srgbClr val="1C1C1C"/>
                </a:solidFill>
              </a:rPr>
              <a:t> to others?</a:t>
            </a:r>
            <a:endParaRPr lang="en-GB" u="sng" dirty="0">
              <a:solidFill>
                <a:srgbClr val="1C1C1C"/>
              </a:solidFill>
            </a:endParaRPr>
          </a:p>
        </p:txBody>
      </p:sp>
      <p:pic>
        <p:nvPicPr>
          <p:cNvPr id="11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331" y="3846513"/>
            <a:ext cx="2113228" cy="231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853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Task</a:t>
            </a:r>
            <a:r>
              <a:rPr lang="en-GB" dirty="0" smtClean="0"/>
              <a:t>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52547" y="2171827"/>
            <a:ext cx="68928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We are going to read and analyse a model recount I have written!</a:t>
            </a:r>
          </a:p>
          <a:p>
            <a:pPr fontAlgn="base"/>
            <a:endParaRPr lang="en-GB" sz="44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solidFill>
                  <a:srgbClr val="000000"/>
                </a:solidFill>
                <a:latin typeface="Arial" panose="020B0604020202020204" pitchFamily="34" charset="0"/>
              </a:rPr>
              <a:t>Let’s see what features we can find!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12290" name="Picture 2" descr="Free Cleopatra Cliparts, Download Free Clip Art, Free Clip Art on Clipart 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83" y="753228"/>
            <a:ext cx="4794069" cy="639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028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Plenary!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52547" y="2171827"/>
            <a:ext cx="68928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u="sng" dirty="0" smtClean="0">
                <a:latin typeface="Arial" panose="020B0604020202020204" pitchFamily="34" charset="0"/>
              </a:rPr>
              <a:t>Choose your three favourite words/phrases/punctuation </a:t>
            </a:r>
            <a:r>
              <a:rPr lang="en-GB" sz="4400" dirty="0" smtClean="0">
                <a:latin typeface="Arial" panose="020B0604020202020204" pitchFamily="34" charset="0"/>
              </a:rPr>
              <a:t>from my model which you may want to magpie for your own writing. 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32" b="89902" l="182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09401" y="2534195"/>
            <a:ext cx="5186763" cy="414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320887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CDF4620-FA59-4ED0-8EF5-9D2261C04694}">
  <ds:schemaRefs>
    <ds:schemaRef ds:uri="b7193443-4924-4c98-83f1-322a08f13154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933c73ff-1f47-478d-836a-52d41c4c839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A44002E-E86F-4368-9070-BD1124B412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120F20-1CC0-4491-8707-A2DA66628E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588</TotalTime>
  <Words>273</Words>
  <Application>Microsoft Office PowerPoint</Application>
  <PresentationFormat>Widescreen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Segoe UI</vt:lpstr>
      <vt:lpstr>Trebuchet MS</vt:lpstr>
      <vt:lpstr>Twinkl SemiBold</vt:lpstr>
      <vt:lpstr>Berlin</vt:lpstr>
      <vt:lpstr>Wednesday 4th November 2020</vt:lpstr>
      <vt:lpstr>Starter! Guess the key word. Write the answers on your sheet! </vt:lpstr>
      <vt:lpstr>Starter! Guess the key word. Write the answers on your sheet! </vt:lpstr>
      <vt:lpstr>What are we going to be writing over the next few weeks?</vt:lpstr>
      <vt:lpstr>That’s right!</vt:lpstr>
      <vt:lpstr>What is a recount?</vt:lpstr>
      <vt:lpstr>Introduction</vt:lpstr>
      <vt:lpstr>Main body</vt:lpstr>
      <vt:lpstr>Sequential Words</vt:lpstr>
      <vt:lpstr>Concluding Paragraph</vt:lpstr>
      <vt:lpstr>Our Task!</vt:lpstr>
      <vt:lpstr>Plenary!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13</cp:revision>
  <dcterms:created xsi:type="dcterms:W3CDTF">2020-10-21T13:22:16Z</dcterms:created>
  <dcterms:modified xsi:type="dcterms:W3CDTF">2020-10-23T14:31:15Z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