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57" r:id="rId6"/>
    <p:sldId id="258" r:id="rId7"/>
    <p:sldId id="259" r:id="rId8"/>
    <p:sldId id="260" r:id="rId9"/>
    <p:sldId id="261" r:id="rId10"/>
    <p:sldId id="26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0" d="100"/>
          <a:sy n="40" d="100"/>
        </p:scale>
        <p:origin x="48" y="6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31154399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8817117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554689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0D6FB8D-5763-4ECD-B528-641DA7A2A492}" type="datetimeFigureOut">
              <a:rPr lang="en-GB" smtClean="0"/>
              <a:t>04/12/2021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850490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0D6FB8D-5763-4ECD-B528-641DA7A2A492}" type="datetimeFigureOut">
              <a:rPr lang="en-GB" smtClean="0"/>
              <a:t>04/12/2021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25631259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1574069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353090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111339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0D6FB8D-5763-4ECD-B528-641DA7A2A492}" type="datetimeFigureOut">
              <a:rPr lang="en-GB" smtClean="0"/>
              <a:t>04/12/2021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2363448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00D6FB8D-5763-4ECD-B528-641DA7A2A492}" type="datetimeFigureOut">
              <a:rPr lang="en-GB" smtClean="0"/>
              <a:t>04/12/2021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129499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27059135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5373261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2856028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17990631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30642857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3277549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0D6FB8D-5763-4ECD-B528-641DA7A2A492}" type="datetimeFigureOut">
              <a:rPr lang="en-GB" smtClean="0"/>
              <a:t>04/12/2021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F02BD5-C8C4-415A-A133-524D6FAFF968}" type="slidenum">
              <a:rPr lang="en-GB" smtClean="0"/>
              <a:t>‹#›</a:t>
            </a:fld>
            <a:endParaRPr lang="en-GB"/>
          </a:p>
        </p:txBody>
      </p:sp>
    </p:spTree>
    <p:extLst>
      <p:ext uri="{BB962C8B-B14F-4D97-AF65-F5344CB8AC3E}">
        <p14:creationId xmlns:p14="http://schemas.microsoft.com/office/powerpoint/2010/main" val="1282522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00D6FB8D-5763-4ECD-B528-641DA7A2A492}" type="datetimeFigureOut">
              <a:rPr lang="en-GB" smtClean="0"/>
              <a:t>04/12/2021</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5F02BD5-C8C4-415A-A133-524D6FAFF968}" type="slidenum">
              <a:rPr lang="en-GB" smtClean="0"/>
              <a:t>‹#›</a:t>
            </a:fld>
            <a:endParaRPr lang="en-GB"/>
          </a:p>
        </p:txBody>
      </p:sp>
    </p:spTree>
    <p:extLst>
      <p:ext uri="{BB962C8B-B14F-4D97-AF65-F5344CB8AC3E}">
        <p14:creationId xmlns:p14="http://schemas.microsoft.com/office/powerpoint/2010/main" val="162359758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1117300" y="1381155"/>
            <a:ext cx="10148799" cy="4105245"/>
          </a:xfrm>
        </p:spPr>
        <p:txBody>
          <a:bodyPr>
            <a:noAutofit/>
          </a:bodyPr>
          <a:lstStyle/>
          <a:p>
            <a:r>
              <a:rPr lang="en-GB" sz="4800" dirty="0" smtClean="0">
                <a:latin typeface="HfW cursive bold" panose="00000500000000000000" pitchFamily="2" charset="0"/>
                <a:ea typeface="Adobe Fan Heiti Std B" panose="020B0700000000000000" pitchFamily="34" charset="-128"/>
              </a:rPr>
              <a:t>INPUT -</a:t>
            </a:r>
            <a:br>
              <a:rPr lang="en-GB" sz="4800" dirty="0" smtClean="0">
                <a:latin typeface="HfW cursive bold" panose="00000500000000000000" pitchFamily="2" charset="0"/>
                <a:ea typeface="Adobe Fan Heiti Std B" panose="020B0700000000000000" pitchFamily="34" charset="-128"/>
              </a:rPr>
            </a:br>
            <a:r>
              <a:rPr lang="en-GB" sz="4800" dirty="0" smtClean="0">
                <a:latin typeface="HfW cursive bold" panose="00000500000000000000" pitchFamily="2" charset="0"/>
                <a:ea typeface="Adobe Fan Heiti Std B" panose="020B0700000000000000" pitchFamily="34" charset="-128"/>
              </a:rPr>
              <a:t>Some of you will be with Miss George looking at conjunctions</a:t>
            </a:r>
            <a:br>
              <a:rPr lang="en-GB" sz="4800" dirty="0" smtClean="0">
                <a:latin typeface="HfW cursive bold" panose="00000500000000000000" pitchFamily="2" charset="0"/>
                <a:ea typeface="Adobe Fan Heiti Std B" panose="020B0700000000000000" pitchFamily="34" charset="-128"/>
              </a:rPr>
            </a:br>
            <a:r>
              <a:rPr lang="en-GB" sz="4800" dirty="0" smtClean="0">
                <a:latin typeface="HfW cursive bold" panose="00000500000000000000" pitchFamily="2" charset="0"/>
                <a:ea typeface="Adobe Fan Heiti Std B" panose="020B0700000000000000" pitchFamily="34" charset="-128"/>
              </a:rPr>
              <a:t/>
            </a:r>
            <a:br>
              <a:rPr lang="en-GB" sz="4800" dirty="0" smtClean="0">
                <a:latin typeface="HfW cursive bold" panose="00000500000000000000" pitchFamily="2" charset="0"/>
                <a:ea typeface="Adobe Fan Heiti Std B" panose="020B0700000000000000" pitchFamily="34" charset="-128"/>
              </a:rPr>
            </a:br>
            <a:r>
              <a:rPr lang="en-GB" sz="4800" dirty="0" smtClean="0">
                <a:latin typeface="HfW cursive bold" panose="00000500000000000000" pitchFamily="2" charset="0"/>
                <a:ea typeface="Adobe Fan Heiti Std B" panose="020B0700000000000000" pitchFamily="34" charset="-128"/>
              </a:rPr>
              <a:t>Some of you will be with Miss </a:t>
            </a:r>
            <a:r>
              <a:rPr lang="en-GB" sz="4800" dirty="0">
                <a:latin typeface="HfW cursive bold" panose="00000500000000000000" pitchFamily="2" charset="0"/>
                <a:ea typeface="Adobe Fan Heiti Std B" panose="020B0700000000000000" pitchFamily="34" charset="-128"/>
              </a:rPr>
              <a:t>C</a:t>
            </a:r>
            <a:r>
              <a:rPr lang="en-GB" sz="4800" dirty="0" smtClean="0">
                <a:latin typeface="HfW cursive bold" panose="00000500000000000000" pitchFamily="2" charset="0"/>
                <a:ea typeface="Adobe Fan Heiti Std B" panose="020B0700000000000000" pitchFamily="34" charset="-128"/>
              </a:rPr>
              <a:t>ox working on commas</a:t>
            </a:r>
            <a:endParaRPr lang="en-GB" sz="4800" dirty="0">
              <a:latin typeface="HfW cursive bold" panose="00000500000000000000" pitchFamily="2" charset="0"/>
              <a:ea typeface="Adobe Fan Heiti Std B" panose="020B0700000000000000" pitchFamily="34" charset="-128"/>
            </a:endParaRPr>
          </a:p>
        </p:txBody>
      </p:sp>
    </p:spTree>
    <p:extLst>
      <p:ext uri="{BB962C8B-B14F-4D97-AF65-F5344CB8AC3E}">
        <p14:creationId xmlns:p14="http://schemas.microsoft.com/office/powerpoint/2010/main" val="6956565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6718" y="245082"/>
            <a:ext cx="10148799" cy="4105245"/>
          </a:xfrm>
          <a:prstGeom prst="rect">
            <a:avLst/>
          </a:prstGeom>
        </p:spPr>
        <p:txBody>
          <a:bodyPr>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400" dirty="0" smtClean="0">
                <a:latin typeface="HfW cursive bold" panose="00000500000000000000" pitchFamily="2" charset="0"/>
                <a:ea typeface="Adobe Fan Heiti Std B" panose="020B0700000000000000" pitchFamily="34" charset="-128"/>
              </a:rPr>
              <a:t>What type of word are all of these?</a:t>
            </a:r>
          </a:p>
          <a:p>
            <a:endParaRPr lang="en-GB" sz="4400" dirty="0">
              <a:latin typeface="HfW cursive bold" panose="00000500000000000000" pitchFamily="2" charset="0"/>
              <a:ea typeface="Adobe Fan Heiti Std B" panose="020B0700000000000000" pitchFamily="34" charset="-128"/>
            </a:endParaRPr>
          </a:p>
          <a:p>
            <a:endParaRPr lang="en-GB" sz="4400" dirty="0" smtClean="0">
              <a:latin typeface="HfW cursive bold" panose="00000500000000000000" pitchFamily="2" charset="0"/>
              <a:ea typeface="Adobe Fan Heiti Std B" panose="020B0700000000000000" pitchFamily="34" charset="-128"/>
            </a:endParaRPr>
          </a:p>
          <a:p>
            <a:endParaRPr lang="en-GB" sz="4400" dirty="0">
              <a:latin typeface="HfW cursive bold" panose="00000500000000000000" pitchFamily="2" charset="0"/>
              <a:ea typeface="Adobe Fan Heiti Std B" panose="020B0700000000000000" pitchFamily="34" charset="-128"/>
            </a:endParaRPr>
          </a:p>
          <a:p>
            <a:endParaRPr lang="en-GB" sz="4400" dirty="0" smtClean="0">
              <a:latin typeface="HfW cursive bold" panose="00000500000000000000" pitchFamily="2" charset="0"/>
              <a:ea typeface="Adobe Fan Heiti Std B" panose="020B0700000000000000" pitchFamily="34" charset="-128"/>
            </a:endParaRPr>
          </a:p>
          <a:p>
            <a:endParaRPr lang="en-GB" sz="4400" dirty="0">
              <a:latin typeface="HfW cursive bold" panose="00000500000000000000" pitchFamily="2" charset="0"/>
              <a:ea typeface="Adobe Fan Heiti Std B" panose="020B0700000000000000" pitchFamily="34" charset="-128"/>
            </a:endParaRPr>
          </a:p>
          <a:p>
            <a:endParaRPr lang="en-GB" sz="4400" dirty="0" smtClean="0">
              <a:latin typeface="HfW cursive bold" panose="00000500000000000000" pitchFamily="2" charset="0"/>
              <a:ea typeface="Adobe Fan Heiti Std B" panose="020B0700000000000000" pitchFamily="34" charset="-128"/>
            </a:endParaRPr>
          </a:p>
          <a:p>
            <a:endParaRPr lang="en-GB" sz="4400" dirty="0">
              <a:latin typeface="HfW cursive bold" panose="00000500000000000000" pitchFamily="2" charset="0"/>
              <a:ea typeface="Adobe Fan Heiti Std B" panose="020B0700000000000000" pitchFamily="34" charset="-128"/>
            </a:endParaRPr>
          </a:p>
          <a:p>
            <a:r>
              <a:rPr lang="en-GB" sz="4400" dirty="0" smtClean="0">
                <a:latin typeface="HfW cursive bold" panose="00000500000000000000" pitchFamily="2" charset="0"/>
                <a:ea typeface="Adobe Fan Heiti Std B" panose="020B0700000000000000" pitchFamily="34" charset="-128"/>
              </a:rPr>
              <a:t>Can you think of other ways of saying these words?</a:t>
            </a:r>
            <a:endParaRPr lang="en-GB" sz="4400" dirty="0">
              <a:latin typeface="HfW cursive bold" panose="00000500000000000000" pitchFamily="2" charset="0"/>
              <a:ea typeface="Adobe Fan Heiti Std B" panose="020B0700000000000000" pitchFamily="34" charset="-128"/>
            </a:endParaRPr>
          </a:p>
        </p:txBody>
      </p:sp>
      <p:sp>
        <p:nvSpPr>
          <p:cNvPr id="3" name="Rectangle 2"/>
          <p:cNvSpPr/>
          <p:nvPr/>
        </p:nvSpPr>
        <p:spPr>
          <a:xfrm>
            <a:off x="1626204" y="3031990"/>
            <a:ext cx="1513556" cy="923330"/>
          </a:xfrm>
          <a:prstGeom prst="rect">
            <a:avLst/>
          </a:prstGeom>
          <a:noFill/>
        </p:spPr>
        <p:txBody>
          <a:bodyPr wrap="none" lIns="91440" tIns="45720" rIns="91440" bIns="45720">
            <a:spAutoFit/>
          </a:bodyPr>
          <a:lstStyle/>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and</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4" name="Rectangle 3"/>
          <p:cNvSpPr/>
          <p:nvPr/>
        </p:nvSpPr>
        <p:spPr>
          <a:xfrm>
            <a:off x="4924349" y="3031990"/>
            <a:ext cx="1281121" cy="923330"/>
          </a:xfrm>
          <a:prstGeom prst="rect">
            <a:avLst/>
          </a:prstGeom>
          <a:noFill/>
        </p:spPr>
        <p:txBody>
          <a:bodyPr wrap="none" lIns="91440" tIns="45720" rIns="91440" bIns="45720">
            <a:spAutoFit/>
          </a:bodyPr>
          <a:lstStyle/>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but</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5" name="Rectangle 4"/>
          <p:cNvSpPr/>
          <p:nvPr/>
        </p:nvSpPr>
        <p:spPr>
          <a:xfrm>
            <a:off x="8574163" y="3031990"/>
            <a:ext cx="936475" cy="923330"/>
          </a:xfrm>
          <a:prstGeom prst="rect">
            <a:avLst/>
          </a:prstGeom>
          <a:noFill/>
        </p:spPr>
        <p:txBody>
          <a:bodyPr wrap="none" lIns="91440" tIns="45720" rIns="91440" bIns="45720">
            <a:spAutoFit/>
          </a:bodyPr>
          <a:lstStyle/>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so</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Tree>
    <p:extLst>
      <p:ext uri="{BB962C8B-B14F-4D97-AF65-F5344CB8AC3E}">
        <p14:creationId xmlns:p14="http://schemas.microsoft.com/office/powerpoint/2010/main" val="16694021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248729" y="2392218"/>
            <a:ext cx="3315855" cy="1819564"/>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4839698" y="2717954"/>
            <a:ext cx="2133918" cy="1569660"/>
          </a:xfrm>
          <a:prstGeom prst="rect">
            <a:avLst/>
          </a:prstGeom>
          <a:noFill/>
        </p:spPr>
        <p:txBody>
          <a:bodyPr wrap="none" lIns="91440" tIns="45720" rIns="91440" bIns="45720">
            <a:spAutoFit/>
          </a:bodyPr>
          <a:lstStyle/>
          <a:p>
            <a:pPr algn="ctr"/>
            <a:r>
              <a:rPr lang="en-US" sz="96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but</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4" name="Rectangle 3"/>
          <p:cNvSpPr/>
          <p:nvPr/>
        </p:nvSpPr>
        <p:spPr>
          <a:xfrm>
            <a:off x="1569410" y="265700"/>
            <a:ext cx="3318536"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alternatively</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5" name="Rectangle 4"/>
          <p:cNvSpPr/>
          <p:nvPr/>
        </p:nvSpPr>
        <p:spPr>
          <a:xfrm>
            <a:off x="794479" y="2717954"/>
            <a:ext cx="2408032"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although</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6" name="Rectangle 5"/>
          <p:cNvSpPr/>
          <p:nvPr/>
        </p:nvSpPr>
        <p:spPr>
          <a:xfrm>
            <a:off x="2600799" y="5059372"/>
            <a:ext cx="1446230"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since</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7" name="Rectangle 6"/>
          <p:cNvSpPr/>
          <p:nvPr/>
        </p:nvSpPr>
        <p:spPr>
          <a:xfrm>
            <a:off x="6841717" y="4259407"/>
            <a:ext cx="4758034"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on the other hand</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8" name="Rectangle 7"/>
          <p:cNvSpPr/>
          <p:nvPr/>
        </p:nvSpPr>
        <p:spPr>
          <a:xfrm>
            <a:off x="7415249" y="1491102"/>
            <a:ext cx="2308645"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whereas</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Tree>
    <p:extLst>
      <p:ext uri="{BB962C8B-B14F-4D97-AF65-F5344CB8AC3E}">
        <p14:creationId xmlns:p14="http://schemas.microsoft.com/office/powerpoint/2010/main" val="2539326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248729" y="2392218"/>
            <a:ext cx="3315855" cy="1819564"/>
          </a:xfrm>
          <a:prstGeom prst="ellips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4634514" y="2717954"/>
            <a:ext cx="2544287" cy="1569660"/>
          </a:xfrm>
          <a:prstGeom prst="rect">
            <a:avLst/>
          </a:prstGeom>
          <a:noFill/>
        </p:spPr>
        <p:txBody>
          <a:bodyPr wrap="none" lIns="91440" tIns="45720" rIns="91440" bIns="45720">
            <a:spAutoFit/>
          </a:bodyPr>
          <a:lstStyle/>
          <a:p>
            <a:pPr algn="ctr"/>
            <a:r>
              <a:rPr lang="en-US" sz="96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and</a:t>
            </a:r>
            <a:endParaRPr lang="en-US" sz="54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4" name="Rectangle 3"/>
          <p:cNvSpPr/>
          <p:nvPr/>
        </p:nvSpPr>
        <p:spPr>
          <a:xfrm>
            <a:off x="2614568" y="265700"/>
            <a:ext cx="1228221"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also</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5" name="Rectangle 4"/>
          <p:cNvSpPr/>
          <p:nvPr/>
        </p:nvSpPr>
        <p:spPr>
          <a:xfrm>
            <a:off x="527140" y="2717954"/>
            <a:ext cx="2946640"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In addition</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6" name="Rectangle 5"/>
          <p:cNvSpPr/>
          <p:nvPr/>
        </p:nvSpPr>
        <p:spPr>
          <a:xfrm>
            <a:off x="4852994" y="5372922"/>
            <a:ext cx="2484976"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Moreover</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7" name="Rectangle 6"/>
          <p:cNvSpPr/>
          <p:nvPr/>
        </p:nvSpPr>
        <p:spPr>
          <a:xfrm>
            <a:off x="8339533" y="3302000"/>
            <a:ext cx="2887330"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As well as</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
        <p:nvSpPr>
          <p:cNvPr id="8" name="Rectangle 7"/>
          <p:cNvSpPr/>
          <p:nvPr/>
        </p:nvSpPr>
        <p:spPr>
          <a:xfrm>
            <a:off x="6508084" y="1075555"/>
            <a:ext cx="3137204" cy="707886"/>
          </a:xfrm>
          <a:prstGeom prst="rect">
            <a:avLst/>
          </a:prstGeom>
          <a:noFill/>
        </p:spPr>
        <p:txBody>
          <a:bodyPr wrap="none" lIns="91440" tIns="45720" rIns="91440" bIns="45720">
            <a:spAutoFit/>
          </a:bodyPr>
          <a:lstStyle/>
          <a:p>
            <a:pPr algn="ctr"/>
            <a:r>
              <a:rPr lang="en-US" sz="4000" b="1" dirty="0" smtClean="0">
                <a:ln w="9525">
                  <a:solidFill>
                    <a:schemeClr val="bg1"/>
                  </a:solidFill>
                  <a:prstDash val="solid"/>
                </a:ln>
                <a:effectLst>
                  <a:outerShdw blurRad="12700" dist="38100" dir="2700000" algn="tl" rotWithShape="0">
                    <a:schemeClr val="bg1">
                      <a:lumMod val="50000"/>
                    </a:schemeClr>
                  </a:outerShdw>
                </a:effectLst>
                <a:latin typeface="HfW cursive" panose="00000500000000000000" pitchFamily="2" charset="0"/>
              </a:rPr>
              <a:t>Furthermore</a:t>
            </a:r>
            <a:endParaRPr lang="en-US" sz="32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latin typeface="HfW cursive" panose="00000500000000000000" pitchFamily="2" charset="0"/>
            </a:endParaRPr>
          </a:p>
        </p:txBody>
      </p:sp>
    </p:spTree>
    <p:extLst>
      <p:ext uri="{BB962C8B-B14F-4D97-AF65-F5344CB8AC3E}">
        <p14:creationId xmlns:p14="http://schemas.microsoft.com/office/powerpoint/2010/main" val="347078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8758" y="1792911"/>
            <a:ext cx="11903242" cy="4966168"/>
          </a:xfrm>
          <a:prstGeom prst="rect">
            <a:avLst/>
          </a:prstGeom>
        </p:spPr>
        <p:txBody>
          <a:bodyPr wrap="square">
            <a:spAutoFit/>
          </a:bodyPr>
          <a:lstStyle/>
          <a:p>
            <a:pPr>
              <a:lnSpc>
                <a:spcPct val="107000"/>
              </a:lnSpc>
              <a:spcAft>
                <a:spcPts val="0"/>
              </a:spcAft>
            </a:pPr>
            <a:r>
              <a:rPr lang="en-GB" sz="3200" b="1" dirty="0">
                <a:latin typeface="HfW cursive" panose="00000500000000000000" pitchFamily="2" charset="0"/>
                <a:ea typeface="Calibri" panose="020F0502020204030204" pitchFamily="34" charset="0"/>
                <a:cs typeface="Times New Roman" panose="02020603050405020304" pitchFamily="18" charset="0"/>
              </a:rPr>
              <a:t> </a:t>
            </a:r>
            <a:endParaRPr lang="en-GB" sz="3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2400" dirty="0">
                <a:latin typeface="HfW cursive" panose="00000500000000000000" pitchFamily="2" charset="0"/>
                <a:ea typeface="Calibri" panose="020F0502020204030204" pitchFamily="34" charset="0"/>
                <a:cs typeface="Times New Roman" panose="02020603050405020304" pitchFamily="18" charset="0"/>
              </a:rPr>
              <a:t>Most of Egypt is a vast desert with almost no rainfall. The River Nile is one of the longest rivers in the world and it flows northwards from the mountains of Tanzania for over 6,000km on its way to the Mediterranean Sea. For more than 6,000 years the river has enabled people to live in Egypt. Today, 50 million people live within a few miles of the river and completely depend on its water. The river is home to many fish and provides a valuable source of food. The ancient Egyptians invented a number of different ways to bring water from the Nile up onto dry land. The </a:t>
            </a:r>
            <a:r>
              <a:rPr lang="en-GB" sz="2400" dirty="0" err="1">
                <a:latin typeface="HfW cursive" panose="00000500000000000000" pitchFamily="2" charset="0"/>
                <a:ea typeface="Calibri" panose="020F0502020204030204" pitchFamily="34" charset="0"/>
                <a:cs typeface="Times New Roman" panose="02020603050405020304" pitchFamily="18" charset="0"/>
              </a:rPr>
              <a:t>shaduf</a:t>
            </a:r>
            <a:r>
              <a:rPr lang="en-GB" sz="2400" dirty="0">
                <a:latin typeface="HfW cursive" panose="00000500000000000000" pitchFamily="2" charset="0"/>
                <a:ea typeface="Calibri" panose="020F0502020204030204" pitchFamily="34" charset="0"/>
                <a:cs typeface="Times New Roman" panose="02020603050405020304" pitchFamily="18" charset="0"/>
              </a:rPr>
              <a:t> and wooden water wheels were designed thousands of years ago to enable farmers to water their crops, and such methods are still used by farmers today.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itle 1"/>
          <p:cNvSpPr txBox="1">
            <a:spLocks/>
          </p:cNvSpPr>
          <p:nvPr/>
        </p:nvSpPr>
        <p:spPr>
          <a:xfrm>
            <a:off x="288758" y="469671"/>
            <a:ext cx="10148799" cy="4105245"/>
          </a:xfrm>
          <a:prstGeom prst="rect">
            <a:avLst/>
          </a:prstGeom>
        </p:spPr>
        <p:txBody>
          <a:bodyPr>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400" dirty="0" smtClean="0">
                <a:latin typeface="HfW cursive bold" panose="00000500000000000000" pitchFamily="2" charset="0"/>
                <a:ea typeface="Adobe Fan Heiti Std B" panose="020B0700000000000000" pitchFamily="34" charset="-128"/>
              </a:rPr>
              <a:t>Can you add conjunctions to improve this section?</a:t>
            </a:r>
            <a:endParaRPr lang="en-GB" sz="4400" dirty="0">
              <a:latin typeface="HfW cursive bold" panose="00000500000000000000" pitchFamily="2" charset="0"/>
              <a:ea typeface="Adobe Fan Heiti Std B" panose="020B0700000000000000" pitchFamily="34" charset="-128"/>
            </a:endParaRPr>
          </a:p>
        </p:txBody>
      </p:sp>
    </p:spTree>
    <p:extLst>
      <p:ext uri="{BB962C8B-B14F-4D97-AF65-F5344CB8AC3E}">
        <p14:creationId xmlns:p14="http://schemas.microsoft.com/office/powerpoint/2010/main" val="33726922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Revising &amp; Editing a Research Paper - Excelsior College OWL"/>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7704" y="2234483"/>
            <a:ext cx="5080000" cy="3390900"/>
          </a:xfrm>
          <a:prstGeom prst="rect">
            <a:avLst/>
          </a:prstGeom>
        </p:spPr>
      </p:pic>
      <p:sp>
        <p:nvSpPr>
          <p:cNvPr id="3" name="Rectangle 2"/>
          <p:cNvSpPr/>
          <p:nvPr/>
        </p:nvSpPr>
        <p:spPr>
          <a:xfrm>
            <a:off x="3888842" y="677359"/>
            <a:ext cx="3857723" cy="923330"/>
          </a:xfrm>
          <a:prstGeom prst="rect">
            <a:avLst/>
          </a:prstGeom>
          <a:noFill/>
        </p:spPr>
        <p:txBody>
          <a:bodyPr wrap="none" lIns="91440" tIns="45720" rIns="91440" bIns="45720">
            <a:spAutoFit/>
          </a:bodyPr>
          <a:lstStyle/>
          <a:p>
            <a:pPr algn="ctr"/>
            <a:r>
              <a:rPr lang="en-US" sz="5400" dirty="0" smtClean="0">
                <a:ln w="0"/>
                <a:effectLst>
                  <a:outerShdw blurRad="38100" dist="19050" dir="2700000" algn="tl" rotWithShape="0">
                    <a:schemeClr val="dk1">
                      <a:alpha val="40000"/>
                    </a:schemeClr>
                  </a:outerShdw>
                </a:effectLst>
              </a:rPr>
              <a:t>TIME TO EDIT</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6476976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45357" y="1046328"/>
            <a:ext cx="8176790" cy="923330"/>
          </a:xfrm>
          <a:prstGeom prst="rect">
            <a:avLst/>
          </a:prstGeom>
          <a:noFill/>
        </p:spPr>
        <p:txBody>
          <a:bodyPr wrap="none" lIns="91440" tIns="45720" rIns="91440" bIns="45720">
            <a:spAutoFit/>
          </a:bodyPr>
          <a:lstStyle/>
          <a:p>
            <a:pPr algn="ctr"/>
            <a:r>
              <a:rPr lang="en-US" sz="5400" dirty="0" smtClean="0">
                <a:ln w="0"/>
                <a:effectLst>
                  <a:outerShdw blurRad="38100" dist="19050" dir="2700000" algn="tl" rotWithShape="0">
                    <a:schemeClr val="dk1">
                      <a:alpha val="40000"/>
                    </a:schemeClr>
                  </a:outerShdw>
                </a:effectLst>
              </a:rPr>
              <a:t>Let’s write a section together!</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59665497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4769277-D437-4BD7-8CC9-B71B8995CB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D39403A-E408-45D6-B65A-C40DBE7E9F3F}">
  <ds:schemaRefs>
    <ds:schemaRef ds:uri="http://schemas.microsoft.com/sharepoint/v3/contenttype/forms"/>
  </ds:schemaRefs>
</ds:datastoreItem>
</file>

<file path=customXml/itemProps3.xml><?xml version="1.0" encoding="utf-8"?>
<ds:datastoreItem xmlns:ds="http://schemas.openxmlformats.org/officeDocument/2006/customXml" ds:itemID="{6B08D390-8EF7-4B8D-8F29-3AF36701735B}">
  <ds:schemaRefs>
    <ds:schemaRef ds:uri="http://schemas.microsoft.com/office/2006/metadata/properties"/>
    <ds:schemaRef ds:uri="933c73ff-1f47-478d-836a-52d41c4c8390"/>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b7193443-4924-4c98-83f1-322a08f13154"/>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Ion</Template>
  <TotalTime>17</TotalTime>
  <Words>61</Words>
  <Application>Microsoft Office PowerPoint</Application>
  <PresentationFormat>Widescreen</PresentationFormat>
  <Paragraphs>30</Paragraphs>
  <Slides>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Adobe Fan Heiti Std B</vt:lpstr>
      <vt:lpstr>Arial</vt:lpstr>
      <vt:lpstr>Calibri</vt:lpstr>
      <vt:lpstr>Century Gothic</vt:lpstr>
      <vt:lpstr>HfW cursive</vt:lpstr>
      <vt:lpstr>HfW cursive bold</vt:lpstr>
      <vt:lpstr>Times New Roman</vt:lpstr>
      <vt:lpstr>Wingdings 3</vt:lpstr>
      <vt:lpstr>Ion</vt:lpstr>
      <vt:lpstr>INPUT - Some of you will be with Miss George looking at conjunctions  Some of you will be with Miss Cox working on commas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INPUT - Some of you will be with Miss George looking at conjunctions  Some of you will be with Miss Cox working on commas</dc:title>
  <dc:creator>Sophie George</dc:creator>
  <cp:lastModifiedBy>Sophie George</cp:lastModifiedBy>
  <cp:revision>1</cp:revision>
  <dcterms:created xsi:type="dcterms:W3CDTF">2021-12-04T19:43:39Z</dcterms:created>
  <dcterms:modified xsi:type="dcterms:W3CDTF">2021-12-04T20:00:44Z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