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9"/>
  </p:notesMasterIdLst>
  <p:handoutMasterIdLst>
    <p:handoutMasterId r:id="rId10"/>
  </p:handoutMasterIdLst>
  <p:sldIdLst>
    <p:sldId id="264" r:id="rId2"/>
    <p:sldId id="265" r:id="rId3"/>
    <p:sldId id="266" r:id="rId4"/>
    <p:sldId id="267" r:id="rId5"/>
    <p:sldId id="268" r:id="rId6"/>
    <p:sldId id="269" r:id="rId7"/>
    <p:sldId id="270" r:id="rId8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1"/>
      <p:bold r:id="rId12"/>
      <p:italic r:id="rId13"/>
      <p:boldItalic r:id="rId14"/>
    </p:embeddedFont>
    <p:embeddedFont>
      <p:font typeface="Twinkl" panose="020B0604020202020204" charset="0"/>
      <p:regular r:id="rId15"/>
      <p:bold r:id="rId16"/>
    </p:embeddedFont>
    <p:embeddedFont>
      <p:font typeface="HfW precursive" panose="00000500000000000000" pitchFamily="2" charset="0"/>
      <p:regular r:id="rId1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8A0DB"/>
    <a:srgbClr val="DE1E5A"/>
    <a:srgbClr val="BC0105"/>
    <a:srgbClr val="4DB1E3"/>
    <a:srgbClr val="80C1EB"/>
    <a:srgbClr val="ACDDFC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81" d="100"/>
          <a:sy n="81" d="100"/>
        </p:scale>
        <p:origin x="990" y="90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font" Target="fonts/font7.fntdata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10" Type="http://schemas.openxmlformats.org/officeDocument/2006/relationships/handoutMaster" Target="handoutMasters/handoutMaster1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4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06/02/2022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06/02/2022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31567" y="2818334"/>
            <a:ext cx="8220075" cy="994306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GB" u="sng" dirty="0" smtClean="0">
                <a:latin typeface="HfW precursive" panose="00000500000000000000" pitchFamily="2" charset="0"/>
              </a:rPr>
              <a:t>Tuesday 8</a:t>
            </a:r>
            <a:r>
              <a:rPr lang="en-GB" u="sng" baseline="30000" dirty="0" smtClean="0">
                <a:latin typeface="HfW precursive" panose="00000500000000000000" pitchFamily="2" charset="0"/>
              </a:rPr>
              <a:t>th</a:t>
            </a:r>
            <a:r>
              <a:rPr lang="en-GB" u="sng" dirty="0" smtClean="0">
                <a:latin typeface="HfW precursive" panose="00000500000000000000" pitchFamily="2" charset="0"/>
              </a:rPr>
              <a:t> February 2022</a:t>
            </a:r>
            <a:br>
              <a:rPr lang="en-GB" u="sng" dirty="0" smtClean="0">
                <a:latin typeface="HfW precursive" panose="00000500000000000000" pitchFamily="2" charset="0"/>
              </a:rPr>
            </a:br>
            <a:r>
              <a:rPr lang="en-GB" u="sng" dirty="0" smtClean="0">
                <a:latin typeface="HfW precursive" panose="00000500000000000000" pitchFamily="2" charset="0"/>
              </a:rPr>
              <a:t>L.O: To be able to name different emotions.</a:t>
            </a:r>
            <a:br>
              <a:rPr lang="en-GB" u="sng" dirty="0" smtClean="0">
                <a:latin typeface="HfW precursive" panose="00000500000000000000" pitchFamily="2" charset="0"/>
              </a:rPr>
            </a:br>
            <a:r>
              <a:rPr lang="en-GB" u="sng" dirty="0" smtClean="0">
                <a:latin typeface="HfW precursive" panose="00000500000000000000" pitchFamily="2" charset="0"/>
              </a:rPr>
              <a:t>C: Charlie Changes into a Chicken</a:t>
            </a:r>
            <a:br>
              <a:rPr lang="en-GB" u="sng" dirty="0" smtClean="0">
                <a:latin typeface="HfW precursive" panose="00000500000000000000" pitchFamily="2" charset="0"/>
              </a:rPr>
            </a:br>
            <a:r>
              <a:rPr lang="en-GB" u="sng" dirty="0" smtClean="0">
                <a:latin typeface="HfW precursive" panose="00000500000000000000" pitchFamily="2" charset="0"/>
              </a:rPr>
              <a:t>C: Mental Health Week</a:t>
            </a:r>
            <a:endParaRPr lang="en-GB" u="sng" dirty="0">
              <a:latin typeface="HfW pre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42D0ABA2-8065-4806-B603-26784511CE77}"/>
              </a:ext>
            </a:extLst>
          </p:cNvPr>
          <p:cNvSpPr/>
          <p:nvPr/>
        </p:nvSpPr>
        <p:spPr>
          <a:xfrm>
            <a:off x="1758632" y="809241"/>
            <a:ext cx="5590124" cy="1102885"/>
          </a:xfrm>
          <a:prstGeom prst="roundRect">
            <a:avLst>
              <a:gd name="adj" fmla="val 7539"/>
            </a:avLst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051754AD-3578-4554-85DC-E9BA59E1C912}"/>
              </a:ext>
            </a:extLst>
          </p:cNvPr>
          <p:cNvSpPr/>
          <p:nvPr/>
        </p:nvSpPr>
        <p:spPr>
          <a:xfrm>
            <a:off x="1994561" y="657853"/>
            <a:ext cx="5118265" cy="1102885"/>
          </a:xfrm>
          <a:prstGeom prst="roundRect">
            <a:avLst>
              <a:gd name="adj" fmla="val 7539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1396972" y="345752"/>
            <a:ext cx="6313442" cy="1727086"/>
          </a:xfrm>
        </p:spPr>
        <p:txBody>
          <a:bodyPr/>
          <a:lstStyle/>
          <a:p>
            <a:pPr algn="r"/>
            <a:r>
              <a:rPr lang="en-GB" sz="3600" dirty="0" smtClean="0">
                <a:solidFill>
                  <a:schemeClr val="bg1"/>
                </a:solidFill>
                <a:latin typeface="HfW precursive" panose="00000500000000000000" pitchFamily="2" charset="0"/>
              </a:rPr>
              <a:t>Let’s recap!</a:t>
            </a:r>
            <a:endParaRPr lang="en-GB" sz="3600" dirty="0">
              <a:solidFill>
                <a:schemeClr val="bg1"/>
              </a:solidFill>
              <a:latin typeface="HfW precursive" panose="00000500000000000000" pitchFamily="2" charset="0"/>
            </a:endParaRPr>
          </a:p>
        </p:txBody>
      </p:sp>
      <p:pic>
        <p:nvPicPr>
          <p:cNvPr id="1026" name="Picture 2" descr="Charlie Changes Into a Chicken : Copeland, Sam, Horne, Sarah: Amazon.co.uk:  Book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118" y="2224226"/>
            <a:ext cx="2390886" cy="3669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itle 2"/>
          <p:cNvSpPr txBox="1">
            <a:spLocks/>
          </p:cNvSpPr>
          <p:nvPr/>
        </p:nvSpPr>
        <p:spPr>
          <a:xfrm>
            <a:off x="3380009" y="3561811"/>
            <a:ext cx="5261638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pPr>
              <a:lnSpc>
                <a:spcPct val="150000"/>
              </a:lnSpc>
            </a:pPr>
            <a:r>
              <a:rPr lang="en-GB" dirty="0" smtClean="0">
                <a:latin typeface="HfW precursive" panose="00000500000000000000" pitchFamily="2" charset="0"/>
              </a:rPr>
              <a:t>What animal did Charlie change into at the end of chapter 1?</a:t>
            </a:r>
            <a:endParaRPr lang="en-GB" dirty="0">
              <a:latin typeface="HfW pre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0403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42D0ABA2-8065-4806-B603-26784511CE77}"/>
              </a:ext>
            </a:extLst>
          </p:cNvPr>
          <p:cNvSpPr/>
          <p:nvPr/>
        </p:nvSpPr>
        <p:spPr>
          <a:xfrm>
            <a:off x="1758632" y="809241"/>
            <a:ext cx="5590124" cy="1102885"/>
          </a:xfrm>
          <a:prstGeom prst="roundRect">
            <a:avLst>
              <a:gd name="adj" fmla="val 7539"/>
            </a:avLst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051754AD-3578-4554-85DC-E9BA59E1C912}"/>
              </a:ext>
            </a:extLst>
          </p:cNvPr>
          <p:cNvSpPr/>
          <p:nvPr/>
        </p:nvSpPr>
        <p:spPr>
          <a:xfrm>
            <a:off x="332509" y="696228"/>
            <a:ext cx="8098972" cy="1102885"/>
          </a:xfrm>
          <a:prstGeom prst="roundRect">
            <a:avLst>
              <a:gd name="adj" fmla="val 7539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160237" y="345753"/>
            <a:ext cx="8552021" cy="1727086"/>
          </a:xfrm>
        </p:spPr>
        <p:txBody>
          <a:bodyPr/>
          <a:lstStyle/>
          <a:p>
            <a:pPr algn="r"/>
            <a:r>
              <a:rPr lang="en-GB" sz="2800" dirty="0" smtClean="0">
                <a:solidFill>
                  <a:schemeClr val="bg1"/>
                </a:solidFill>
                <a:latin typeface="HfW precursive" panose="00000500000000000000" pitchFamily="2" charset="0"/>
              </a:rPr>
              <a:t>Today we are going to explore different emotions! Let’s play the emotion game!</a:t>
            </a:r>
            <a:endParaRPr lang="en-GB" sz="2800" dirty="0">
              <a:solidFill>
                <a:schemeClr val="bg1"/>
              </a:solidFill>
              <a:latin typeface="HfW precursive" panose="00000500000000000000" pitchFamily="2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4241" y="1912126"/>
            <a:ext cx="8027240" cy="40685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1403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42D0ABA2-8065-4806-B603-26784511CE77}"/>
              </a:ext>
            </a:extLst>
          </p:cNvPr>
          <p:cNvSpPr/>
          <p:nvPr/>
        </p:nvSpPr>
        <p:spPr>
          <a:xfrm>
            <a:off x="1758632" y="809241"/>
            <a:ext cx="5590124" cy="1102885"/>
          </a:xfrm>
          <a:prstGeom prst="roundRect">
            <a:avLst>
              <a:gd name="adj" fmla="val 7539"/>
            </a:avLst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051754AD-3578-4554-85DC-E9BA59E1C912}"/>
              </a:ext>
            </a:extLst>
          </p:cNvPr>
          <p:cNvSpPr/>
          <p:nvPr/>
        </p:nvSpPr>
        <p:spPr>
          <a:xfrm>
            <a:off x="1994561" y="657853"/>
            <a:ext cx="5118265" cy="1102885"/>
          </a:xfrm>
          <a:prstGeom prst="roundRect">
            <a:avLst>
              <a:gd name="adj" fmla="val 7539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1396972" y="345752"/>
            <a:ext cx="6313442" cy="1727086"/>
          </a:xfrm>
        </p:spPr>
        <p:txBody>
          <a:bodyPr/>
          <a:lstStyle/>
          <a:p>
            <a:pPr algn="r"/>
            <a:r>
              <a:rPr lang="en-GB" sz="3600" dirty="0" smtClean="0">
                <a:solidFill>
                  <a:schemeClr val="bg1"/>
                </a:solidFill>
                <a:latin typeface="HfW precursive" panose="00000500000000000000" pitchFamily="2" charset="0"/>
              </a:rPr>
              <a:t>Let’s read chapter 2!</a:t>
            </a:r>
            <a:endParaRPr lang="en-GB" sz="3600" dirty="0">
              <a:solidFill>
                <a:schemeClr val="bg1"/>
              </a:solidFill>
              <a:latin typeface="HfW precursive" panose="00000500000000000000" pitchFamily="2" charset="0"/>
            </a:endParaRPr>
          </a:p>
        </p:txBody>
      </p:sp>
      <p:pic>
        <p:nvPicPr>
          <p:cNvPr id="1026" name="Picture 2" descr="Charlie Changes Into a Chicken : Copeland, Sam, Horne, Sarah: Amazon.co.uk:  Book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118" y="2224226"/>
            <a:ext cx="2390886" cy="3669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itle 2"/>
          <p:cNvSpPr txBox="1">
            <a:spLocks/>
          </p:cNvSpPr>
          <p:nvPr/>
        </p:nvSpPr>
        <p:spPr>
          <a:xfrm>
            <a:off x="3285007" y="3348055"/>
            <a:ext cx="5261638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pPr>
              <a:lnSpc>
                <a:spcPct val="150000"/>
              </a:lnSpc>
            </a:pPr>
            <a:r>
              <a:rPr lang="en-GB" dirty="0" smtClean="0">
                <a:latin typeface="HfW precursive" panose="00000500000000000000" pitchFamily="2" charset="0"/>
              </a:rPr>
              <a:t>How do you think Charlie is feeling?</a:t>
            </a:r>
            <a:endParaRPr lang="en-GB" dirty="0">
              <a:latin typeface="HfW pre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5572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42D0ABA2-8065-4806-B603-26784511CE77}"/>
              </a:ext>
            </a:extLst>
          </p:cNvPr>
          <p:cNvSpPr/>
          <p:nvPr/>
        </p:nvSpPr>
        <p:spPr>
          <a:xfrm>
            <a:off x="1758632" y="809241"/>
            <a:ext cx="5590124" cy="1102885"/>
          </a:xfrm>
          <a:prstGeom prst="roundRect">
            <a:avLst>
              <a:gd name="adj" fmla="val 7539"/>
            </a:avLst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051754AD-3578-4554-85DC-E9BA59E1C912}"/>
              </a:ext>
            </a:extLst>
          </p:cNvPr>
          <p:cNvSpPr/>
          <p:nvPr/>
        </p:nvSpPr>
        <p:spPr>
          <a:xfrm>
            <a:off x="1994561" y="657853"/>
            <a:ext cx="5118265" cy="1102885"/>
          </a:xfrm>
          <a:prstGeom prst="roundRect">
            <a:avLst>
              <a:gd name="adj" fmla="val 7539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1396972" y="345752"/>
            <a:ext cx="6313442" cy="1727086"/>
          </a:xfrm>
        </p:spPr>
        <p:txBody>
          <a:bodyPr/>
          <a:lstStyle/>
          <a:p>
            <a:pPr algn="r"/>
            <a:r>
              <a:rPr lang="en-GB" sz="3600" dirty="0" smtClean="0">
                <a:solidFill>
                  <a:schemeClr val="bg1"/>
                </a:solidFill>
                <a:latin typeface="HfW precursive" panose="00000500000000000000" pitchFamily="2" charset="0"/>
              </a:rPr>
              <a:t>Let’s read chapter 2!</a:t>
            </a:r>
            <a:endParaRPr lang="en-GB" sz="3600" dirty="0">
              <a:solidFill>
                <a:schemeClr val="bg1"/>
              </a:solidFill>
              <a:latin typeface="HfW precursive" panose="00000500000000000000" pitchFamily="2" charset="0"/>
            </a:endParaRPr>
          </a:p>
        </p:txBody>
      </p:sp>
      <p:pic>
        <p:nvPicPr>
          <p:cNvPr id="1026" name="Picture 2" descr="Charlie Changes Into a Chicken : Copeland, Sam, Horne, Sarah: Amazon.co.uk:  Book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118" y="2224226"/>
            <a:ext cx="1730892" cy="26565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itle 2"/>
          <p:cNvSpPr txBox="1">
            <a:spLocks/>
          </p:cNvSpPr>
          <p:nvPr/>
        </p:nvSpPr>
        <p:spPr>
          <a:xfrm>
            <a:off x="2363189" y="3692440"/>
            <a:ext cx="6195331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pPr>
              <a:lnSpc>
                <a:spcPct val="150000"/>
              </a:lnSpc>
            </a:pPr>
            <a:r>
              <a:rPr lang="en-GB" dirty="0" smtClean="0">
                <a:latin typeface="HfW precursive" panose="00000500000000000000" pitchFamily="2" charset="0"/>
              </a:rPr>
              <a:t>What do you think has happened to Charlie? </a:t>
            </a:r>
          </a:p>
          <a:p>
            <a:pPr>
              <a:lnSpc>
                <a:spcPct val="150000"/>
              </a:lnSpc>
            </a:pPr>
            <a:r>
              <a:rPr lang="en-GB" dirty="0" smtClean="0">
                <a:latin typeface="HfW precursive" panose="00000500000000000000" pitchFamily="2" charset="0"/>
              </a:rPr>
              <a:t>Has he really turned into a spider?</a:t>
            </a:r>
            <a:endParaRPr lang="en-GB" dirty="0">
              <a:latin typeface="HfW pre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6147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42D0ABA2-8065-4806-B603-26784511CE77}"/>
              </a:ext>
            </a:extLst>
          </p:cNvPr>
          <p:cNvSpPr/>
          <p:nvPr/>
        </p:nvSpPr>
        <p:spPr>
          <a:xfrm>
            <a:off x="1758632" y="809241"/>
            <a:ext cx="5590124" cy="1102885"/>
          </a:xfrm>
          <a:prstGeom prst="roundRect">
            <a:avLst>
              <a:gd name="adj" fmla="val 7539"/>
            </a:avLst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051754AD-3578-4554-85DC-E9BA59E1C912}"/>
              </a:ext>
            </a:extLst>
          </p:cNvPr>
          <p:cNvSpPr/>
          <p:nvPr/>
        </p:nvSpPr>
        <p:spPr>
          <a:xfrm>
            <a:off x="1210790" y="648529"/>
            <a:ext cx="6876306" cy="1102885"/>
          </a:xfrm>
          <a:prstGeom prst="roundRect">
            <a:avLst>
              <a:gd name="adj" fmla="val 7539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1210790" y="524430"/>
            <a:ext cx="6677260" cy="1727086"/>
          </a:xfrm>
        </p:spPr>
        <p:txBody>
          <a:bodyPr/>
          <a:lstStyle/>
          <a:p>
            <a:pPr algn="r"/>
            <a:r>
              <a:rPr lang="en-GB" sz="3600" dirty="0" smtClean="0">
                <a:solidFill>
                  <a:schemeClr val="bg1"/>
                </a:solidFill>
                <a:latin typeface="HfW precursive" panose="00000500000000000000" pitchFamily="2" charset="0"/>
              </a:rPr>
              <a:t>Let’s step into Charlie’s shoes!</a:t>
            </a:r>
            <a:endParaRPr lang="en-GB" sz="3600" dirty="0">
              <a:solidFill>
                <a:schemeClr val="bg1"/>
              </a:solidFill>
              <a:latin typeface="HfW precursive" panose="00000500000000000000" pitchFamily="2" charset="0"/>
            </a:endParaRPr>
          </a:p>
        </p:txBody>
      </p:sp>
      <p:pic>
        <p:nvPicPr>
          <p:cNvPr id="1026" name="Picture 2" descr="Charlie Changes Into a Chicken : Copeland, Sam, Horne, Sarah: Amazon.co.uk:  Book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048" y="249463"/>
            <a:ext cx="1199388" cy="18407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itle 2"/>
          <p:cNvSpPr txBox="1">
            <a:spLocks/>
          </p:cNvSpPr>
          <p:nvPr/>
        </p:nvSpPr>
        <p:spPr>
          <a:xfrm>
            <a:off x="868200" y="3704315"/>
            <a:ext cx="7561486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pPr>
              <a:lnSpc>
                <a:spcPct val="150000"/>
              </a:lnSpc>
            </a:pPr>
            <a:r>
              <a:rPr lang="en-GB" dirty="0" smtClean="0">
                <a:latin typeface="HfW precursive" panose="00000500000000000000" pitchFamily="2" charset="0"/>
              </a:rPr>
              <a:t>What happened? </a:t>
            </a:r>
          </a:p>
          <a:p>
            <a:pPr>
              <a:lnSpc>
                <a:spcPct val="150000"/>
              </a:lnSpc>
            </a:pPr>
            <a:r>
              <a:rPr lang="en-GB" dirty="0" smtClean="0">
                <a:latin typeface="HfW precursive" panose="00000500000000000000" pitchFamily="2" charset="0"/>
              </a:rPr>
              <a:t>What </a:t>
            </a:r>
            <a:r>
              <a:rPr lang="en-GB" dirty="0">
                <a:latin typeface="HfW precursive" panose="00000500000000000000" pitchFamily="2" charset="0"/>
              </a:rPr>
              <a:t>emotions were you </a:t>
            </a:r>
            <a:r>
              <a:rPr lang="en-GB" dirty="0" smtClean="0">
                <a:latin typeface="HfW precursive" panose="00000500000000000000" pitchFamily="2" charset="0"/>
              </a:rPr>
              <a:t>feeling? </a:t>
            </a:r>
          </a:p>
          <a:p>
            <a:pPr>
              <a:lnSpc>
                <a:spcPct val="150000"/>
              </a:lnSpc>
            </a:pPr>
            <a:r>
              <a:rPr lang="en-GB" dirty="0" smtClean="0">
                <a:latin typeface="HfW precursive" panose="00000500000000000000" pitchFamily="2" charset="0"/>
              </a:rPr>
              <a:t>What </a:t>
            </a:r>
            <a:r>
              <a:rPr lang="en-GB" dirty="0">
                <a:latin typeface="HfW precursive" panose="00000500000000000000" pitchFamily="2" charset="0"/>
              </a:rPr>
              <a:t>did you </a:t>
            </a:r>
            <a:r>
              <a:rPr lang="en-GB" dirty="0" smtClean="0">
                <a:latin typeface="HfW precursive" panose="00000500000000000000" pitchFamily="2" charset="0"/>
              </a:rPr>
              <a:t>do </a:t>
            </a:r>
            <a:r>
              <a:rPr lang="en-GB" dirty="0">
                <a:latin typeface="HfW precursive" panose="00000500000000000000" pitchFamily="2" charset="0"/>
              </a:rPr>
              <a:t>to try and solve the </a:t>
            </a:r>
            <a:r>
              <a:rPr lang="en-GB" dirty="0" smtClean="0">
                <a:latin typeface="HfW precursive" panose="00000500000000000000" pitchFamily="2" charset="0"/>
              </a:rPr>
              <a:t>problem? </a:t>
            </a:r>
            <a:endParaRPr lang="en-GB" dirty="0">
              <a:latin typeface="HfW pre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9763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42D0ABA2-8065-4806-B603-26784511CE77}"/>
              </a:ext>
            </a:extLst>
          </p:cNvPr>
          <p:cNvSpPr/>
          <p:nvPr/>
        </p:nvSpPr>
        <p:spPr>
          <a:xfrm>
            <a:off x="1758632" y="809241"/>
            <a:ext cx="5590124" cy="1102885"/>
          </a:xfrm>
          <a:prstGeom prst="roundRect">
            <a:avLst>
              <a:gd name="adj" fmla="val 7539"/>
            </a:avLst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051754AD-3578-4554-85DC-E9BA59E1C912}"/>
              </a:ext>
            </a:extLst>
          </p:cNvPr>
          <p:cNvSpPr/>
          <p:nvPr/>
        </p:nvSpPr>
        <p:spPr>
          <a:xfrm>
            <a:off x="1210790" y="648529"/>
            <a:ext cx="6876306" cy="1102885"/>
          </a:xfrm>
          <a:prstGeom prst="roundRect">
            <a:avLst>
              <a:gd name="adj" fmla="val 7539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1210790" y="524430"/>
            <a:ext cx="6677260" cy="1727086"/>
          </a:xfrm>
        </p:spPr>
        <p:txBody>
          <a:bodyPr/>
          <a:lstStyle/>
          <a:p>
            <a:pPr algn="r"/>
            <a:r>
              <a:rPr lang="en-GB" sz="3600" dirty="0" smtClean="0">
                <a:solidFill>
                  <a:schemeClr val="bg1"/>
                </a:solidFill>
                <a:latin typeface="HfW precursive" panose="00000500000000000000" pitchFamily="2" charset="0"/>
              </a:rPr>
              <a:t>Let’s step into Charlie’s shoes!</a:t>
            </a:r>
            <a:endParaRPr lang="en-GB" sz="3600" dirty="0">
              <a:solidFill>
                <a:schemeClr val="bg1"/>
              </a:solidFill>
              <a:latin typeface="HfW precursive" panose="00000500000000000000" pitchFamily="2" charset="0"/>
            </a:endParaRPr>
          </a:p>
        </p:txBody>
      </p:sp>
      <p:pic>
        <p:nvPicPr>
          <p:cNvPr id="1026" name="Picture 2" descr="Charlie Changes Into a Chicken : Copeland, Sam, Horne, Sarah: Amazon.co.uk:  Book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048" y="249463"/>
            <a:ext cx="1199388" cy="18407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itle 2"/>
          <p:cNvSpPr txBox="1">
            <a:spLocks/>
          </p:cNvSpPr>
          <p:nvPr/>
        </p:nvSpPr>
        <p:spPr>
          <a:xfrm>
            <a:off x="868200" y="3704315"/>
            <a:ext cx="7561486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pPr>
              <a:lnSpc>
                <a:spcPct val="150000"/>
              </a:lnSpc>
            </a:pPr>
            <a:r>
              <a:rPr lang="en-GB" dirty="0" smtClean="0">
                <a:latin typeface="HfW precursive" panose="00000500000000000000" pitchFamily="2" charset="0"/>
              </a:rPr>
              <a:t>Can you write a paragraph from </a:t>
            </a:r>
            <a:r>
              <a:rPr lang="en-GB" smtClean="0">
                <a:latin typeface="HfW precursive" panose="00000500000000000000" pitchFamily="2" charset="0"/>
              </a:rPr>
              <a:t>Charlie’s perspective? </a:t>
            </a:r>
            <a:endParaRPr lang="en-GB" dirty="0">
              <a:latin typeface="HfW pre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38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1B37D4A5-90BB-4844-98B2-369F398C181C}" vid="{00783449-5817-44E1-8606-1A7DF4C9CE7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300</TotalTime>
  <Words>111</Words>
  <Application>Microsoft Office PowerPoint</Application>
  <PresentationFormat>On-screen Show (4:3)</PresentationFormat>
  <Paragraphs>15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Twinkl</vt:lpstr>
      <vt:lpstr>HfW precursive</vt:lpstr>
      <vt:lpstr>Office Theme</vt:lpstr>
      <vt:lpstr>Tuesday 8th February 2022 L.O: To be able to name different emotions. C: Charlie Changes into a Chicken C: Mental Health Week</vt:lpstr>
      <vt:lpstr>Let’s recap!</vt:lpstr>
      <vt:lpstr>Today we are going to explore different emotions! Let’s play the emotion game!</vt:lpstr>
      <vt:lpstr>Let’s read chapter 2!</vt:lpstr>
      <vt:lpstr>Let’s read chapter 2!</vt:lpstr>
      <vt:lpstr>Let’s step into Charlie’s shoes!</vt:lpstr>
      <vt:lpstr>Let’s step into Charlie’s shoes!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Twinkl-A10</dc:creator>
  <cp:lastModifiedBy>Alice Watton</cp:lastModifiedBy>
  <cp:revision>21</cp:revision>
  <dcterms:created xsi:type="dcterms:W3CDTF">2020-09-30T04:49:01Z</dcterms:created>
  <dcterms:modified xsi:type="dcterms:W3CDTF">2022-02-06T14:11:31Z</dcterms:modified>
</cp:coreProperties>
</file>